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95" r:id="rId2"/>
    <p:sldId id="323" r:id="rId3"/>
    <p:sldId id="324" r:id="rId4"/>
    <p:sldId id="325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340" r:id="rId20"/>
    <p:sldId id="341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6F6"/>
    <a:srgbClr val="1F1547"/>
    <a:srgbClr val="FEA201"/>
    <a:srgbClr val="BD224A"/>
    <a:srgbClr val="F9A01B"/>
    <a:srgbClr val="4400A1"/>
    <a:srgbClr val="776F65"/>
    <a:srgbClr val="00B2D0"/>
    <a:srgbClr val="210E3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9299" autoAdjust="0"/>
  </p:normalViewPr>
  <p:slideViewPr>
    <p:cSldViewPr snapToGrid="0">
      <p:cViewPr>
        <p:scale>
          <a:sx n="60" d="100"/>
          <a:sy n="60" d="100"/>
        </p:scale>
        <p:origin x="-1740" y="-87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78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6B80D-F063-45F5-9723-E5AEE3C2DE7E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69CF0-E738-46D3-831C-8A484A0E5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856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E5944-7346-4669-A3A7-6E0BC8CAB99A}" type="datetimeFigureOut">
              <a:rPr lang="en-CA" smtClean="0"/>
              <a:t>2016-11-08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BE17BD-D62D-468F-8A77-6FA36C96BD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7487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Profile of the Nonprofit Sector</a:t>
            </a:r>
          </a:p>
          <a:p>
            <a:pPr marL="285750" indent="-285750">
              <a:buFontTx/>
              <a:buChar char="-"/>
            </a:pPr>
            <a:r>
              <a:rPr lang="en-CA" dirty="0"/>
              <a:t>Number of NPVS in Alberta</a:t>
            </a:r>
          </a:p>
          <a:p>
            <a:pPr marL="285750" indent="-285750">
              <a:buFontTx/>
              <a:buChar char="-"/>
            </a:pPr>
            <a:r>
              <a:rPr lang="en-CA" dirty="0"/>
              <a:t>Labour</a:t>
            </a:r>
          </a:p>
          <a:p>
            <a:pPr marL="285750" indent="-285750">
              <a:buFontTx/>
              <a:buChar char="-"/>
            </a:pPr>
            <a:r>
              <a:rPr lang="en-CA" dirty="0"/>
              <a:t>Volunteerism rate and types of volunteers</a:t>
            </a:r>
          </a:p>
          <a:p>
            <a:pPr marL="285750" indent="-285750">
              <a:buFontTx/>
              <a:buChar char="-"/>
            </a:pPr>
            <a:r>
              <a:rPr lang="en-CA" dirty="0"/>
              <a:t>Economic contribution</a:t>
            </a:r>
          </a:p>
          <a:p>
            <a:pPr marL="285750" indent="-285750">
              <a:buFontTx/>
              <a:buChar char="-"/>
            </a:pPr>
            <a:r>
              <a:rPr lang="en-CA" dirty="0"/>
              <a:t>Subsectors</a:t>
            </a:r>
          </a:p>
          <a:p>
            <a:pPr marL="285750" indent="-285750">
              <a:buFontTx/>
              <a:buChar char="-"/>
            </a:pPr>
            <a:r>
              <a:rPr lang="en-CA" dirty="0"/>
              <a:t>Common revenue model</a:t>
            </a:r>
          </a:p>
          <a:p>
            <a:pPr marL="285750" indent="-285750">
              <a:buFontTx/>
              <a:buChar char="-"/>
            </a:pPr>
            <a:r>
              <a:rPr lang="en-CA" dirty="0"/>
              <a:t>Larger NPVS vs. common sector</a:t>
            </a:r>
          </a:p>
          <a:p>
            <a:pPr marL="285750" indent="-285750">
              <a:buFontTx/>
              <a:buChar char="-"/>
            </a:pPr>
            <a:r>
              <a:rPr lang="en-CA" dirty="0"/>
              <a:t>Skilled labour force</a:t>
            </a:r>
          </a:p>
          <a:p>
            <a:pPr marL="285750" indent="-285750">
              <a:buFontTx/>
              <a:buChar char="-"/>
            </a:pPr>
            <a:r>
              <a:rPr lang="en-CA" dirty="0"/>
              <a:t>Service based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E17BD-D62D-468F-8A77-6FA36C96BDAC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1838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rgbClr val="1F1547"/>
                </a:solidFill>
              </a:rPr>
              <a:t>Impact Investing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E17BD-D62D-468F-8A77-6FA36C96BDAC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0434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rgbClr val="1F1547"/>
                </a:solidFill>
              </a:rPr>
              <a:t>Canadian Index of Wellbeing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E17BD-D62D-468F-8A77-6FA36C96BDAC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8723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rgbClr val="1F1547"/>
                </a:solidFill>
              </a:rPr>
              <a:t>Guaranteed Annual Income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E17BD-D62D-468F-8A77-6FA36C96BDAC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15324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These are tools not why!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E17BD-D62D-468F-8A77-6FA36C96BDAC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6657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/>
              <a:t>I•de•a</a:t>
            </a:r>
            <a:r>
              <a:rPr lang="en-US" dirty="0"/>
              <a:t> </a:t>
            </a:r>
            <a:r>
              <a:rPr lang="en-US" sz="1200" baseline="30000" dirty="0"/>
              <a:t>(noun)</a:t>
            </a:r>
            <a:endParaRPr lang="en-CA" sz="1200" baseline="30000" dirty="0"/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AutoNum type="arabicPeriod"/>
            </a:pPr>
            <a:r>
              <a:rPr lang="en-US" dirty="0"/>
              <a:t>A thought or suggestion as to a possible course of action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AutoNum type="arabicPeriod"/>
            </a:pPr>
            <a:r>
              <a:rPr lang="en-US" dirty="0"/>
              <a:t>The aim or purpose</a:t>
            </a: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E17BD-D62D-468F-8A77-6FA36C96BDAC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0106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rgbClr val="1F1547"/>
                </a:solidFill>
              </a:rPr>
              <a:t>Designed Mindset – Community</a:t>
            </a:r>
            <a:r>
              <a:rPr lang="en-CA" baseline="0" dirty="0">
                <a:solidFill>
                  <a:srgbClr val="1F1547"/>
                </a:solidFill>
              </a:rPr>
              <a:t> first!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E17BD-D62D-468F-8A77-6FA36C96BDAC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1676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rgbClr val="1F1547"/>
                </a:solidFill>
              </a:rPr>
              <a:t>Why this Designed Mindset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E17BD-D62D-468F-8A77-6FA36C96BDAC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823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Recommendations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E17BD-D62D-468F-8A77-6FA36C96BDAC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09707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Recommendations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E17BD-D62D-468F-8A77-6FA36C96BDAC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468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Forces and Sources of Change</a:t>
            </a:r>
            <a:endParaRPr lang="en-CA" sz="1200" b="1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E17BD-D62D-468F-8A77-6FA36C96BDAC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508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1" dirty="0">
                <a:solidFill>
                  <a:srgbClr val="1F1547"/>
                </a:solidFill>
              </a:rPr>
              <a:t>Challenges</a:t>
            </a:r>
            <a:endParaRPr lang="en-CA" b="1" dirty="0">
              <a:solidFill>
                <a:srgbClr val="1F1547"/>
              </a:solidFill>
            </a:endParaRPr>
          </a:p>
          <a:p>
            <a:pPr marL="285750" indent="-285750">
              <a:buFontTx/>
              <a:buChar char="-"/>
            </a:pPr>
            <a:r>
              <a:rPr lang="en-CA" dirty="0"/>
              <a:t>Growth of sector, expanding service(s) demand</a:t>
            </a:r>
          </a:p>
          <a:p>
            <a:pPr marL="285750" indent="-285750">
              <a:buFontTx/>
              <a:buChar char="-"/>
            </a:pPr>
            <a:r>
              <a:rPr lang="en-US" dirty="0"/>
              <a:t>Staffing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Traditional Revenue Model</a:t>
            </a:r>
          </a:p>
          <a:p>
            <a:pPr marL="285750" indent="-285750">
              <a:buFontTx/>
              <a:buChar char="-"/>
            </a:pPr>
            <a:r>
              <a:rPr lang="en-US" dirty="0"/>
              <a:t>Low barriers to entry</a:t>
            </a:r>
          </a:p>
          <a:p>
            <a:pPr marL="285750" indent="-285750">
              <a:buFontTx/>
              <a:buChar char="-"/>
            </a:pPr>
            <a:r>
              <a:rPr lang="en-US" dirty="0"/>
              <a:t>Shifting demographics</a:t>
            </a:r>
            <a:endParaRPr lang="en-CA" dirty="0"/>
          </a:p>
          <a:p>
            <a:pPr marL="285750" indent="-285750">
              <a:buFontTx/>
              <a:buChar char="-"/>
            </a:pPr>
            <a:r>
              <a:rPr lang="en-US" dirty="0"/>
              <a:t>Hard to measure – demand for evidence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E17BD-D62D-468F-8A77-6FA36C96BDAC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0050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1" dirty="0">
                <a:solidFill>
                  <a:srgbClr val="1F1547"/>
                </a:solidFill>
              </a:rPr>
              <a:t>Opportunities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E17BD-D62D-468F-8A77-6FA36C96BDAC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3475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="1" dirty="0">
                <a:solidFill>
                  <a:srgbClr val="1F1547"/>
                </a:solidFill>
              </a:rPr>
              <a:t>Social Innovation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E17BD-D62D-468F-8A77-6FA36C96BDAC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9888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="1" dirty="0">
                <a:solidFill>
                  <a:srgbClr val="1F1547"/>
                </a:solidFill>
              </a:rPr>
              <a:t>Social Innovation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E17BD-D62D-468F-8A77-6FA36C96BDAC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6035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rgbClr val="1F1547"/>
                </a:solidFill>
              </a:rPr>
              <a:t>Social Enterprise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E17BD-D62D-468F-8A77-6FA36C96BDAC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1810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rgbClr val="1F1547"/>
                </a:solidFill>
              </a:rPr>
              <a:t>Social Enterprise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E17BD-D62D-468F-8A77-6FA36C96BDAC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3760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rgbClr val="1F1547"/>
                </a:solidFill>
              </a:rPr>
              <a:t>Impact Investing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E17BD-D62D-468F-8A77-6FA36C96BDAC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7545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11/8/2016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11/8/2016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11/8/2016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11/8/2016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11/8/2016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11/8/2016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11/8/2016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11/8/2016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11/8/2016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02" y="774198"/>
            <a:ext cx="3747157" cy="10919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67870" y="4130557"/>
            <a:ext cx="4458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6F6F6"/>
                </a:solidFill>
              </a:rPr>
              <a:t>Redesigning  what's possible in Alberta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2209" y="5398699"/>
            <a:ext cx="4828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D224A"/>
                </a:solidFill>
              </a:rPr>
              <a:t>Presented by Annand Ollivierre, Managing Director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39411" y="2640423"/>
            <a:ext cx="345691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EA201"/>
                </a:solidFill>
              </a:rPr>
              <a:t>The Community Reset</a:t>
            </a:r>
          </a:p>
          <a:p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2085474" y="1885109"/>
            <a:ext cx="7902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>
                <a:solidFill>
                  <a:srgbClr val="F6F6F6"/>
                </a:solidFill>
              </a:rPr>
              <a:t>Industry: Volunteers &amp; NGOs</a:t>
            </a:r>
          </a:p>
        </p:txBody>
      </p:sp>
    </p:spTree>
    <p:extLst>
      <p:ext uri="{BB962C8B-B14F-4D97-AF65-F5344CB8AC3E}">
        <p14:creationId xmlns:p14="http://schemas.microsoft.com/office/powerpoint/2010/main" val="1972046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050" y="6251171"/>
            <a:ext cx="1826463" cy="36875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54954" y="973668"/>
            <a:ext cx="8761413" cy="70696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CA" dirty="0">
              <a:solidFill>
                <a:srgbClr val="1F1547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232528"/>
            <a:ext cx="9417603" cy="629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41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050" y="6251171"/>
            <a:ext cx="1826463" cy="36875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54954" y="973668"/>
            <a:ext cx="8761413" cy="70696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CA" dirty="0">
              <a:solidFill>
                <a:srgbClr val="1F1547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60" y="216763"/>
            <a:ext cx="8989621" cy="640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31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050" y="6251171"/>
            <a:ext cx="1826463" cy="36875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54954" y="973668"/>
            <a:ext cx="8761413" cy="70696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CA" dirty="0">
              <a:solidFill>
                <a:srgbClr val="1F1547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76" y="451262"/>
            <a:ext cx="10624100" cy="519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050" y="6251171"/>
            <a:ext cx="1826463" cy="3687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62" y="248630"/>
            <a:ext cx="9418067" cy="627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050" y="6251171"/>
            <a:ext cx="1826463" cy="36875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54954" y="973668"/>
            <a:ext cx="8761413" cy="70696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CA" dirty="0">
              <a:solidFill>
                <a:srgbClr val="1F1547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" y="284129"/>
            <a:ext cx="9383063" cy="596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23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050" y="6251171"/>
            <a:ext cx="1826463" cy="368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83" y="350244"/>
            <a:ext cx="9404519" cy="626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28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050" y="6251171"/>
            <a:ext cx="1826463" cy="368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485" y="148282"/>
            <a:ext cx="5916056" cy="637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21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050" y="6251171"/>
            <a:ext cx="1826463" cy="36875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54954" y="973668"/>
            <a:ext cx="8761413" cy="70696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CA" dirty="0">
              <a:solidFill>
                <a:srgbClr val="1F1547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972" y="319323"/>
            <a:ext cx="9469395" cy="63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06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050" y="6251171"/>
            <a:ext cx="1826463" cy="36875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54954" y="973668"/>
            <a:ext cx="8761413" cy="70696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CA" dirty="0">
              <a:solidFill>
                <a:srgbClr val="1F1547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7" y="133128"/>
            <a:ext cx="9716500" cy="648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62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050" y="6251171"/>
            <a:ext cx="1826463" cy="3687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6" y="522514"/>
            <a:ext cx="9574514" cy="520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83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050" y="6251171"/>
            <a:ext cx="1826463" cy="3687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24484" y="751420"/>
            <a:ext cx="6096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/>
              <a:t>Contributor(s)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82091" y="1662545"/>
            <a:ext cx="957642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597150" algn="l"/>
              </a:tabLst>
            </a:pPr>
            <a:r>
              <a:rPr lang="en-US" sz="2400" b="1" dirty="0"/>
              <a:t>Mark Holmgren </a:t>
            </a:r>
            <a:r>
              <a:rPr lang="en-US" sz="2400" dirty="0"/>
              <a:t>– Director, Vibrant Communities</a:t>
            </a:r>
          </a:p>
          <a:p>
            <a:pPr>
              <a:tabLst>
                <a:tab pos="2236788" algn="l"/>
              </a:tabLst>
            </a:pPr>
            <a:r>
              <a:rPr lang="en-US" sz="2400" b="1" dirty="0"/>
              <a:t>Pieter De </a:t>
            </a:r>
            <a:r>
              <a:rPr lang="en-US" sz="2400" b="1" dirty="0" err="1"/>
              <a:t>Vos</a:t>
            </a:r>
            <a:r>
              <a:rPr lang="en-US" sz="2400" b="1" dirty="0"/>
              <a:t> </a:t>
            </a:r>
            <a:r>
              <a:rPr lang="en-US" sz="2400" dirty="0"/>
              <a:t>– Community Development Officer, Gov’t of AB</a:t>
            </a:r>
          </a:p>
          <a:p>
            <a:r>
              <a:rPr lang="en-US" sz="2400" b="1" dirty="0"/>
              <a:t>Sharon Matthias </a:t>
            </a:r>
            <a:r>
              <a:rPr lang="en-US" sz="2400" dirty="0"/>
              <a:t>– Innovation Platform</a:t>
            </a:r>
          </a:p>
          <a:p>
            <a:r>
              <a:rPr lang="en-US" sz="2400" b="1" dirty="0"/>
              <a:t>Social Innovation Generation </a:t>
            </a:r>
            <a:r>
              <a:rPr lang="en-US" sz="2400" dirty="0"/>
              <a:t>(</a:t>
            </a:r>
            <a:r>
              <a:rPr lang="en-US" sz="2400" dirty="0" err="1"/>
              <a:t>SiG</a:t>
            </a:r>
            <a:r>
              <a:rPr lang="en-US" sz="2400" dirty="0"/>
              <a:t>)</a:t>
            </a:r>
          </a:p>
          <a:p>
            <a:r>
              <a:rPr lang="en-US" sz="2400" b="1" dirty="0"/>
              <a:t>Social Enterprise Fund</a:t>
            </a:r>
          </a:p>
          <a:p>
            <a:r>
              <a:rPr lang="en-US" sz="2400" b="1" dirty="0"/>
              <a:t>Alberta Social Innovation Connect </a:t>
            </a:r>
            <a:r>
              <a:rPr lang="en-US" sz="2400" dirty="0"/>
              <a:t>(ABSI)</a:t>
            </a:r>
          </a:p>
          <a:p>
            <a:r>
              <a:rPr lang="en-US" sz="2400" b="1" dirty="0"/>
              <a:t>Edmonton Chamber of Voluntary Organizations</a:t>
            </a:r>
            <a:r>
              <a:rPr lang="en-US" sz="2400" dirty="0"/>
              <a:t> (ECVO)</a:t>
            </a:r>
          </a:p>
          <a:p>
            <a:r>
              <a:rPr lang="en-US" sz="2400" b="1" dirty="0"/>
              <a:t>CCVO</a:t>
            </a:r>
          </a:p>
          <a:p>
            <a:r>
              <a:rPr lang="en-US" sz="2400" b="1" dirty="0" err="1"/>
              <a:t>Propellus</a:t>
            </a:r>
            <a:endParaRPr lang="en-US" sz="2400" b="1" dirty="0"/>
          </a:p>
          <a:p>
            <a:r>
              <a:rPr lang="en-US" sz="2400" b="1" dirty="0" err="1"/>
              <a:t>FuseSocial</a:t>
            </a:r>
            <a:endParaRPr lang="en-US" sz="2400" b="1" dirty="0"/>
          </a:p>
          <a:p>
            <a:r>
              <a:rPr lang="en-US" sz="2400" b="1" dirty="0"/>
              <a:t>Volunteer </a:t>
            </a:r>
            <a:r>
              <a:rPr lang="en-US" sz="2400" b="1" dirty="0" err="1"/>
              <a:t>Lethbridge</a:t>
            </a:r>
            <a:endParaRPr lang="en-US" sz="2400" b="1" dirty="0"/>
          </a:p>
          <a:p>
            <a:r>
              <a:rPr lang="en-US" sz="2400" b="1" dirty="0" err="1"/>
              <a:t>Jann</a:t>
            </a:r>
            <a:r>
              <a:rPr lang="en-US" sz="2400" b="1" dirty="0"/>
              <a:t> Beeston, Katherine </a:t>
            </a:r>
            <a:r>
              <a:rPr lang="en-US" sz="2400" b="1" dirty="0" err="1"/>
              <a:t>Topolniski</a:t>
            </a:r>
            <a:r>
              <a:rPr lang="en-US" sz="2400" b="1" dirty="0"/>
              <a:t> &amp; the entire VA Team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28243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050" y="6251171"/>
            <a:ext cx="1826463" cy="3687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287" y="2102968"/>
            <a:ext cx="5528151" cy="36854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4650" y="794383"/>
            <a:ext cx="7697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/>
              <a:t>Recommendation: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7481" y="1379158"/>
            <a:ext cx="42308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A public facing campaign that is championed by a cross-sector collaboration that focusses on how ‘we’ are shifting to a community first approach and how people can be a part of the movement</a:t>
            </a:r>
          </a:p>
        </p:txBody>
      </p:sp>
    </p:spTree>
    <p:extLst>
      <p:ext uri="{BB962C8B-B14F-4D97-AF65-F5344CB8AC3E}">
        <p14:creationId xmlns:p14="http://schemas.microsoft.com/office/powerpoint/2010/main" val="177616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050" y="6251171"/>
            <a:ext cx="1826463" cy="368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4" y="255888"/>
            <a:ext cx="9607138" cy="627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56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050" y="6251171"/>
            <a:ext cx="1826463" cy="36875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73132" y="693197"/>
            <a:ext cx="11772717" cy="5272966"/>
            <a:chOff x="273132" y="978205"/>
            <a:chExt cx="11772717" cy="527296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462" y="1610860"/>
              <a:ext cx="3186416" cy="244922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15401" y="978205"/>
              <a:ext cx="2901386" cy="19816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12158" y="3903011"/>
              <a:ext cx="2345920" cy="169799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91061" y="3030542"/>
              <a:ext cx="2154788" cy="220835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44773" y="1944351"/>
              <a:ext cx="2348925" cy="157835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81787" y="3779256"/>
              <a:ext cx="3366462" cy="230735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20593" y="1944351"/>
              <a:ext cx="2537468" cy="173054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3132" y="4226622"/>
              <a:ext cx="3510573" cy="2024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5833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050" y="6251171"/>
            <a:ext cx="1826463" cy="36875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53763" y="531296"/>
            <a:ext cx="10228518" cy="5956222"/>
            <a:chOff x="753763" y="531296"/>
            <a:chExt cx="10228518" cy="595622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73304" y="3847844"/>
              <a:ext cx="5408977" cy="214759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63" y="531296"/>
              <a:ext cx="4602764" cy="319746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60711" y="531296"/>
              <a:ext cx="4416427" cy="306082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30140" y="3847844"/>
              <a:ext cx="3526387" cy="26396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2171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050" y="6251171"/>
            <a:ext cx="1826463" cy="368752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568407" y="407772"/>
            <a:ext cx="10602652" cy="6196822"/>
            <a:chOff x="296358" y="983523"/>
            <a:chExt cx="9725526" cy="5682856"/>
          </a:xfrm>
        </p:grpSpPr>
        <p:sp>
          <p:nvSpPr>
            <p:cNvPr id="23" name="Rectangle 22"/>
            <p:cNvSpPr/>
            <p:nvPr/>
          </p:nvSpPr>
          <p:spPr>
            <a:xfrm>
              <a:off x="296358" y="6204714"/>
              <a:ext cx="4572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GB" sz="1200" i="1" dirty="0"/>
                <a:t>“Reimaging the Nonprofit Voluntary Sector”  Pieter De Vos Sept 2015</a:t>
              </a:r>
              <a:endParaRPr lang="en-CA" sz="1200" dirty="0"/>
            </a:p>
          </p:txBody>
        </p:sp>
        <p:sp>
          <p:nvSpPr>
            <p:cNvPr id="24" name="TextBox 23"/>
            <p:cNvSpPr txBox="1"/>
            <p:nvPr/>
          </p:nvSpPr>
          <p:spPr>
            <a:xfrm rot="17956849">
              <a:off x="5776685" y="3759165"/>
              <a:ext cx="18152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b="1" dirty="0"/>
                <a:t>Market/Private sector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94403" y="4067700"/>
              <a:ext cx="15315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 b="1" dirty="0"/>
                <a:t>NPVS</a:t>
              </a:r>
              <a:endParaRPr lang="en-CA" sz="1400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2222203" y="983523"/>
              <a:ext cx="7153767" cy="4867202"/>
              <a:chOff x="1547956" y="709196"/>
              <a:chExt cx="7153767" cy="48672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547956" y="709196"/>
                <a:ext cx="7153767" cy="4867202"/>
                <a:chOff x="1547956" y="709196"/>
                <a:chExt cx="7153767" cy="4867202"/>
              </a:xfrm>
            </p:grpSpPr>
            <p:sp>
              <p:nvSpPr>
                <p:cNvPr id="29" name="Oval 28"/>
                <p:cNvSpPr/>
                <p:nvPr/>
              </p:nvSpPr>
              <p:spPr>
                <a:xfrm>
                  <a:off x="3333598" y="2561981"/>
                  <a:ext cx="302151" cy="271738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3397306" y="2804977"/>
                  <a:ext cx="432048" cy="432048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grpSp>
              <p:nvGrpSpPr>
                <p:cNvPr id="31" name="Group 30"/>
                <p:cNvGrpSpPr/>
                <p:nvPr/>
              </p:nvGrpSpPr>
              <p:grpSpPr>
                <a:xfrm>
                  <a:off x="4852747" y="2584882"/>
                  <a:ext cx="818968" cy="965449"/>
                  <a:chOff x="4917765" y="2535559"/>
                  <a:chExt cx="818968" cy="965449"/>
                </a:xfrm>
              </p:grpSpPr>
              <p:sp>
                <p:nvSpPr>
                  <p:cNvPr id="63" name="Oval 62"/>
                  <p:cNvSpPr/>
                  <p:nvPr/>
                </p:nvSpPr>
                <p:spPr>
                  <a:xfrm>
                    <a:off x="5136496" y="2535559"/>
                    <a:ext cx="376809" cy="361171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64" name="Oval 63"/>
                  <p:cNvSpPr/>
                  <p:nvPr/>
                </p:nvSpPr>
                <p:spPr>
                  <a:xfrm>
                    <a:off x="5441298" y="2799543"/>
                    <a:ext cx="295435" cy="277675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65" name="Oval 64"/>
                  <p:cNvSpPr/>
                  <p:nvPr/>
                </p:nvSpPr>
                <p:spPr>
                  <a:xfrm>
                    <a:off x="4943724" y="2919150"/>
                    <a:ext cx="591075" cy="581858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66" name="Oval 65"/>
                  <p:cNvSpPr/>
                  <p:nvPr/>
                </p:nvSpPr>
                <p:spPr>
                  <a:xfrm>
                    <a:off x="4917765" y="2799544"/>
                    <a:ext cx="218729" cy="224548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</p:grpSp>
            <p:sp>
              <p:nvSpPr>
                <p:cNvPr id="32" name="Oval 31"/>
                <p:cNvSpPr/>
                <p:nvPr/>
              </p:nvSpPr>
              <p:spPr>
                <a:xfrm>
                  <a:off x="3645471" y="2514969"/>
                  <a:ext cx="339404" cy="318750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3875510" y="3467747"/>
                  <a:ext cx="218729" cy="224548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4026412" y="3180057"/>
                  <a:ext cx="218729" cy="224548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grpSp>
              <p:nvGrpSpPr>
                <p:cNvPr id="35" name="Group 34"/>
                <p:cNvGrpSpPr/>
                <p:nvPr/>
              </p:nvGrpSpPr>
              <p:grpSpPr>
                <a:xfrm>
                  <a:off x="1547956" y="709196"/>
                  <a:ext cx="7153767" cy="4867202"/>
                  <a:chOff x="1547956" y="709196"/>
                  <a:chExt cx="7153767" cy="4867202"/>
                </a:xfrm>
              </p:grpSpPr>
              <p:grpSp>
                <p:nvGrpSpPr>
                  <p:cNvPr id="36" name="Group 35"/>
                  <p:cNvGrpSpPr/>
                  <p:nvPr/>
                </p:nvGrpSpPr>
                <p:grpSpPr>
                  <a:xfrm>
                    <a:off x="2051719" y="709196"/>
                    <a:ext cx="6332838" cy="4736028"/>
                    <a:chOff x="2051719" y="709196"/>
                    <a:chExt cx="6332838" cy="4736028"/>
                  </a:xfrm>
                </p:grpSpPr>
                <p:grpSp>
                  <p:nvGrpSpPr>
                    <p:cNvPr id="50" name="Group 49"/>
                    <p:cNvGrpSpPr/>
                    <p:nvPr/>
                  </p:nvGrpSpPr>
                  <p:grpSpPr>
                    <a:xfrm>
                      <a:off x="2051719" y="709196"/>
                      <a:ext cx="6332838" cy="4736028"/>
                      <a:chOff x="2051719" y="709196"/>
                      <a:chExt cx="6332838" cy="4736028"/>
                    </a:xfrm>
                  </p:grpSpPr>
                  <p:sp>
                    <p:nvSpPr>
                      <p:cNvPr id="52" name="Oval 51"/>
                      <p:cNvSpPr/>
                      <p:nvPr/>
                    </p:nvSpPr>
                    <p:spPr>
                      <a:xfrm>
                        <a:off x="5237154" y="1851011"/>
                        <a:ext cx="674548" cy="622179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A"/>
                      </a:p>
                    </p:txBody>
                  </p:sp>
                  <p:grpSp>
                    <p:nvGrpSpPr>
                      <p:cNvPr id="53" name="Group 52"/>
                      <p:cNvGrpSpPr/>
                      <p:nvPr/>
                    </p:nvGrpSpPr>
                    <p:grpSpPr>
                      <a:xfrm>
                        <a:off x="2051719" y="1417638"/>
                        <a:ext cx="5976665" cy="4027586"/>
                        <a:chOff x="2051719" y="1417638"/>
                        <a:chExt cx="5976665" cy="4027586"/>
                      </a:xfrm>
                    </p:grpSpPr>
                    <p:sp>
                      <p:nvSpPr>
                        <p:cNvPr id="59" name="Isosceles Triangle 58"/>
                        <p:cNvSpPr/>
                        <p:nvPr/>
                      </p:nvSpPr>
                      <p:spPr>
                        <a:xfrm rot="10800000">
                          <a:off x="2411760" y="2060848"/>
                          <a:ext cx="4176464" cy="3384376"/>
                        </a:xfrm>
                        <a:prstGeom prst="triangle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  <a:prstDash val="sysDot"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CA"/>
                        </a:p>
                      </p:txBody>
                    </p:sp>
                    <p:cxnSp>
                      <p:nvCxnSpPr>
                        <p:cNvPr id="60" name="Straight Connector 59"/>
                        <p:cNvCxnSpPr>
                          <a:stCxn id="59" idx="2"/>
                        </p:cNvCxnSpPr>
                        <p:nvPr/>
                      </p:nvCxnSpPr>
                      <p:spPr>
                        <a:xfrm>
                          <a:off x="6588224" y="2060848"/>
                          <a:ext cx="1440160" cy="0"/>
                        </a:xfrm>
                        <a:prstGeom prst="line">
                          <a:avLst/>
                        </a:prstGeom>
                        <a:ln w="25400">
                          <a:solidFill>
                            <a:schemeClr val="tx1"/>
                          </a:solidFill>
                          <a:prstDash val="sysDot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" name="Straight Connector 60"/>
                        <p:cNvCxnSpPr>
                          <a:endCxn id="59" idx="4"/>
                        </p:cNvCxnSpPr>
                        <p:nvPr/>
                      </p:nvCxnSpPr>
                      <p:spPr>
                        <a:xfrm>
                          <a:off x="2051719" y="1417638"/>
                          <a:ext cx="360041" cy="643210"/>
                        </a:xfrm>
                        <a:prstGeom prst="line">
                          <a:avLst/>
                        </a:prstGeom>
                        <a:ln w="25400">
                          <a:solidFill>
                            <a:schemeClr val="tx1"/>
                          </a:solidFill>
                          <a:prstDash val="sysDot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2" name="Straight Connector 61"/>
                        <p:cNvCxnSpPr/>
                        <p:nvPr/>
                      </p:nvCxnSpPr>
                      <p:spPr>
                        <a:xfrm flipV="1">
                          <a:off x="6588224" y="1417638"/>
                          <a:ext cx="360040" cy="672731"/>
                        </a:xfrm>
                        <a:prstGeom prst="line">
                          <a:avLst/>
                        </a:prstGeom>
                        <a:ln w="25400">
                          <a:solidFill>
                            <a:schemeClr val="tx1"/>
                          </a:solidFill>
                          <a:prstDash val="sysDot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" name="TextBox 53"/>
                      <p:cNvSpPr txBox="1"/>
                      <p:nvPr/>
                    </p:nvSpPr>
                    <p:spPr>
                      <a:xfrm>
                        <a:off x="7465535" y="1783356"/>
                        <a:ext cx="919022" cy="52322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CA" sz="1400" dirty="0"/>
                          <a:t>Public</a:t>
                        </a:r>
                      </a:p>
                      <a:p>
                        <a:r>
                          <a:rPr lang="en-CA" sz="1400" dirty="0"/>
                          <a:t>Private</a:t>
                        </a:r>
                      </a:p>
                    </p:txBody>
                  </p:sp>
                  <p:sp>
                    <p:nvSpPr>
                      <p:cNvPr id="55" name="TextBox 54"/>
                      <p:cNvSpPr txBox="1"/>
                      <p:nvPr/>
                    </p:nvSpPr>
                    <p:spPr>
                      <a:xfrm>
                        <a:off x="3627809" y="1730651"/>
                        <a:ext cx="1744364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CA" sz="1400" b="1" dirty="0"/>
                          <a:t>Public Sector</a:t>
                        </a:r>
                      </a:p>
                    </p:txBody>
                  </p:sp>
                  <p:sp>
                    <p:nvSpPr>
                      <p:cNvPr id="56" name="TextBox 55"/>
                      <p:cNvSpPr txBox="1"/>
                      <p:nvPr/>
                    </p:nvSpPr>
                    <p:spPr>
                      <a:xfrm rot="3409284">
                        <a:off x="2282025" y="3707159"/>
                        <a:ext cx="1815282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CA" sz="1400" b="1" dirty="0"/>
                          <a:t>Family &amp; Community</a:t>
                        </a:r>
                      </a:p>
                    </p:txBody>
                  </p:sp>
                  <p:sp>
                    <p:nvSpPr>
                      <p:cNvPr id="57" name="TextBox 56"/>
                      <p:cNvSpPr txBox="1"/>
                      <p:nvPr/>
                    </p:nvSpPr>
                    <p:spPr>
                      <a:xfrm>
                        <a:off x="4508951" y="709196"/>
                        <a:ext cx="1815282" cy="73866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CA" sz="1400" dirty="0"/>
                          <a:t>Quasi Autonomous NGO’s (AHS)</a:t>
                        </a:r>
                      </a:p>
                    </p:txBody>
                  </p:sp>
                  <p:sp>
                    <p:nvSpPr>
                      <p:cNvPr id="58" name="TextBox 57"/>
                      <p:cNvSpPr txBox="1"/>
                      <p:nvPr/>
                    </p:nvSpPr>
                    <p:spPr>
                      <a:xfrm rot="17968608">
                        <a:off x="6265213" y="1181269"/>
                        <a:ext cx="1385290" cy="52322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CA" sz="1400" dirty="0"/>
                          <a:t>Not for Profit</a:t>
                        </a:r>
                      </a:p>
                      <a:p>
                        <a:r>
                          <a:rPr lang="en-CA" sz="1400" dirty="0"/>
                          <a:t>Profit</a:t>
                        </a:r>
                      </a:p>
                    </p:txBody>
                  </p:sp>
                </p:grpSp>
                <p:cxnSp>
                  <p:nvCxnSpPr>
                    <p:cNvPr id="51" name="Straight Arrow Connector 50"/>
                    <p:cNvCxnSpPr/>
                    <p:nvPr/>
                  </p:nvCxnSpPr>
                  <p:spPr>
                    <a:xfrm flipV="1">
                      <a:off x="5580112" y="1417638"/>
                      <a:ext cx="0" cy="756957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7" name="Group 36"/>
                  <p:cNvGrpSpPr/>
                  <p:nvPr/>
                </p:nvGrpSpPr>
                <p:grpSpPr>
                  <a:xfrm>
                    <a:off x="1547956" y="1855845"/>
                    <a:ext cx="7153767" cy="3720553"/>
                    <a:chOff x="1547956" y="1855845"/>
                    <a:chExt cx="7153767" cy="3720553"/>
                  </a:xfrm>
                </p:grpSpPr>
                <p:sp>
                  <p:nvSpPr>
                    <p:cNvPr id="38" name="Oval 37"/>
                    <p:cNvSpPr/>
                    <p:nvPr/>
                  </p:nvSpPr>
                  <p:spPr>
                    <a:xfrm>
                      <a:off x="7057044" y="1855845"/>
                      <a:ext cx="339404" cy="31875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/>
                    </a:p>
                  </p:txBody>
                </p:sp>
                <p:sp>
                  <p:nvSpPr>
                    <p:cNvPr id="39" name="TextBox 38"/>
                    <p:cNvSpPr txBox="1"/>
                    <p:nvPr/>
                  </p:nvSpPr>
                  <p:spPr>
                    <a:xfrm>
                      <a:off x="5071476" y="5041611"/>
                      <a:ext cx="1815282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CA" sz="1400" dirty="0"/>
                        <a:t>Industry Advocacy Groups</a:t>
                      </a:r>
                    </a:p>
                  </p:txBody>
                </p:sp>
                <p:sp>
                  <p:nvSpPr>
                    <p:cNvPr id="40" name="TextBox 39"/>
                    <p:cNvSpPr txBox="1"/>
                    <p:nvPr/>
                  </p:nvSpPr>
                  <p:spPr>
                    <a:xfrm>
                      <a:off x="6666130" y="3099866"/>
                      <a:ext cx="181528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CA" sz="1400" dirty="0"/>
                        <a:t>Social Enterprises</a:t>
                      </a:r>
                    </a:p>
                  </p:txBody>
                </p:sp>
                <p:sp>
                  <p:nvSpPr>
                    <p:cNvPr id="41" name="Oval 40"/>
                    <p:cNvSpPr/>
                    <p:nvPr/>
                  </p:nvSpPr>
                  <p:spPr>
                    <a:xfrm>
                      <a:off x="5777611" y="2406510"/>
                      <a:ext cx="432048" cy="4320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/>
                    </a:p>
                  </p:txBody>
                </p:sp>
                <p:sp>
                  <p:nvSpPr>
                    <p:cNvPr id="42" name="Oval 41"/>
                    <p:cNvSpPr/>
                    <p:nvPr/>
                  </p:nvSpPr>
                  <p:spPr>
                    <a:xfrm>
                      <a:off x="4960030" y="4463102"/>
                      <a:ext cx="591075" cy="58185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/>
                    </a:p>
                  </p:txBody>
                </p:sp>
                <p:cxnSp>
                  <p:nvCxnSpPr>
                    <p:cNvPr id="43" name="Straight Arrow Connector 42"/>
                    <p:cNvCxnSpPr/>
                    <p:nvPr/>
                  </p:nvCxnSpPr>
                  <p:spPr>
                    <a:xfrm flipH="1" flipV="1">
                      <a:off x="4780895" y="4386623"/>
                      <a:ext cx="456260" cy="318309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Arrow Connector 43"/>
                    <p:cNvCxnSpPr/>
                    <p:nvPr/>
                  </p:nvCxnSpPr>
                  <p:spPr>
                    <a:xfrm>
                      <a:off x="6010079" y="2646459"/>
                      <a:ext cx="947779" cy="490695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5" name="Oval 44"/>
                    <p:cNvSpPr/>
                    <p:nvPr/>
                  </p:nvSpPr>
                  <p:spPr>
                    <a:xfrm>
                      <a:off x="3013457" y="4920227"/>
                      <a:ext cx="432048" cy="4320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/>
                    </a:p>
                  </p:txBody>
                </p:sp>
                <p:cxnSp>
                  <p:nvCxnSpPr>
                    <p:cNvPr id="46" name="Straight Arrow Connector 45"/>
                    <p:cNvCxnSpPr/>
                    <p:nvPr/>
                  </p:nvCxnSpPr>
                  <p:spPr>
                    <a:xfrm flipV="1">
                      <a:off x="3280189" y="4544063"/>
                      <a:ext cx="1033442" cy="563164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7" name="TextBox 46"/>
                    <p:cNvSpPr txBox="1"/>
                    <p:nvPr/>
                  </p:nvSpPr>
                  <p:spPr>
                    <a:xfrm>
                      <a:off x="1547956" y="5053178"/>
                      <a:ext cx="1554408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CA" sz="1400" dirty="0"/>
                        <a:t>Unincorporated Citizens Groups</a:t>
                      </a:r>
                    </a:p>
                  </p:txBody>
                </p:sp>
                <p:cxnSp>
                  <p:nvCxnSpPr>
                    <p:cNvPr id="48" name="Straight Arrow Connector 47"/>
                    <p:cNvCxnSpPr/>
                    <p:nvPr/>
                  </p:nvCxnSpPr>
                  <p:spPr>
                    <a:xfrm flipH="1">
                      <a:off x="7207846" y="2044966"/>
                      <a:ext cx="18900" cy="428224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9" name="TextBox 48"/>
                    <p:cNvSpPr txBox="1"/>
                    <p:nvPr/>
                  </p:nvSpPr>
                  <p:spPr>
                    <a:xfrm>
                      <a:off x="6647930" y="2532712"/>
                      <a:ext cx="205379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CA" sz="1400" dirty="0"/>
                        <a:t>Parastatals (AIMCO)</a:t>
                      </a:r>
                    </a:p>
                  </p:txBody>
                </p:sp>
              </p:grpSp>
            </p:grpSp>
          </p:grpSp>
          <p:sp>
            <p:nvSpPr>
              <p:cNvPr id="28" name="TextBox 27"/>
              <p:cNvSpPr txBox="1"/>
              <p:nvPr/>
            </p:nvSpPr>
            <p:spPr>
              <a:xfrm rot="3516429">
                <a:off x="1677938" y="1697994"/>
                <a:ext cx="138529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400" dirty="0"/>
                  <a:t>Formal</a:t>
                </a:r>
              </a:p>
              <a:p>
                <a:r>
                  <a:rPr lang="en-CA" sz="1400" dirty="0"/>
                  <a:t>Informal</a:t>
                </a:r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1274594" y="2792664"/>
              <a:ext cx="171401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dirty="0">
                  <a:solidFill>
                    <a:srgbClr val="C00000"/>
                  </a:solidFill>
                </a:rPr>
                <a:t>The Sector is characterized by high levels of creativity and innovation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880502" y="3926458"/>
              <a:ext cx="214138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dirty="0">
                  <a:solidFill>
                    <a:srgbClr val="C00000"/>
                  </a:solidFill>
                </a:rPr>
                <a:t>The Sector is populated by diverse mandates and a variety of organizational forms</a:t>
              </a:r>
            </a:p>
          </p:txBody>
        </p:sp>
      </p:grpSp>
      <p:sp>
        <p:nvSpPr>
          <p:cNvPr id="69" name="Title 1"/>
          <p:cNvSpPr txBox="1">
            <a:spLocks/>
          </p:cNvSpPr>
          <p:nvPr/>
        </p:nvSpPr>
        <p:spPr>
          <a:xfrm>
            <a:off x="1146294" y="293419"/>
            <a:ext cx="8761413" cy="70696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CA" sz="4000" b="1" dirty="0">
              <a:solidFill>
                <a:srgbClr val="1F15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655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050" y="6251171"/>
            <a:ext cx="1826463" cy="36875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38328" y="499841"/>
            <a:ext cx="8761413" cy="70696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CA" b="1" dirty="0">
              <a:solidFill>
                <a:srgbClr val="1F1547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779" y="54836"/>
            <a:ext cx="8958271" cy="656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85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050" y="6251171"/>
            <a:ext cx="1826463" cy="3687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48" y="516466"/>
            <a:ext cx="4553246" cy="30395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33" y="3266737"/>
            <a:ext cx="4847722" cy="34637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99" y="444844"/>
            <a:ext cx="6333481" cy="366148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334901" y="4419701"/>
            <a:ext cx="8761413" cy="70696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CA" b="1" dirty="0">
              <a:solidFill>
                <a:srgbClr val="1F15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305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050" y="6251171"/>
            <a:ext cx="1826463" cy="36875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54954" y="973668"/>
            <a:ext cx="8761413" cy="70696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CA" dirty="0">
              <a:solidFill>
                <a:srgbClr val="1F1547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38" y="191704"/>
            <a:ext cx="9447902" cy="630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274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2015 VA">
      <a:dk1>
        <a:srgbClr val="201547"/>
      </a:dk1>
      <a:lt1>
        <a:sysClr val="window" lastClr="FFFFFF"/>
      </a:lt1>
      <a:dk2>
        <a:srgbClr val="201547"/>
      </a:dk2>
      <a:lt2>
        <a:srgbClr val="EBEBEB"/>
      </a:lt2>
      <a:accent1>
        <a:srgbClr val="FFA300"/>
      </a:accent1>
      <a:accent2>
        <a:srgbClr val="BC204B"/>
      </a:accent2>
      <a:accent3>
        <a:srgbClr val="4400A3"/>
      </a:accent3>
      <a:accent4>
        <a:srgbClr val="00A1B1"/>
      </a:accent4>
      <a:accent5>
        <a:srgbClr val="FFDE00"/>
      </a:accent5>
      <a:accent6>
        <a:srgbClr val="E9417B"/>
      </a:accent6>
      <a:hlink>
        <a:srgbClr val="FFA300"/>
      </a:hlink>
      <a:folHlink>
        <a:srgbClr val="BC204B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owerPoint_Template" id="{B968D501-4F14-40FD-834B-16A7385AB4C5}" vid="{9FE72A0B-F401-4E36-B23F-A45EEF00C2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</Template>
  <TotalTime>5606</TotalTime>
  <Words>331</Words>
  <Application>Microsoft Office PowerPoint</Application>
  <PresentationFormat>Custom</PresentationFormat>
  <Paragraphs>90</Paragraphs>
  <Slides>20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Ion Boardroom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Cindy Walter</dc:creator>
  <cp:lastModifiedBy>Perry</cp:lastModifiedBy>
  <cp:revision>135</cp:revision>
  <dcterms:created xsi:type="dcterms:W3CDTF">2015-05-27T20:20:56Z</dcterms:created>
  <dcterms:modified xsi:type="dcterms:W3CDTF">2016-11-08T11:45:10Z</dcterms:modified>
</cp:coreProperties>
</file>