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2" r:id="rId4"/>
    <p:sldId id="261" r:id="rId5"/>
    <p:sldId id="260" r:id="rId6"/>
    <p:sldId id="257" r:id="rId7"/>
    <p:sldId id="263" r:id="rId8"/>
    <p:sldId id="258" r:id="rId9"/>
    <p:sldId id="259" r:id="rId10"/>
    <p:sldId id="264" r:id="rId11"/>
    <p:sldId id="265" r:id="rId12"/>
    <p:sldId id="266" r:id="rId13"/>
    <p:sldId id="268" r:id="rId14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008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8A1AF-5B34-4DF1-A765-C020F87FDDF4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F08A3-EC77-4D5B-AC5C-9A707402A2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480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4872B-E200-4F7D-A368-EEF26C756F2C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8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88082-8146-45E7-9175-036D70367D07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28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79DB9-DF10-4F59-AA26-BA8474D96540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3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7C9EE-07F2-4E9E-A751-08395A1D5757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61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4558E-8C8C-4821-A72F-F9546AC37E48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7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1FD8E-337A-4B65-804D-3494D1A29E49}" type="datetime1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96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58F0B-2E5C-48CD-B20C-C01F6D0A4B2A}" type="datetime1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26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1E50-0D11-4B6B-B56B-8E9DBB063AC5}" type="datetime1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0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C0493-DEB8-46A8-A29B-F3F5D186C506}" type="datetime1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60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9D37B-6D53-4F1D-B347-8CF260ABC245}" type="datetime1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97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556F-D1C6-452D-BCB4-19ACFE3500B2}" type="datetime1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23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E1957-74D3-4698-B36B-F2E6B2FC009C}" type="datetime1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F688E-7CBF-47CF-B425-82602898F1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66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us02web.zoom.us/j/85896241732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3011" y="484187"/>
            <a:ext cx="7772400" cy="1470025"/>
          </a:xfrm>
        </p:spPr>
        <p:txBody>
          <a:bodyPr/>
          <a:lstStyle/>
          <a:p>
            <a:r>
              <a:rPr lang="en-US" dirty="0" smtClean="0"/>
              <a:t>Alberta’s ECONOMIC RESILIENCE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828800"/>
            <a:ext cx="3279913" cy="3429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438090"/>
            <a:ext cx="1229928" cy="8953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57800" y="55626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Prepared for the Vantage Club</a:t>
            </a:r>
          </a:p>
          <a:p>
            <a:r>
              <a:rPr lang="en-US" dirty="0" smtClean="0"/>
              <a:t>May 26, 2021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304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April ‘21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035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10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304800"/>
            <a:ext cx="8458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Spring ‘21</a:t>
            </a:r>
          </a:p>
          <a:p>
            <a:pPr algn="ctr"/>
            <a:r>
              <a:rPr lang="en-US" sz="4400" b="1" dirty="0" smtClean="0"/>
              <a:t>The Innovation Ecosystem</a:t>
            </a:r>
          </a:p>
          <a:p>
            <a:pPr algn="ctr"/>
            <a:r>
              <a:rPr lang="en-US" dirty="0" smtClean="0"/>
              <a:t>To </a:t>
            </a:r>
            <a:r>
              <a:rPr lang="en-US" dirty="0"/>
              <a:t>achieve economic resilience/ diversification, economies need an effective and continuously improving Innovation Ecosystem that supports the survival, growth and retention of entrepreneurs and SMEs (small and medium enterprises).  Do you agree?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665431"/>
              </p:ext>
            </p:extLst>
          </p:nvPr>
        </p:nvGraphicFramePr>
        <p:xfrm>
          <a:off x="2457450" y="2438400"/>
          <a:ext cx="40005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/>
                <a:gridCol w="8382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INDEX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 % Agree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ALBERTA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4.56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90%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Edmonton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89%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Calgary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        93%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Other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100%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0600" y="4495800"/>
            <a:ext cx="693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 – “Without </a:t>
            </a:r>
            <a:r>
              <a:rPr lang="en-US" dirty="0"/>
              <a:t>innovation there is no economic growth </a:t>
            </a:r>
            <a:r>
              <a:rPr lang="en-US" dirty="0" smtClean="0"/>
              <a:t>possible”</a:t>
            </a:r>
          </a:p>
          <a:p>
            <a:r>
              <a:rPr lang="en-US" dirty="0" smtClean="0"/>
              <a:t>4 – “Innovation </a:t>
            </a:r>
            <a:r>
              <a:rPr lang="en-US" dirty="0"/>
              <a:t>ecosystem is an essential but not sufficient </a:t>
            </a:r>
            <a:r>
              <a:rPr lang="en-US" dirty="0" smtClean="0"/>
              <a:t>for a vibrant </a:t>
            </a:r>
          </a:p>
          <a:p>
            <a:r>
              <a:rPr lang="en-US" dirty="0"/>
              <a:t> </a:t>
            </a:r>
            <a:r>
              <a:rPr lang="en-US" dirty="0" smtClean="0"/>
              <a:t>       and </a:t>
            </a:r>
            <a:r>
              <a:rPr lang="en-US" dirty="0"/>
              <a:t>sustainable </a:t>
            </a:r>
            <a:r>
              <a:rPr lang="en-US" dirty="0" smtClean="0"/>
              <a:t>economy”</a:t>
            </a:r>
          </a:p>
          <a:p>
            <a:r>
              <a:rPr lang="en-US" dirty="0" smtClean="0"/>
              <a:t>3 – “I’ve </a:t>
            </a:r>
            <a:r>
              <a:rPr lang="en-US" dirty="0"/>
              <a:t>witnessed personally some shortcomings from Accelerators,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Incubators</a:t>
            </a:r>
            <a:r>
              <a:rPr lang="en-US" dirty="0"/>
              <a:t>, and other Venture Development organizations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2 – “Resilience </a:t>
            </a:r>
            <a:r>
              <a:rPr lang="en-US" dirty="0"/>
              <a:t>can be achieved in other </a:t>
            </a:r>
            <a:r>
              <a:rPr lang="en-US" dirty="0" smtClean="0"/>
              <a:t>ways”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1962" y="4191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Scale and 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04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11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80292" y="533400"/>
            <a:ext cx="830580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Spring ‘21</a:t>
            </a:r>
          </a:p>
          <a:p>
            <a:r>
              <a:rPr lang="en-US" sz="4400" b="1" dirty="0" smtClean="0"/>
              <a:t>         The </a:t>
            </a:r>
            <a:r>
              <a:rPr lang="en-US" sz="4400" b="1" dirty="0"/>
              <a:t>Innovation </a:t>
            </a:r>
            <a:r>
              <a:rPr lang="en-US" sz="4400" b="1" dirty="0" smtClean="0"/>
              <a:t>Ecosystem</a:t>
            </a:r>
          </a:p>
          <a:p>
            <a:r>
              <a:rPr lang="en-US" dirty="0"/>
              <a:t>Please rate the effectiveness of your location's Innovation Ecosystem in supporting the survival, growth, and retention of entrepreneurs and SMEs</a:t>
            </a:r>
            <a:r>
              <a:rPr lang="en-US" b="1" dirty="0" smtClean="0"/>
              <a:t>. </a:t>
            </a:r>
            <a:r>
              <a:rPr lang="en-US" sz="1400" dirty="0" smtClean="0"/>
              <a:t>Scale 5 – Very Effective to 1 – Very non-effective)</a:t>
            </a:r>
          </a:p>
          <a:p>
            <a:pPr algn="r"/>
            <a:endParaRPr lang="en-US" sz="4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171278"/>
              </p:ext>
            </p:extLst>
          </p:nvPr>
        </p:nvGraphicFramePr>
        <p:xfrm>
          <a:off x="2507096" y="2438400"/>
          <a:ext cx="40005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/>
                <a:gridCol w="933450"/>
                <a:gridCol w="1428750"/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INDEX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 % Effective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ALBERTA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2.69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29%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Edmonton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2.55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23%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Calgary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3.10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        45%</a:t>
                      </a:r>
                      <a:endParaRPr lang="en-U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      Other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2.50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25%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0292" y="4572000"/>
            <a:ext cx="830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 – </a:t>
            </a:r>
            <a:r>
              <a:rPr lang="en-US" dirty="0" smtClean="0"/>
              <a:t>“The </a:t>
            </a:r>
            <a:r>
              <a:rPr lang="en-US" dirty="0"/>
              <a:t>number of private and public-sector-supported organizations and programs is significant</a:t>
            </a:r>
            <a:r>
              <a:rPr lang="en-US" dirty="0" smtClean="0"/>
              <a:t>.”</a:t>
            </a:r>
            <a:endParaRPr lang="en-US" dirty="0"/>
          </a:p>
          <a:p>
            <a:r>
              <a:rPr lang="en-US" dirty="0" smtClean="0"/>
              <a:t>4 </a:t>
            </a:r>
            <a:r>
              <a:rPr lang="en-US" dirty="0"/>
              <a:t>– </a:t>
            </a:r>
            <a:r>
              <a:rPr lang="en-US" dirty="0" smtClean="0"/>
              <a:t>“Early </a:t>
            </a:r>
            <a:r>
              <a:rPr lang="en-US" dirty="0"/>
              <a:t>stages but much better than even a few years </a:t>
            </a:r>
            <a:r>
              <a:rPr lang="en-US" dirty="0" smtClean="0"/>
              <a:t>ago”</a:t>
            </a:r>
          </a:p>
          <a:p>
            <a:r>
              <a:rPr lang="en-US" dirty="0"/>
              <a:t>3 </a:t>
            </a:r>
            <a:r>
              <a:rPr lang="en-US" dirty="0" smtClean="0"/>
              <a:t>– “I </a:t>
            </a:r>
            <a:r>
              <a:rPr lang="en-US" dirty="0"/>
              <a:t>truly don't see a great deal of survival, growth... and SMEs</a:t>
            </a:r>
            <a:r>
              <a:rPr lang="en-US" dirty="0" smtClean="0"/>
              <a:t>.”</a:t>
            </a:r>
            <a:endParaRPr lang="en-US" dirty="0"/>
          </a:p>
          <a:p>
            <a:r>
              <a:rPr lang="en-US" dirty="0"/>
              <a:t>2 </a:t>
            </a:r>
            <a:r>
              <a:rPr lang="en-US" dirty="0" smtClean="0"/>
              <a:t>– “No </a:t>
            </a:r>
            <a:r>
              <a:rPr lang="en-US" dirty="0"/>
              <a:t>change for the last 50 years, </a:t>
            </a:r>
            <a:r>
              <a:rPr lang="en-US" dirty="0" smtClean="0"/>
              <a:t>only </a:t>
            </a:r>
            <a:r>
              <a:rPr lang="en-US" dirty="0"/>
              <a:t>university </a:t>
            </a:r>
            <a:r>
              <a:rPr lang="en-US" dirty="0" smtClean="0"/>
              <a:t>and government </a:t>
            </a:r>
            <a:r>
              <a:rPr lang="en-US" dirty="0"/>
              <a:t>environment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1 – “There </a:t>
            </a:r>
            <a:r>
              <a:rPr lang="en-US" dirty="0"/>
              <a:t>presently is none locally. </a:t>
            </a:r>
            <a:r>
              <a:rPr lang="en-US" dirty="0" smtClean="0"/>
              <a:t>“ and “Too focused on oil and gas.”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2672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Scale and 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520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12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381000"/>
            <a:ext cx="8305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Spring ‘21</a:t>
            </a:r>
          </a:p>
          <a:p>
            <a:r>
              <a:rPr lang="en-US" sz="4400" b="1" dirty="0"/>
              <a:t>         The Innovation Ecosystem</a:t>
            </a:r>
          </a:p>
          <a:p>
            <a:r>
              <a:rPr lang="en-US" dirty="0"/>
              <a:t>The following elements comprise an Innovation Ecosystem. Please rate them in terms of their effectiveness in supporting entrepreneurs and SMEs today</a:t>
            </a:r>
            <a:r>
              <a:rPr lang="en-US" dirty="0" smtClean="0"/>
              <a:t>? </a:t>
            </a:r>
            <a:r>
              <a:rPr lang="en-US" sz="1400" dirty="0" smtClean="0"/>
              <a:t>(</a:t>
            </a:r>
            <a:r>
              <a:rPr lang="en-US" sz="1400" dirty="0"/>
              <a:t>Scale 5 – Very Effective to 1 – Very non-effective)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419007"/>
              </p:ext>
            </p:extLst>
          </p:nvPr>
        </p:nvGraphicFramePr>
        <p:xfrm>
          <a:off x="914400" y="2438400"/>
          <a:ext cx="7467600" cy="275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600"/>
                <a:gridCol w="838200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Elements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INDEX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% Effective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2000" b="1" i="0" u="none" strike="noStrike" dirty="0" smtClean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Vision </a:t>
                      </a:r>
                      <a:r>
                        <a:rPr lang="en-US" sz="2000" b="1" i="0" u="none" strike="noStrike" dirty="0">
                          <a:solidFill>
                            <a:srgbClr val="333333"/>
                          </a:solidFill>
                          <a:effectLst/>
                          <a:latin typeface="+mn-lt"/>
                        </a:rPr>
                        <a:t>&amp; Leadership </a:t>
                      </a:r>
                      <a:r>
                        <a:rPr lang="en-US" sz="16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/>
                        </a:rPr>
                        <a:t>- purpose and inspiration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3.21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62%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Resources</a:t>
                      </a:r>
                      <a:r>
                        <a:rPr lang="en-US" b="1" dirty="0" smtClean="0"/>
                        <a:t> - talent, financing, information, facilities/land, technology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3.46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69%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Processes </a:t>
                      </a:r>
                      <a:r>
                        <a:rPr lang="en-US" b="1" dirty="0" smtClean="0"/>
                        <a:t>- communications, decision making, networking, organization, accountability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3.12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55%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Infrastructure</a:t>
                      </a:r>
                      <a:r>
                        <a:rPr lang="en-US" b="1" dirty="0" smtClean="0"/>
                        <a:t> - internet, transportation/logistics, research, advisory services - incubators/ accelerators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3.58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76%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017" y="5627132"/>
            <a:ext cx="7040563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5257800"/>
            <a:ext cx="2930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Word cluster from comments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746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13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55978" y="914400"/>
            <a:ext cx="723204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COMMENTS AND QUESTIONS?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828800"/>
            <a:ext cx="5743049" cy="3429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72200" y="5486400"/>
            <a:ext cx="2267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/>
              <a:t>Thank </a:t>
            </a:r>
            <a:r>
              <a:rPr lang="en-US" sz="3600" smtClean="0"/>
              <a:t>you!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59280" y="5347900"/>
            <a:ext cx="44847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Public link for accessing Friday 4pm Webinars</a:t>
            </a:r>
            <a:r>
              <a:rPr lang="en-US" dirty="0"/>
              <a:t> </a:t>
            </a:r>
          </a:p>
          <a:p>
            <a:pPr algn="ctr"/>
            <a:r>
              <a:rPr lang="en-US" u="sng" dirty="0">
                <a:hlinkClick r:id="rId3"/>
              </a:rPr>
              <a:t>https://us02web.zoom.us/j/85896241732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500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7274562" cy="4080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ight Brace 6"/>
          <p:cNvSpPr/>
          <p:nvPr/>
        </p:nvSpPr>
        <p:spPr>
          <a:xfrm>
            <a:off x="5791200" y="2329933"/>
            <a:ext cx="76200" cy="45938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5867400" y="4114800"/>
            <a:ext cx="76200" cy="45938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19800" y="2374960"/>
            <a:ext cx="58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49%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0" y="4133948"/>
            <a:ext cx="58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36%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37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905164"/>
            <a:ext cx="6067022" cy="509581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8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RESILIENCE SINCE 2015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52600"/>
            <a:ext cx="7896225" cy="302895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338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1600"/>
            <a:ext cx="7669284" cy="5099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304800"/>
            <a:ext cx="59493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ROLE FOR GOVERNMENT</a:t>
            </a:r>
            <a:endParaRPr lang="en-US" sz="4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5</a:t>
            </a:fld>
            <a:endParaRPr lang="en-US"/>
          </a:p>
        </p:txBody>
      </p:sp>
      <p:sp>
        <p:nvSpPr>
          <p:cNvPr id="4" name="Right Arrow 3"/>
          <p:cNvSpPr/>
          <p:nvPr/>
        </p:nvSpPr>
        <p:spPr>
          <a:xfrm rot="10800000">
            <a:off x="7391400" y="3478933"/>
            <a:ext cx="489204" cy="242316"/>
          </a:xfrm>
          <a:prstGeom prst="rightArrow">
            <a:avLst>
              <a:gd name="adj1" fmla="val 42880"/>
              <a:gd name="adj2" fmla="val 50000"/>
            </a:avLst>
          </a:prstGeom>
          <a:solidFill>
            <a:schemeClr val="tx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10800000">
            <a:off x="6781800" y="2209800"/>
            <a:ext cx="489204" cy="242316"/>
          </a:xfrm>
          <a:prstGeom prst="rightArrow">
            <a:avLst>
              <a:gd name="adj1" fmla="val 42880"/>
              <a:gd name="adj2" fmla="val 50000"/>
            </a:avLst>
          </a:prstGeom>
          <a:solidFill>
            <a:schemeClr val="tx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3124200" y="2559627"/>
            <a:ext cx="76200" cy="45938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10800000">
            <a:off x="7054595" y="4329683"/>
            <a:ext cx="489204" cy="242316"/>
          </a:xfrm>
          <a:prstGeom prst="rightArrow">
            <a:avLst>
              <a:gd name="adj1" fmla="val 42880"/>
              <a:gd name="adj2" fmla="val 50000"/>
            </a:avLst>
          </a:prstGeom>
          <a:solidFill>
            <a:schemeClr val="tx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73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71600"/>
            <a:ext cx="4677947" cy="2667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69527" y="1371600"/>
            <a:ext cx="2971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           INDEX</a:t>
            </a:r>
          </a:p>
          <a:p>
            <a:r>
              <a:rPr lang="en-US" b="1" dirty="0" smtClean="0"/>
              <a:t>ALBERTA    2.68</a:t>
            </a:r>
          </a:p>
          <a:p>
            <a:endParaRPr lang="en-US" b="1" dirty="0" smtClean="0"/>
          </a:p>
          <a:p>
            <a:r>
              <a:rPr lang="en-US" b="1" dirty="0" smtClean="0"/>
              <a:t>       Edmonton  2.68</a:t>
            </a:r>
          </a:p>
          <a:p>
            <a:r>
              <a:rPr lang="en-US" b="1" dirty="0" smtClean="0"/>
              <a:t>   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Calgary       2.76</a:t>
            </a:r>
          </a:p>
          <a:p>
            <a:r>
              <a:rPr lang="en-US" b="1" dirty="0" smtClean="0"/>
              <a:t>       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Other         2.58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90599" y="381000"/>
            <a:ext cx="75507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REGIONAL RESILIENCE </a:t>
            </a:r>
            <a:r>
              <a:rPr lang="en-US" sz="3200" dirty="0" smtClean="0"/>
              <a:t>– Spring ‘21</a:t>
            </a:r>
          </a:p>
          <a:p>
            <a:endParaRPr 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7676572" y="164288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36%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42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199"/>
            <a:ext cx="80668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SECTOR REPRESENTATION </a:t>
            </a:r>
            <a:r>
              <a:rPr lang="en-US" dirty="0" smtClean="0"/>
              <a:t>– </a:t>
            </a:r>
            <a:r>
              <a:rPr lang="en-US" sz="3200" dirty="0" smtClean="0"/>
              <a:t>Spring ‘21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357054"/>
            <a:ext cx="32766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INDUSTRIES – 36%</a:t>
            </a:r>
          </a:p>
          <a:p>
            <a:r>
              <a:rPr lang="en-US" sz="1600" dirty="0" smtClean="0"/>
              <a:t>Mining &amp; Mineral Processing   -   4%</a:t>
            </a:r>
          </a:p>
          <a:p>
            <a:r>
              <a:rPr lang="en-US" sz="1600" dirty="0" smtClean="0"/>
              <a:t>Energy &amp; Distribution                - 22%</a:t>
            </a:r>
          </a:p>
          <a:p>
            <a:r>
              <a:rPr lang="en-US" sz="1600" dirty="0" smtClean="0"/>
              <a:t>Construction &amp; Real Estate       - 10%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Forestry &amp; Wood Products       -   3%</a:t>
            </a:r>
          </a:p>
          <a:p>
            <a:r>
              <a:rPr lang="en-US" sz="1600" dirty="0" smtClean="0"/>
              <a:t>Tourism &amp; Entertainment         - 14%</a:t>
            </a:r>
          </a:p>
          <a:p>
            <a:r>
              <a:rPr lang="en-US" sz="1600" dirty="0" smtClean="0"/>
              <a:t>Manufacturing &amp; Export           - 15%</a:t>
            </a:r>
          </a:p>
          <a:p>
            <a:r>
              <a:rPr lang="en-US" sz="1600" dirty="0" smtClean="0"/>
              <a:t>Transportation &amp; Logistics        -   8%</a:t>
            </a:r>
          </a:p>
          <a:p>
            <a:r>
              <a:rPr lang="en-US" sz="1600" dirty="0" smtClean="0"/>
              <a:t>Agriculture &amp; Food Processing - 23% 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4724400" y="1412319"/>
            <a:ext cx="37338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PROFESSIONS – 29%</a:t>
            </a:r>
          </a:p>
          <a:p>
            <a:r>
              <a:rPr lang="en-US" sz="1600" dirty="0" smtClean="0"/>
              <a:t>Communications &amp; Marketing            - 10%</a:t>
            </a:r>
          </a:p>
          <a:p>
            <a:r>
              <a:rPr lang="en-US" sz="1600" dirty="0" smtClean="0"/>
              <a:t>Engineering &amp; Design                           - 19% </a:t>
            </a:r>
          </a:p>
          <a:p>
            <a:r>
              <a:rPr lang="en-US" sz="1600" dirty="0" smtClean="0"/>
              <a:t>Human Resources &amp; Development    - 10%</a:t>
            </a:r>
          </a:p>
          <a:p>
            <a:r>
              <a:rPr lang="en-US" sz="1600" dirty="0" smtClean="0"/>
              <a:t>InfoTech &amp; Analytics                             - 25%</a:t>
            </a:r>
          </a:p>
          <a:p>
            <a:r>
              <a:rPr lang="en-US" sz="1600" dirty="0" smtClean="0"/>
              <a:t>Finance &amp; Investment                          - 16%</a:t>
            </a:r>
          </a:p>
          <a:p>
            <a:r>
              <a:rPr lang="en-US" sz="1600" dirty="0" smtClean="0"/>
              <a:t>Management &amp; Strategy                     - 16%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Legal &amp; Security                                    -   4%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1300" y="3920836"/>
            <a:ext cx="3886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PUBLIC SERVICES – 35%</a:t>
            </a:r>
          </a:p>
          <a:p>
            <a:r>
              <a:rPr lang="en-US" sz="1600" dirty="0" smtClean="0"/>
              <a:t>Health &amp; </a:t>
            </a:r>
            <a:r>
              <a:rPr lang="en-US" sz="1600" dirty="0" err="1" smtClean="0"/>
              <a:t>BioTech</a:t>
            </a:r>
            <a:r>
              <a:rPr lang="en-US" sz="1600" dirty="0" smtClean="0"/>
              <a:t>                            - 24%</a:t>
            </a:r>
          </a:p>
          <a:p>
            <a:r>
              <a:rPr lang="en-US" sz="1600" dirty="0" smtClean="0"/>
              <a:t>Government &amp; Public Policy         - 20%</a:t>
            </a:r>
          </a:p>
          <a:p>
            <a:r>
              <a:rPr lang="en-US" sz="1600" dirty="0" smtClean="0"/>
              <a:t>NGOs – Non-gov’t Organization   -   8%</a:t>
            </a:r>
          </a:p>
          <a:p>
            <a:r>
              <a:rPr lang="en-US" sz="1600" dirty="0" smtClean="0"/>
              <a:t>Education &amp; Research                    - 21%</a:t>
            </a:r>
          </a:p>
          <a:p>
            <a:r>
              <a:rPr lang="en-US" sz="1600" dirty="0" smtClean="0"/>
              <a:t>Environment &amp; </a:t>
            </a:r>
            <a:r>
              <a:rPr lang="en-US" sz="1600" dirty="0" err="1" smtClean="0"/>
              <a:t>CleanTech</a:t>
            </a:r>
            <a:r>
              <a:rPr lang="en-US" sz="1600" dirty="0" smtClean="0"/>
              <a:t>             - 26%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39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457200"/>
            <a:ext cx="335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Spring ‘21</a:t>
            </a:r>
            <a:endParaRPr lang="en-US" sz="44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13527"/>
            <a:ext cx="8662208" cy="1849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23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04800"/>
            <a:ext cx="24705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/>
              <a:t>Spring ‘21</a:t>
            </a:r>
            <a:endParaRPr lang="en-US" sz="4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06512"/>
            <a:ext cx="8593471" cy="4713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F688E-7CBF-47CF-B425-82602898F1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932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623</Words>
  <Application>Microsoft Office PowerPoint</Application>
  <PresentationFormat>On-screen Show (4:3)</PresentationFormat>
  <Paragraphs>124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Alberta’s ECONOMIC RESILIENCE</vt:lpstr>
      <vt:lpstr>PowerPoint Presentation</vt:lpstr>
      <vt:lpstr>PowerPoint Presentation</vt:lpstr>
      <vt:lpstr>RESILIENCE SINCE 2015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and Sector Resilience</dc:title>
  <dc:creator>Perry</dc:creator>
  <cp:lastModifiedBy>Perry</cp:lastModifiedBy>
  <cp:revision>24</cp:revision>
  <cp:lastPrinted>2021-05-14T14:09:23Z</cp:lastPrinted>
  <dcterms:created xsi:type="dcterms:W3CDTF">2021-05-14T04:26:52Z</dcterms:created>
  <dcterms:modified xsi:type="dcterms:W3CDTF">2021-05-26T12:48:54Z</dcterms:modified>
</cp:coreProperties>
</file>