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AB84-1A25-45C9-9F87-CC262E003297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28C89-DB60-4B51-840F-7FFB82CBB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2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88B9-BDC9-4495-BC3B-EE8A66009859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7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9EE2-C77B-4D90-9E59-05B9084D4DCE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EBB6-FAEC-4A14-AFD1-4E0B5AD1DE02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BBD-6EDB-4A64-9104-0BC63054B467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4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A2F-5879-43E4-8535-E101368541F6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7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F7F0-5EDD-4A7F-8E85-1B7CC913D976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A493-C5EB-43DE-B03B-EB118E1181D4}" type="datetime1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B65F-844D-46BB-A8AA-3D196C34F1FE}" type="datetime1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D66D-5930-4A48-AB9A-3A2C8779BED1}" type="datetime1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4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27C-96C8-4E0F-A3ED-E7749BB9BC7E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8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36B2-5773-48E6-9D22-B397A3AB5966}" type="datetime1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F442-9E63-4F1D-A8FA-8EDD2EF9AB67}" type="datetime1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0AB7-2BC9-4851-8AAF-A6758E9AA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872" y="762000"/>
            <a:ext cx="8686800" cy="990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Transportation &amp; Logistics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610061" cy="2819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Attracting Big Ideas – The Time is Now</a:t>
            </a: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Transportation – Big Ideas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Presenter:</a:t>
            </a:r>
            <a:r>
              <a:rPr lang="en-US" sz="2400" dirty="0" smtClean="0">
                <a:solidFill>
                  <a:schemeClr val="tx1"/>
                </a:solidFill>
              </a:rPr>
              <a:t>  Peter Wallis, President and CEO,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Van Horne Institute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0" descr="VHI LOGO AND WORDMARK (colour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715000"/>
            <a:ext cx="1871663" cy="7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292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Positive Impacts of the Project</a:t>
            </a:r>
            <a:r>
              <a:rPr lang="en-US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CA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Canadian &amp; US economy improved position to export &amp; import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6897" y="1503881"/>
            <a:ext cx="8542303" cy="4363519"/>
            <a:chOff x="63261" y="1050371"/>
            <a:chExt cx="11741940" cy="55945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9669" y="1050371"/>
              <a:ext cx="7273514" cy="4602390"/>
            </a:xfrm>
            <a:prstGeom prst="rect">
              <a:avLst/>
            </a:prstGeom>
          </p:spPr>
        </p:pic>
        <p:sp>
          <p:nvSpPr>
            <p:cNvPr id="7" name="Bent-Up Arrow 6"/>
            <p:cNvSpPr/>
            <p:nvPr/>
          </p:nvSpPr>
          <p:spPr>
            <a:xfrm rot="17141989">
              <a:off x="5984833" y="2125633"/>
              <a:ext cx="1039995" cy="3368248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Left-Right Arrow 7"/>
            <p:cNvSpPr/>
            <p:nvPr/>
          </p:nvSpPr>
          <p:spPr>
            <a:xfrm rot="18897852">
              <a:off x="2872260" y="4225560"/>
              <a:ext cx="1401872" cy="42779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261" y="1824626"/>
              <a:ext cx="1878099" cy="163051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600" dirty="0"/>
                <a:t>Additional route into and </a:t>
              </a:r>
              <a:r>
                <a:rPr lang="en-CA" sz="16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out</a:t>
              </a:r>
              <a:r>
                <a:rPr lang="en-CA" sz="1600" dirty="0"/>
                <a:t> of North America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551481" y="1760043"/>
              <a:ext cx="2253720" cy="15135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/>
                <a:t>Landlocked commodities can be moved to market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940899" y="5831648"/>
              <a:ext cx="5530203" cy="8132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First Nation’s  real &amp; substantial ownership of a major enterprise</a:t>
              </a:r>
            </a:p>
          </p:txBody>
        </p:sp>
        <p:cxnSp>
          <p:nvCxnSpPr>
            <p:cNvPr id="12" name="Curved Connector 11"/>
            <p:cNvCxnSpPr/>
            <p:nvPr/>
          </p:nvCxnSpPr>
          <p:spPr>
            <a:xfrm>
              <a:off x="1162633" y="3631364"/>
              <a:ext cx="1878101" cy="858647"/>
            </a:xfrm>
            <a:prstGeom prst="curvedConnector3">
              <a:avLst>
                <a:gd name="adj1" fmla="val 3571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491207" y="3023156"/>
              <a:ext cx="214640" cy="26832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063580" y="3720806"/>
              <a:ext cx="35775" cy="19319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779047" y="4024910"/>
              <a:ext cx="304074" cy="16994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582294" y="3219928"/>
              <a:ext cx="178866" cy="24328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4668420" y="3166264"/>
              <a:ext cx="429280" cy="25222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988939"/>
            <a:ext cx="1371600" cy="700752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7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10400" cy="6858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libri Light" charset="0"/>
              </a:rPr>
              <a:t>Project Introduction and Description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5963002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1447801"/>
            <a:ext cx="2362200" cy="427809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en-US" sz="2000" dirty="0">
                <a:latin typeface="Calibri" charset="0"/>
              </a:rPr>
              <a:t>- 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Pre-Feasibility </a:t>
            </a:r>
            <a:r>
              <a:rPr lang="en-US" dirty="0">
                <a:latin typeface="Calibri" charset="0"/>
              </a:rPr>
              <a:t>Study </a:t>
            </a:r>
            <a:r>
              <a:rPr lang="en-US" dirty="0" smtClean="0">
                <a:latin typeface="Calibri" charset="0"/>
              </a:rPr>
              <a:t> has </a:t>
            </a:r>
            <a:r>
              <a:rPr lang="en-US" dirty="0">
                <a:latin typeface="Calibri" charset="0"/>
              </a:rPr>
              <a:t>been completed</a:t>
            </a:r>
          </a:p>
          <a:p>
            <a:pPr marL="233363" indent="-233363"/>
            <a:r>
              <a:rPr lang="en-US" dirty="0">
                <a:latin typeface="Calibri" charset="0"/>
              </a:rPr>
              <a:t>- </a:t>
            </a:r>
            <a:r>
              <a:rPr lang="en-US" dirty="0" smtClean="0">
                <a:latin typeface="Calibri" charset="0"/>
              </a:rPr>
              <a:t> Bitumen </a:t>
            </a:r>
            <a:r>
              <a:rPr lang="en-US" dirty="0">
                <a:latin typeface="Calibri" charset="0"/>
              </a:rPr>
              <a:t>transport on </a:t>
            </a:r>
            <a:r>
              <a:rPr lang="en-US" dirty="0" smtClean="0">
                <a:latin typeface="Calibri" charset="0"/>
              </a:rPr>
              <a:t> a </a:t>
            </a:r>
            <a:r>
              <a:rPr lang="en-US" dirty="0">
                <a:latin typeface="Calibri" charset="0"/>
              </a:rPr>
              <a:t>2,440 km single track, heavy –haul railway</a:t>
            </a:r>
          </a:p>
          <a:p>
            <a:pPr marL="233363" indent="-233363"/>
            <a:r>
              <a:rPr lang="en-US" dirty="0">
                <a:latin typeface="Calibri" charset="0"/>
              </a:rPr>
              <a:t>- </a:t>
            </a:r>
            <a:r>
              <a:rPr lang="en-US" dirty="0" smtClean="0">
                <a:latin typeface="Calibri" charset="0"/>
              </a:rPr>
              <a:t> Fort </a:t>
            </a:r>
            <a:r>
              <a:rPr lang="en-US" dirty="0">
                <a:latin typeface="Calibri" charset="0"/>
              </a:rPr>
              <a:t>McMurray to Delta Junction, alternately to Glennallen, then proceeding to an Alaska tidewater terminal at the Port of Valdez</a:t>
            </a: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19800"/>
            <a:ext cx="1295400" cy="66182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5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757920" cy="99709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00B050"/>
                </a:solidFill>
              </a:rPr>
              <a:t>Fort McMurray </a:t>
            </a:r>
            <a:r>
              <a:rPr lang="en-CA" sz="2400" dirty="0">
                <a:solidFill>
                  <a:srgbClr val="00B050"/>
                </a:solidFill>
              </a:rPr>
              <a:t>(redline - mainline, Green line - spurs) </a:t>
            </a:r>
          </a:p>
        </p:txBody>
      </p:sp>
      <p:pic>
        <p:nvPicPr>
          <p:cNvPr id="2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9490"/>
            <a:ext cx="8608399" cy="4319794"/>
          </a:xfrm>
        </p:spPr>
      </p:pic>
      <p:sp>
        <p:nvSpPr>
          <p:cNvPr id="24" name="Oval 23"/>
          <p:cNvSpPr/>
          <p:nvPr/>
        </p:nvSpPr>
        <p:spPr>
          <a:xfrm>
            <a:off x="5486400" y="2362200"/>
            <a:ext cx="838200" cy="364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Terminal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5972" y="2537848"/>
            <a:ext cx="4527176" cy="1018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42660" y="2819400"/>
            <a:ext cx="3781740" cy="17326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590800" y="2557726"/>
            <a:ext cx="2875722" cy="277627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876800" y="2587543"/>
            <a:ext cx="628650" cy="25940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55365" y="2723322"/>
            <a:ext cx="1774963" cy="255973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324600" y="2362200"/>
            <a:ext cx="1002858" cy="17564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157374" y="1676400"/>
            <a:ext cx="472026" cy="6754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5529055" y="1777447"/>
            <a:ext cx="285750" cy="5847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151537"/>
            <a:ext cx="990600" cy="506098"/>
          </a:xfrm>
          <a:prstGeom prst="rect">
            <a:avLst/>
          </a:prstGeom>
        </p:spPr>
      </p:pic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871" y="238539"/>
            <a:ext cx="80772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A2A: Economic &amp; Financial Highlights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3583" y="1524000"/>
            <a:ext cx="6649278" cy="480060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²"/>
            </a:pPr>
            <a:r>
              <a:rPr lang="en-CA" dirty="0" smtClean="0"/>
              <a:t>NPV/barrel </a:t>
            </a:r>
            <a:r>
              <a:rPr lang="en-CA" dirty="0"/>
              <a:t>:  </a:t>
            </a:r>
            <a:r>
              <a:rPr lang="en-CA" b="1" dirty="0"/>
              <a:t>$8 - $10 a barrel </a:t>
            </a:r>
            <a:r>
              <a:rPr lang="en-CA" dirty="0"/>
              <a:t>for the rail portion modelling 1.5 and 1.0 mpbd</a:t>
            </a:r>
          </a:p>
          <a:p>
            <a:pPr>
              <a:buFont typeface="Wingdings" charset="2"/>
              <a:buChar char="²"/>
            </a:pPr>
            <a:endParaRPr lang="en-CA" dirty="0"/>
          </a:p>
          <a:p>
            <a:pPr>
              <a:buFont typeface="Wingdings" charset="2"/>
              <a:buChar char="²"/>
            </a:pPr>
            <a:r>
              <a:rPr lang="en-CA" dirty="0"/>
              <a:t>NPV tested using high hurdle of 10.2% - increase capital cost of 50% and operating cost increase of 50% under scenarios of 1 </a:t>
            </a:r>
            <a:r>
              <a:rPr lang="en-CA" dirty="0" err="1" smtClean="0"/>
              <a:t>mbp</a:t>
            </a:r>
            <a:r>
              <a:rPr lang="en-CA" dirty="0"/>
              <a:t>. </a:t>
            </a:r>
          </a:p>
          <a:p>
            <a:pPr>
              <a:buFont typeface="Wingdings" charset="2"/>
              <a:buChar char="²"/>
            </a:pPr>
            <a:endParaRPr lang="en-CA" dirty="0"/>
          </a:p>
          <a:p>
            <a:pPr>
              <a:buFont typeface="Wingdings" charset="2"/>
              <a:buChar char="²"/>
            </a:pPr>
            <a:r>
              <a:rPr lang="en-CA" dirty="0"/>
              <a:t>All in capital cost range </a:t>
            </a:r>
            <a:r>
              <a:rPr lang="en-CA" b="1" dirty="0"/>
              <a:t>$14 </a:t>
            </a:r>
            <a:r>
              <a:rPr lang="en-CA" b="1" dirty="0" smtClean="0"/>
              <a:t>billion </a:t>
            </a:r>
            <a:r>
              <a:rPr lang="en-CA" b="1" dirty="0"/>
              <a:t>- $20 </a:t>
            </a:r>
            <a:r>
              <a:rPr lang="en-CA" b="1" dirty="0" smtClean="0"/>
              <a:t>billion</a:t>
            </a:r>
          </a:p>
          <a:p>
            <a:pPr>
              <a:buFont typeface="Wingdings" charset="2"/>
              <a:buChar char="²"/>
            </a:pPr>
            <a:endParaRPr lang="en-CA" b="1" dirty="0"/>
          </a:p>
          <a:p>
            <a:pPr>
              <a:buFont typeface="Wingdings" charset="2"/>
              <a:buChar char="²"/>
            </a:pPr>
            <a:r>
              <a:rPr lang="en-CA" b="1" dirty="0" smtClean="0"/>
              <a:t>Potential $650 billion in extractable minerals within a 50 mile radius of the </a:t>
            </a:r>
            <a:r>
              <a:rPr lang="en-CA" b="1" dirty="0" err="1" smtClean="0"/>
              <a:t>railbed</a:t>
            </a:r>
            <a:r>
              <a:rPr lang="en-CA" b="1" dirty="0" smtClean="0"/>
              <a:t> </a:t>
            </a:r>
          </a:p>
          <a:p>
            <a:pPr>
              <a:buFont typeface="Wingdings" charset="2"/>
              <a:buChar char="²"/>
            </a:pPr>
            <a:endParaRPr lang="en-CA" b="1" dirty="0"/>
          </a:p>
          <a:p>
            <a:pPr>
              <a:buFont typeface="Wingdings" charset="2"/>
              <a:buChar char="²"/>
            </a:pPr>
            <a:endParaRPr lang="en-CA" b="1" dirty="0" smtClean="0"/>
          </a:p>
          <a:p>
            <a:pPr>
              <a:buFont typeface="Wingdings" charset="2"/>
              <a:buChar char="²"/>
            </a:pPr>
            <a:endParaRPr lang="en-CA" b="1" dirty="0" smtClean="0"/>
          </a:p>
          <a:p>
            <a:pPr>
              <a:buFont typeface="Wingdings" charset="2"/>
              <a:buChar char="²"/>
            </a:pPr>
            <a:endParaRPr lang="en-CA" b="1" dirty="0"/>
          </a:p>
          <a:p>
            <a:pPr>
              <a:buFont typeface="Wingdings" charset="2"/>
              <a:buChar char="²"/>
            </a:pP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2819400"/>
            <a:ext cx="130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$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932022"/>
            <a:ext cx="1054231" cy="53860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9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251460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1905000" cy="924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3" y="768274"/>
            <a:ext cx="6196596" cy="52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6" y="427585"/>
            <a:ext cx="1931504" cy="936992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243838" y="1393999"/>
            <a:ext cx="844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Commercial drones enable rapid and repeatable collection of data from the physical world. This helps enterprises meet compliance requirements, make quicker, better decisions and keep workers safe</a:t>
            </a:r>
            <a:r>
              <a:rPr lang="en-CA" dirty="0" smtClean="0"/>
              <a:t>. </a:t>
            </a:r>
            <a:endParaRPr lang="en-CA" dirty="0"/>
          </a:p>
        </p:txBody>
      </p:sp>
      <p:pic>
        <p:nvPicPr>
          <p:cNvPr id="13" name="Picture 2" descr="Image result for drone applications in oil and g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52" y="2590800"/>
            <a:ext cx="6570133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5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60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Industry Challenges</a:t>
            </a:r>
            <a:endParaRPr lang="en-CA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9055"/>
            <a:ext cx="1870457" cy="9073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5354" y="1690013"/>
            <a:ext cx="5210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Currently Regulations allow for Line of Site Operations- 600M radius. This limits market access for operations in Search and Rescue, Linear Inspection (Rail, Oil, Power) and Environmental Assessment.</a:t>
            </a:r>
          </a:p>
        </p:txBody>
      </p:sp>
      <p:pic>
        <p:nvPicPr>
          <p:cNvPr id="15" name="Picture 4" descr="Image result for visual line of sight ua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86433"/>
            <a:ext cx="2233946" cy="22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1000" y="4166711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/>
              <a:t>Access to Capital is a big challenge for Canadian Tech Start-ups focussing on growth in these markets.  Over $450 Million in 2015, primarily in the US and China.  </a:t>
            </a:r>
          </a:p>
        </p:txBody>
      </p:sp>
      <p:pic>
        <p:nvPicPr>
          <p:cNvPr id="17" name="Picture 2" descr="Image result for money images 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32" y="4105841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5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7583"/>
            <a:ext cx="1931504" cy="9369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1400" y="838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Challenge- Beyond Line Of Site</a:t>
            </a:r>
            <a:endParaRPr lang="en-CA" sz="2400" b="1" dirty="0"/>
          </a:p>
        </p:txBody>
      </p:sp>
      <p:pic>
        <p:nvPicPr>
          <p:cNvPr id="13" name="Picture 2" descr="Image result for drone applications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1" y="1714500"/>
            <a:ext cx="8109477" cy="47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7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9055"/>
            <a:ext cx="1870457" cy="9073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46341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Challenge- Lack of Funding</a:t>
            </a:r>
            <a:endParaRPr lang="en-C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1295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Of the Top 20 Funded Drone Firms, only one is in Canada! </a:t>
            </a:r>
            <a:endParaRPr lang="en-CA" dirty="0"/>
          </a:p>
        </p:txBody>
      </p:sp>
      <p:pic>
        <p:nvPicPr>
          <p:cNvPr id="12" name="Picture 2" descr="Image result for venture capital funding to drone startu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32213"/>
            <a:ext cx="5663827" cy="42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2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548244"/>
            <a:ext cx="179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sng" dirty="0"/>
              <a:t>Package Delivery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9055"/>
            <a:ext cx="1870457" cy="9073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9075" y="1653084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Realistic in the Near Future! </a:t>
            </a:r>
          </a:p>
          <a:p>
            <a:endParaRPr lang="en-CA" b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First Responders or Disaster Response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Remote access delivery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Trans-Continental Cargo Delivery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750" y="41148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Not Very Realistic in the Near Future </a:t>
            </a:r>
          </a:p>
          <a:p>
            <a:endParaRPr lang="en-CA" b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Amazon Residential Package Delivery? Low probability in the near future. Limits- Regulatory &amp; Battery Efficiency, </a:t>
            </a:r>
            <a:endParaRPr lang="en-CA" dirty="0"/>
          </a:p>
        </p:txBody>
      </p:sp>
      <p:pic>
        <p:nvPicPr>
          <p:cNvPr id="14" name="Picture 8" descr="Image result for drone appl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3997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visual line of sight ua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02" y="3962400"/>
            <a:ext cx="2876896" cy="215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7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838200" y="2057400"/>
            <a:ext cx="7610061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Attracting Big Ideas – The Time is Now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Transportation – Big Ideas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Contributors:</a:t>
            </a:r>
            <a:r>
              <a:rPr lang="en-US" sz="2400" dirty="0" smtClean="0"/>
              <a:t>   Paul Godsmark, CAVCOE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          John Falcetta, Alberta to Alaska Railway</a:t>
            </a:r>
          </a:p>
          <a:p>
            <a:pPr marL="0" indent="0">
              <a:buNone/>
            </a:pPr>
            <a:r>
              <a:rPr lang="en-US" sz="2400" dirty="0" smtClean="0"/>
              <a:t>                           Randy Hudson, Remote Sensing Solutions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9830" y="381000"/>
            <a:ext cx="8686800" cy="990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/>
          </a:p>
        </p:txBody>
      </p:sp>
      <p:pic>
        <p:nvPicPr>
          <p:cNvPr id="8" name="Picture 0" descr="VHI LOGO AND WORDMARK (colour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3" y="5715000"/>
            <a:ext cx="1871663" cy="7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4480" y="381000"/>
            <a:ext cx="8686800" cy="9905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mtClean="0"/>
              <a:t>Transportation &amp; Logistics Industry 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Autonomous Vehicles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Government of Alberta license autonomous vehicles for all weather testing through legislation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Government of Alberta commission a panel of experts from across industry academe and government to define a path for the implementation of autonomous vehicles in the Province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b="1" dirty="0" smtClean="0"/>
              <a:t>Albert to Alaska Railway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Governments ensure that approvals and permitting process is thorough and expeditious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b="1" dirty="0" smtClean="0"/>
              <a:t>UAV Drones and Technologies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Governments </a:t>
            </a:r>
            <a:r>
              <a:rPr lang="en-US" sz="1800" dirty="0"/>
              <a:t>to work with Industry and Transport Canada to ensure safe UAV Operations to allow Beyond Line of Site Operations.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Government to work with industry to allow access to more capital for start ups to grow and compete on the world stage.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6096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7754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Autonomous Vehicles are Disruptive </a:t>
            </a:r>
          </a:p>
          <a:p>
            <a:r>
              <a:rPr lang="en-US" sz="2800" dirty="0" smtClean="0"/>
              <a:t>The auto industry is a century-old eco-system being ogled by outside players hungry for a slice of a $10 trillion mobility market.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Alberta to Alaska Railway</a:t>
            </a:r>
          </a:p>
          <a:p>
            <a:r>
              <a:rPr lang="en-US" sz="2800" dirty="0" smtClean="0"/>
              <a:t>Alberta’s crude oil is a resource desperately trying to reach global markets – here is a solution.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UAV Drones and Technology </a:t>
            </a:r>
          </a:p>
          <a:p>
            <a:r>
              <a:rPr lang="en-US" sz="2800" dirty="0" smtClean="0"/>
              <a:t>“No roads?  There is a drone for that”.  </a:t>
            </a:r>
          </a:p>
          <a:p>
            <a:r>
              <a:rPr lang="en-US" sz="2800" dirty="0" smtClean="0"/>
              <a:t>“One day a drone might throw you a life preserver”.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 </a:t>
            </a:r>
            <a:endParaRPr lang="en-US" sz="2800" b="1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Forces and Sources of Change  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7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218" y="340898"/>
            <a:ext cx="4724400" cy="6397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69AA"/>
                </a:solidFill>
              </a:rPr>
              <a:t>Autonomous Vehicles </a:t>
            </a:r>
            <a:endParaRPr lang="en-US" sz="3600" b="1" dirty="0">
              <a:solidFill>
                <a:srgbClr val="0033CC"/>
              </a:solidFill>
            </a:endParaRPr>
          </a:p>
        </p:txBody>
      </p:sp>
      <p:pic>
        <p:nvPicPr>
          <p:cNvPr id="6" name="Picture 5" descr="Navya Arm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990600"/>
            <a:ext cx="3200400" cy="180022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9600"/>
            <a:ext cx="3884275" cy="2245817"/>
          </a:xfrm>
          <a:prstGeom prst="rect">
            <a:avLst/>
          </a:prstGeom>
        </p:spPr>
      </p:pic>
      <p:pic>
        <p:nvPicPr>
          <p:cNvPr id="8" name="Content Placeholder 6" descr="mercedes-benz-future-truck-2025-front-view-in-motion-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6500"/>
          <a:stretch>
            <a:fillRect/>
          </a:stretch>
        </p:blipFill>
        <p:spPr bwMode="auto">
          <a:xfrm>
            <a:off x="228600" y="3389630"/>
            <a:ext cx="3085757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9" name="Picture 8" descr="Next Future Transportation Road-Train Pod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48667"/>
            <a:ext cx="2651946" cy="1966860"/>
          </a:xfrm>
          <a:prstGeom prst="rect">
            <a:avLst/>
          </a:prstGeom>
          <a:ln>
            <a:solidFill>
              <a:schemeClr val="bg1">
                <a:lumMod val="75000"/>
                <a:alpha val="0"/>
              </a:schemeClr>
            </a:solidFill>
          </a:ln>
          <a:effectLst>
            <a:glow rad="228600">
              <a:schemeClr val="bg1">
                <a:lumMod val="75000"/>
                <a:alpha val="75000"/>
              </a:schemeClr>
            </a:glow>
          </a:effectLst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999" y="3152199"/>
            <a:ext cx="3132807" cy="193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3547" y="5348730"/>
            <a:ext cx="7807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9AA"/>
                </a:solidFill>
              </a:rPr>
              <a:t>Shuttles, Pods, Trucks, Road-Trains, </a:t>
            </a:r>
            <a:r>
              <a:rPr lang="en-US" sz="2800" b="1" dirty="0" err="1" smtClean="0">
                <a:solidFill>
                  <a:srgbClr val="0069AA"/>
                </a:solidFill>
              </a:rPr>
              <a:t>Deliverbots</a:t>
            </a:r>
            <a:endParaRPr lang="en-US" sz="2800" b="1" dirty="0" smtClean="0">
              <a:solidFill>
                <a:srgbClr val="0069AA"/>
              </a:solidFill>
            </a:endParaRPr>
          </a:p>
          <a:p>
            <a:endParaRPr lang="en-US" sz="2800" b="1" dirty="0">
              <a:solidFill>
                <a:srgbClr val="0069AA"/>
              </a:solidFill>
            </a:endParaRPr>
          </a:p>
        </p:txBody>
      </p:sp>
      <p:pic>
        <p:nvPicPr>
          <p:cNvPr id="12" name="Content Placeholder 4" descr="CAVCOE LOGO FINA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166" b="-73166"/>
          <a:stretch>
            <a:fillRect/>
          </a:stretch>
        </p:blipFill>
        <p:spPr bwMode="auto">
          <a:xfrm>
            <a:off x="265043" y="5910419"/>
            <a:ext cx="1175130" cy="67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41075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29139" cy="5885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380999"/>
            <a:ext cx="4495800" cy="588571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 idx="4294967295"/>
          </p:nvPr>
        </p:nvSpPr>
        <p:spPr>
          <a:xfrm>
            <a:off x="3962400" y="838200"/>
            <a:ext cx="4114800" cy="11087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Huge Impacts</a:t>
            </a:r>
            <a:r>
              <a:rPr lang="en-US" sz="5400" b="1" i="1" dirty="0" smtClean="0">
                <a:solidFill>
                  <a:srgbClr val="FF0000"/>
                </a:solidFill>
              </a:rPr>
              <a:t/>
            </a:r>
            <a:br>
              <a:rPr lang="en-US" sz="5400" b="1" i="1" dirty="0" smtClean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(Canada figures)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057400"/>
            <a:ext cx="4191000" cy="466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000" b="1" dirty="0" smtClean="0"/>
              <a:t>Safety – save 80% crashes </a:t>
            </a:r>
            <a:r>
              <a:rPr lang="en-US" sz="3000" dirty="0" smtClean="0"/>
              <a:t>(3.9% GDP)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000" b="1" dirty="0" smtClean="0"/>
              <a:t>Time – save 0.5 </a:t>
            </a:r>
            <a:r>
              <a:rPr lang="en-US" sz="3000" b="1" dirty="0" err="1" smtClean="0"/>
              <a:t>Bn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hrs</a:t>
            </a:r>
            <a:endParaRPr lang="en-US" sz="3000" b="1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000" b="1" dirty="0" smtClean="0"/>
              <a:t>Shared </a:t>
            </a:r>
            <a:r>
              <a:rPr lang="en-US" sz="3000" b="1" dirty="0" err="1" smtClean="0"/>
              <a:t>TaaS</a:t>
            </a:r>
            <a:endParaRPr lang="en-US" sz="3000" b="1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000" b="1" i="1" dirty="0" smtClean="0"/>
              <a:t>Savings $65bn/yr</a:t>
            </a:r>
            <a:r>
              <a:rPr lang="en-US" sz="3000" i="1" baseline="30000" dirty="0" smtClean="0"/>
              <a:t>2</a:t>
            </a:r>
            <a:r>
              <a:rPr lang="en-US" sz="3000" b="1" i="1" dirty="0"/>
              <a:t/>
            </a:r>
            <a:br>
              <a:rPr lang="en-US" sz="3000" b="1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US" b="1" i="1" dirty="0" smtClean="0"/>
          </a:p>
          <a:p>
            <a:r>
              <a:rPr lang="en-US" b="1" i="1" dirty="0"/>
              <a:t>					</a:t>
            </a:r>
            <a:r>
              <a:rPr lang="en-US" b="1" i="1" dirty="0" smtClean="0"/>
              <a:t>			                 </a:t>
            </a:r>
            <a:r>
              <a:rPr lang="en-US" sz="1000" baseline="30000" dirty="0" smtClean="0"/>
              <a:t>2</a:t>
            </a:r>
            <a:r>
              <a:rPr lang="en-US" sz="1000" dirty="0" smtClean="0"/>
              <a:t>Morgan Stanley </a:t>
            </a:r>
            <a:r>
              <a:rPr lang="en-US" sz="1000" dirty="0" err="1" smtClean="0"/>
              <a:t>est</a:t>
            </a:r>
            <a:r>
              <a:rPr lang="en-US" sz="1000" dirty="0" smtClean="0"/>
              <a:t> $1.3Tn/</a:t>
            </a:r>
            <a:r>
              <a:rPr lang="en-US" sz="1000" dirty="0" err="1" smtClean="0"/>
              <a:t>yr</a:t>
            </a:r>
            <a:r>
              <a:rPr lang="en-US" sz="1000" dirty="0" smtClean="0"/>
              <a:t> for US</a:t>
            </a:r>
          </a:p>
          <a:p>
            <a:r>
              <a:rPr lang="en-US" sz="1000" dirty="0"/>
              <a:t>	</a:t>
            </a:r>
            <a:r>
              <a:rPr lang="en-US" sz="1000" dirty="0" smtClean="0"/>
              <a:t>						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6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04900" y="304800"/>
            <a:ext cx="655320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Fully Autonomous - When?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6835" y="990600"/>
            <a:ext cx="8244136" cy="48908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Ford / </a:t>
            </a:r>
            <a:r>
              <a:rPr lang="en-US" dirty="0" err="1" smtClean="0"/>
              <a:t>Baidu</a:t>
            </a:r>
            <a:r>
              <a:rPr lang="en-US" dirty="0" smtClean="0"/>
              <a:t> – mass produce by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Google – 2017-2020?   </a:t>
            </a:r>
          </a:p>
          <a:p>
            <a:pPr marL="0" indent="0">
              <a:buNone/>
            </a:pPr>
            <a:r>
              <a:rPr lang="en-US" dirty="0" err="1" smtClean="0"/>
              <a:t>Mobileye</a:t>
            </a:r>
            <a:r>
              <a:rPr lang="en-US" dirty="0" smtClean="0"/>
              <a:t>/Delphi 2019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Taxi trials </a:t>
            </a:r>
            <a:r>
              <a:rPr lang="en-US" dirty="0" err="1" smtClean="0"/>
              <a:t>nuTonomy</a:t>
            </a:r>
            <a:r>
              <a:rPr lang="en-US" dirty="0" smtClean="0"/>
              <a:t> 2016, </a:t>
            </a:r>
          </a:p>
          <a:p>
            <a:pPr marL="0" indent="0">
              <a:buNone/>
            </a:pPr>
            <a:r>
              <a:rPr lang="en-US" dirty="0" err="1" smtClean="0"/>
              <a:t>Uber</a:t>
            </a:r>
            <a:r>
              <a:rPr lang="en-US" dirty="0" smtClean="0"/>
              <a:t> 2016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63923"/>
            <a:ext cx="3276600" cy="2455884"/>
          </a:xfrm>
          <a:prstGeom prst="rect">
            <a:avLst/>
          </a:prstGeom>
        </p:spPr>
      </p:pic>
      <p:pic>
        <p:nvPicPr>
          <p:cNvPr id="7" name="Content Placeholder 5" descr="baidu driverles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r="1352"/>
          <a:stretch>
            <a:fillRect/>
          </a:stretch>
        </p:blipFill>
        <p:spPr bwMode="auto">
          <a:xfrm>
            <a:off x="4457415" y="1524000"/>
            <a:ext cx="4047397" cy="233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15" y="4191000"/>
            <a:ext cx="4055052" cy="2158977"/>
          </a:xfrm>
          <a:prstGeom prst="rect">
            <a:avLst/>
          </a:prstGeom>
        </p:spPr>
      </p:pic>
      <p:pic>
        <p:nvPicPr>
          <p:cNvPr id="9" name="Content Placeholder 4" descr="CAVCOE LOGO FIN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166" b="-73166"/>
          <a:stretch>
            <a:fillRect/>
          </a:stretch>
        </p:blipFill>
        <p:spPr bwMode="auto">
          <a:xfrm>
            <a:off x="533400" y="6019799"/>
            <a:ext cx="1219200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5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56576" cy="6367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9906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</a:rPr>
              <a:t>Why a big deal?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133600"/>
            <a:ext cx="563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An AV will do work moving people, goods, services</a:t>
            </a: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An AV will make money for owner</a:t>
            </a: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AV Demand &gt; Supply</a:t>
            </a: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Rapid Market Penetration</a:t>
            </a:r>
          </a:p>
          <a:p>
            <a:pPr marL="457200" indent="-457200">
              <a:buFont typeface="Arial"/>
              <a:buChar char="•"/>
            </a:pPr>
            <a:r>
              <a:rPr lang="en-US" sz="3000" b="1" dirty="0" smtClean="0">
                <a:solidFill>
                  <a:schemeClr val="bg1"/>
                </a:solidFill>
              </a:rPr>
              <a:t>Disruptive</a:t>
            </a:r>
            <a:endParaRPr lang="en-US" sz="3000" dirty="0"/>
          </a:p>
        </p:txBody>
      </p:sp>
      <p:pic>
        <p:nvPicPr>
          <p:cNvPr id="8" name="Content Placeholder 4" descr="CAVCOE LOGO FIN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166" b="-73166"/>
          <a:stretch>
            <a:fillRect/>
          </a:stretch>
        </p:blipFill>
        <p:spPr bwMode="auto">
          <a:xfrm>
            <a:off x="533400" y="6019799"/>
            <a:ext cx="1219200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8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1524000" y="675861"/>
            <a:ext cx="7226300" cy="138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9AA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9AA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9AA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9AA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9AA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9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9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9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9AA"/>
                </a:solidFill>
                <a:latin typeface="Arial" charset="0"/>
              </a:defRPr>
            </a:lvl9pPr>
          </a:lstStyle>
          <a:p>
            <a:r>
              <a:rPr lang="en-US" sz="5400" dirty="0" smtClean="0">
                <a:solidFill>
                  <a:srgbClr val="FF6600"/>
                </a:solidFill>
              </a:rPr>
              <a:t>AB, Let’s plan now:</a:t>
            </a:r>
            <a:endParaRPr lang="en-US" sz="3600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57760"/>
            <a:ext cx="3098800" cy="2229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7491" y="1905000"/>
            <a:ext cx="5791200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600" b="1" dirty="0" smtClean="0"/>
              <a:t>Additive manufacturing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600" b="1" dirty="0" smtClean="0"/>
              <a:t>AV app world leaders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600" b="1" dirty="0" smtClean="0"/>
              <a:t>AV cyber-security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3600" b="1" dirty="0" smtClean="0"/>
              <a:t>AV niche products</a:t>
            </a:r>
          </a:p>
          <a:p>
            <a:pPr marL="285750" indent="-285750">
              <a:buFont typeface="Arial"/>
              <a:buChar char="•"/>
            </a:pPr>
            <a:endParaRPr lang="en-US" sz="3600" b="1" dirty="0" smtClean="0"/>
          </a:p>
        </p:txBody>
      </p:sp>
      <p:pic>
        <p:nvPicPr>
          <p:cNvPr id="8" name="Content Placeholder 4" descr="CAVCOE LOGO FIN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166" b="-73166"/>
          <a:stretch>
            <a:fillRect/>
          </a:stretch>
        </p:blipFill>
        <p:spPr bwMode="auto">
          <a:xfrm>
            <a:off x="533400" y="6019799"/>
            <a:ext cx="1219200" cy="7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9" name="Picture 0" descr="VHI LOGO AND WORDMARK (colour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41608"/>
            <a:ext cx="1295399" cy="4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810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Alberta to Alaska Railway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6" y="1113183"/>
            <a:ext cx="5633886" cy="30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1113183"/>
            <a:ext cx="2895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u"/>
            </a:pPr>
            <a:r>
              <a:rPr lang="en-US" sz="1600" b="1" dirty="0"/>
              <a:t>Design, Permit, Build &amp; Operate a multipurpose railway from Alberta to tidewater</a:t>
            </a:r>
          </a:p>
          <a:p>
            <a:endParaRPr lang="en-US" sz="1600" b="1" dirty="0"/>
          </a:p>
          <a:p>
            <a:pPr marL="342900" indent="-342900">
              <a:buFont typeface="Wingdings" charset="2"/>
              <a:buChar char="u"/>
            </a:pPr>
            <a:r>
              <a:rPr lang="en-US" sz="1600" b="1" dirty="0"/>
              <a:t>Capacity to move commodities, goods  people &amp; data (fibre optics)</a:t>
            </a:r>
          </a:p>
          <a:p>
            <a:pPr marL="342900" indent="-342900">
              <a:buFont typeface="Wingdings" charset="2"/>
              <a:buChar char="u"/>
            </a:pPr>
            <a:endParaRPr lang="en-US" sz="1600" b="1" dirty="0"/>
          </a:p>
          <a:p>
            <a:pPr marL="342900" indent="-342900">
              <a:buFont typeface="Wingdings" charset="2"/>
              <a:buChar char="u"/>
            </a:pPr>
            <a:r>
              <a:rPr lang="en-US" sz="1600" b="1" dirty="0"/>
              <a:t>Potential to also connect Alaska to lower 48 states</a:t>
            </a:r>
          </a:p>
          <a:p>
            <a:pPr marL="342900" indent="-342900">
              <a:buFont typeface="Wingdings" charset="2"/>
              <a:buChar char="u"/>
            </a:pPr>
            <a:endParaRPr lang="en-US" sz="1600" b="1" dirty="0"/>
          </a:p>
          <a:p>
            <a:pPr marL="342900" indent="-342900">
              <a:buFont typeface="Wingdings" charset="2"/>
              <a:buChar char="u"/>
            </a:pPr>
            <a:r>
              <a:rPr lang="en-US" sz="1600" b="1" dirty="0"/>
              <a:t>First Nations engaged will be full partners in the project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5" y="4326835"/>
            <a:ext cx="4522835" cy="184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652" y="1113183"/>
            <a:ext cx="1109280" cy="56673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F0AB7-2BC9-4851-8AAF-A6758E9AAB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7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765</Words>
  <Application>Microsoft Office PowerPoint</Application>
  <PresentationFormat>On-screen Show (4:3)</PresentationFormat>
  <Paragraphs>145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Transportation &amp; Logistics</vt:lpstr>
      <vt:lpstr>PowerPoint Presentation</vt:lpstr>
      <vt:lpstr>Forces and Sources of Change  </vt:lpstr>
      <vt:lpstr>Autonomous Vehicles </vt:lpstr>
      <vt:lpstr>Huge Impacts (Canada figures)</vt:lpstr>
      <vt:lpstr>Fully Autonomous - When?</vt:lpstr>
      <vt:lpstr>PowerPoint Presentation</vt:lpstr>
      <vt:lpstr>PowerPoint Presentation</vt:lpstr>
      <vt:lpstr>PowerPoint Presentation</vt:lpstr>
      <vt:lpstr>PowerPoint Presentation</vt:lpstr>
      <vt:lpstr>Project Introduction and Description</vt:lpstr>
      <vt:lpstr>Fort McMurray (redline - mainline, Green line - spurs) </vt:lpstr>
      <vt:lpstr>A2A: Economic &amp; Financial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the New Alberta – Vision and Leadership</dc:title>
  <dc:creator>Gail Pellerin</dc:creator>
  <cp:lastModifiedBy>Perry</cp:lastModifiedBy>
  <cp:revision>34</cp:revision>
  <cp:lastPrinted>2016-11-14T16:19:30Z</cp:lastPrinted>
  <dcterms:created xsi:type="dcterms:W3CDTF">2016-10-05T21:39:25Z</dcterms:created>
  <dcterms:modified xsi:type="dcterms:W3CDTF">2016-11-22T16:51:44Z</dcterms:modified>
</cp:coreProperties>
</file>