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95" r:id="rId3"/>
    <p:sldId id="287" r:id="rId4"/>
    <p:sldId id="270" r:id="rId5"/>
    <p:sldId id="271" r:id="rId6"/>
    <p:sldId id="273" r:id="rId7"/>
    <p:sldId id="286" r:id="rId8"/>
    <p:sldId id="274" r:id="rId9"/>
    <p:sldId id="281" r:id="rId10"/>
    <p:sldId id="280" r:id="rId11"/>
    <p:sldId id="276" r:id="rId12"/>
    <p:sldId id="282" r:id="rId13"/>
    <p:sldId id="284" r:id="rId14"/>
    <p:sldId id="285" r:id="rId15"/>
    <p:sldId id="289" r:id="rId16"/>
    <p:sldId id="290" r:id="rId17"/>
    <p:sldId id="292" r:id="rId18"/>
    <p:sldId id="293" r:id="rId19"/>
    <p:sldId id="291" r:id="rId20"/>
    <p:sldId id="294"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acy Douglas-Blowers" initials="TD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240" autoAdjust="0"/>
  </p:normalViewPr>
  <p:slideViewPr>
    <p:cSldViewPr>
      <p:cViewPr>
        <p:scale>
          <a:sx n="60" d="100"/>
          <a:sy n="60" d="100"/>
        </p:scale>
        <p:origin x="-2334" y="-570"/>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varScale="1">
        <p:scale>
          <a:sx n="85" d="100"/>
          <a:sy n="85" d="100"/>
        </p:scale>
        <p:origin x="-377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0453" cy="464820"/>
          </a:xfrm>
          <a:prstGeom prst="rect">
            <a:avLst/>
          </a:prstGeom>
        </p:spPr>
        <p:txBody>
          <a:bodyPr vert="horz" lIns="93177" tIns="46589" rIns="93177" bIns="46589" rtlCol="0"/>
          <a:lstStyle>
            <a:lvl1pPr algn="l">
              <a:defRPr sz="1200"/>
            </a:lvl1pPr>
          </a:lstStyle>
          <a:p>
            <a:r>
              <a:rPr lang="en-US" dirty="0" smtClean="0">
                <a:latin typeface="Trajan Pro" pitchFamily="18" charset="0"/>
              </a:rPr>
              <a:t>Alberta Hotel &amp; Lodging Association</a:t>
            </a:r>
            <a:endParaRPr lang="en-US" dirty="0">
              <a:latin typeface="Trajan Pro" pitchFamily="18" charset="0"/>
            </a:endParaRPr>
          </a:p>
        </p:txBody>
      </p:sp>
      <p:sp>
        <p:nvSpPr>
          <p:cNvPr id="3" name="Date Placeholder 2"/>
          <p:cNvSpPr>
            <a:spLocks noGrp="1"/>
          </p:cNvSpPr>
          <p:nvPr>
            <p:ph type="dt" sz="quarter" idx="1"/>
          </p:nvPr>
        </p:nvSpPr>
        <p:spPr>
          <a:xfrm>
            <a:off x="5063066" y="0"/>
            <a:ext cx="1945711" cy="464820"/>
          </a:xfrm>
          <a:prstGeom prst="rect">
            <a:avLst/>
          </a:prstGeom>
        </p:spPr>
        <p:txBody>
          <a:bodyPr vert="horz" lIns="93177" tIns="46589" rIns="93177" bIns="46589" rtlCol="0"/>
          <a:lstStyle>
            <a:lvl1pPr algn="r">
              <a:defRPr sz="1200"/>
            </a:lvl1pPr>
          </a:lstStyle>
          <a:p>
            <a:fld id="{EE2AD7E2-7A98-4880-A801-D3D2CACCA2A0}" type="datetimeFigureOut">
              <a:rPr lang="en-US" smtClean="0">
                <a:latin typeface="HelveticaNeue Condensed" pitchFamily="34" charset="0"/>
              </a:rPr>
              <a:pPr/>
              <a:t>11/22/2016</a:t>
            </a:fld>
            <a:endParaRPr lang="en-US" dirty="0">
              <a:latin typeface="HelveticaNeue Condensed"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1B0995D-1063-4D51-A5A5-1990B2640CD7}" type="slidenum">
              <a:rPr lang="en-US" smtClean="0"/>
              <a:pPr/>
              <a:t>‹#›</a:t>
            </a:fld>
            <a:endParaRPr lang="en-US"/>
          </a:p>
        </p:txBody>
      </p:sp>
    </p:spTree>
    <p:extLst>
      <p:ext uri="{BB962C8B-B14F-4D97-AF65-F5344CB8AC3E}">
        <p14:creationId xmlns:p14="http://schemas.microsoft.com/office/powerpoint/2010/main" val="576437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7A6F584-AB3F-4395-92BC-A49DF3BBECED}" type="datetimeFigureOut">
              <a:rPr lang="en-US" smtClean="0"/>
              <a:pPr/>
              <a:t>11/22/2016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F68B715-1B9C-4539-BFCB-CCE4B902BE90}" type="slidenum">
              <a:rPr lang="en-US" smtClean="0"/>
              <a:pPr/>
              <a:t>‹#›</a:t>
            </a:fld>
            <a:endParaRPr lang="en-US"/>
          </a:p>
        </p:txBody>
      </p:sp>
    </p:spTree>
    <p:extLst>
      <p:ext uri="{BB962C8B-B14F-4D97-AF65-F5344CB8AC3E}">
        <p14:creationId xmlns:p14="http://schemas.microsoft.com/office/powerpoint/2010/main" val="4200475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thank you for the opportunity to speak today</a:t>
            </a:r>
          </a:p>
          <a:p>
            <a:pPr>
              <a:buFont typeface="Arial" pitchFamily="34" charset="0"/>
              <a:buChar char="•"/>
            </a:pPr>
            <a:r>
              <a:rPr lang="en-US" baseline="0" dirty="0" smtClean="0"/>
              <a:t>  Intro – 11 years in current role which has allowed me to learn and become knowledgeable about the tourism industry </a:t>
            </a:r>
          </a:p>
          <a:p>
            <a:pPr>
              <a:buFont typeface="Arial" pitchFamily="34" charset="0"/>
              <a:buChar char="•"/>
            </a:pPr>
            <a:r>
              <a:rPr lang="en-US" baseline="0" dirty="0" smtClean="0"/>
              <a:t>  I believe most of us can relate to tourism and entertainment as experiences </a:t>
            </a:r>
          </a:p>
          <a:p>
            <a:pPr>
              <a:buFont typeface="Arial" pitchFamily="34" charset="0"/>
              <a:buChar char="•"/>
            </a:pPr>
            <a:r>
              <a:rPr lang="en-US" baseline="0" dirty="0" smtClean="0"/>
              <a:t>  today I’d like to talk about them under the banner of tourism and why I believe “Tourism Works” as a way to diversify and grow Alberta’s economy</a:t>
            </a:r>
            <a:endParaRPr lang="en-US" dirty="0"/>
          </a:p>
        </p:txBody>
      </p:sp>
      <p:sp>
        <p:nvSpPr>
          <p:cNvPr id="4" name="Slide Number Placeholder 3"/>
          <p:cNvSpPr>
            <a:spLocks noGrp="1"/>
          </p:cNvSpPr>
          <p:nvPr>
            <p:ph type="sldNum" sz="quarter" idx="10"/>
          </p:nvPr>
        </p:nvSpPr>
        <p:spPr/>
        <p:txBody>
          <a:bodyPr/>
          <a:lstStyle/>
          <a:p>
            <a:fld id="{4F68B715-1B9C-4539-BFCB-CCE4B902BE9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Increasingly</a:t>
            </a:r>
            <a:r>
              <a:rPr lang="en-US" baseline="0" dirty="0" smtClean="0"/>
              <a:t> t</a:t>
            </a:r>
            <a:r>
              <a:rPr lang="en-US" dirty="0" smtClean="0"/>
              <a:t>oday, OTAs</a:t>
            </a:r>
            <a:r>
              <a:rPr lang="en-US" baseline="0" dirty="0" smtClean="0"/>
              <a:t> like Expedia are the dominant channels when it comes to the distribution of tourism content and booking travel</a:t>
            </a:r>
          </a:p>
          <a:p>
            <a:pPr>
              <a:buFont typeface="Arial" pitchFamily="34" charset="0"/>
              <a:buChar char="•"/>
            </a:pPr>
            <a:r>
              <a:rPr lang="en-US" baseline="0" dirty="0" smtClean="0"/>
              <a:t>  These digital platforms allow us to effectively reach a global audience, but they should be used strategically – as they come with a significant cost to industry, and threaten to commoditize destinations and travel brands</a:t>
            </a:r>
          </a:p>
          <a:p>
            <a:pPr>
              <a:buFont typeface="Arial" pitchFamily="34" charset="0"/>
              <a:buChar char="•"/>
            </a:pPr>
            <a:r>
              <a:rPr lang="en-US" baseline="0" dirty="0" smtClean="0"/>
              <a:t>  In this age of big-data marketing, owning the customer relationship is really the key to success and profitability  </a:t>
            </a:r>
          </a:p>
          <a:p>
            <a:pPr>
              <a:buFont typeface="Arial"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F68B715-1B9C-4539-BFCB-CCE4B902BE9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When it comes to owning</a:t>
            </a:r>
            <a:r>
              <a:rPr lang="en-US" baseline="0" dirty="0" smtClean="0"/>
              <a:t> the customer, c</a:t>
            </a:r>
            <a:r>
              <a:rPr lang="en-US" dirty="0" smtClean="0"/>
              <a:t>ustomer</a:t>
            </a:r>
            <a:r>
              <a:rPr lang="en-US" baseline="0" dirty="0" smtClean="0"/>
              <a:t> service is the new marketing </a:t>
            </a:r>
          </a:p>
          <a:p>
            <a:pPr>
              <a:buFont typeface="Arial" pitchFamily="34" charset="0"/>
              <a:buChar char="•"/>
            </a:pPr>
            <a:r>
              <a:rPr lang="en-US" baseline="0" dirty="0" smtClean="0"/>
              <a:t> particularly in a “Trip Advisor” and </a:t>
            </a:r>
            <a:r>
              <a:rPr lang="en-US" baseline="0" dirty="0" err="1" smtClean="0"/>
              <a:t>Facebook</a:t>
            </a:r>
            <a:r>
              <a:rPr lang="en-US" baseline="0" dirty="0" smtClean="0"/>
              <a:t> world where “word of mouth” marketing is amplified and trusted more than brand hype</a:t>
            </a:r>
          </a:p>
          <a:p>
            <a:pPr>
              <a:buFont typeface="Arial" pitchFamily="34" charset="0"/>
              <a:buChar char="•"/>
            </a:pPr>
            <a:r>
              <a:rPr lang="en-US" baseline="0" dirty="0" smtClean="0"/>
              <a:t> according to marketing guru, Jay Baer, “to succeed at customer service you need to respond every time, to every customer, and on every channel - especially when the whole world can see your inaction</a:t>
            </a:r>
            <a:endParaRPr lang="en-US" dirty="0"/>
          </a:p>
        </p:txBody>
      </p:sp>
      <p:sp>
        <p:nvSpPr>
          <p:cNvPr id="4" name="Slide Number Placeholder 3"/>
          <p:cNvSpPr>
            <a:spLocks noGrp="1"/>
          </p:cNvSpPr>
          <p:nvPr>
            <p:ph type="sldNum" sz="quarter" idx="10"/>
          </p:nvPr>
        </p:nvSpPr>
        <p:spPr/>
        <p:txBody>
          <a:bodyPr/>
          <a:lstStyle/>
          <a:p>
            <a:fld id="{4F68B715-1B9C-4539-BFCB-CCE4B902BE9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However,</a:t>
            </a:r>
            <a:r>
              <a:rPr lang="en-US" baseline="0" dirty="0" smtClean="0"/>
              <a:t> marketing e</a:t>
            </a:r>
            <a:r>
              <a:rPr lang="en-US" dirty="0" smtClean="0"/>
              <a:t>xpenditures</a:t>
            </a:r>
            <a:r>
              <a:rPr lang="en-US" baseline="0" dirty="0" smtClean="0"/>
              <a:t> result in diminishing returns when our “export ready” tourism product is already near capacity</a:t>
            </a:r>
          </a:p>
          <a:p>
            <a:pPr>
              <a:buFont typeface="Arial" pitchFamily="34" charset="0"/>
              <a:buChar char="•"/>
            </a:pPr>
            <a:r>
              <a:rPr lang="en-US" baseline="0" dirty="0" smtClean="0"/>
              <a:t> 2016 has been a record year so far for our mountain resorts </a:t>
            </a:r>
          </a:p>
          <a:p>
            <a:pPr>
              <a:buFont typeface="Arial" pitchFamily="34" charset="0"/>
              <a:buChar char="•"/>
            </a:pPr>
            <a:r>
              <a:rPr lang="en-US" baseline="0" dirty="0" smtClean="0"/>
              <a:t> with little to no vacancy at hotels, and traffic levels and congestion threatening the guest experience, we need to develop product for other seasons and in other regions of the province</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4F68B715-1B9C-4539-BFCB-CCE4B902BE9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One example is the Northern</a:t>
            </a:r>
            <a:r>
              <a:rPr lang="en-US" baseline="0" dirty="0" smtClean="0"/>
              <a:t> Lights Outdoor Excursion operating in Fort McMurray</a:t>
            </a:r>
          </a:p>
          <a:p>
            <a:pPr>
              <a:buFont typeface="Arial" pitchFamily="34" charset="0"/>
              <a:buChar char="•"/>
            </a:pPr>
            <a:r>
              <a:rPr lang="en-US" baseline="0" dirty="0" smtClean="0"/>
              <a:t> This attraction  is already in high demand with tremendous upside for growth </a:t>
            </a:r>
          </a:p>
          <a:p>
            <a:pPr>
              <a:buFont typeface="Arial" pitchFamily="34" charset="0"/>
              <a:buChar char="•"/>
            </a:pPr>
            <a:r>
              <a:rPr lang="en-US" baseline="0" dirty="0" smtClean="0"/>
              <a:t> Sources tell me that similar, but more developed product in Yellowknife currently attracts 20K visitors per year – with growing numbers coming from China</a:t>
            </a:r>
          </a:p>
          <a:p>
            <a:endParaRPr lang="en-US" dirty="0"/>
          </a:p>
        </p:txBody>
      </p:sp>
      <p:sp>
        <p:nvSpPr>
          <p:cNvPr id="4" name="Slide Number Placeholder 3"/>
          <p:cNvSpPr>
            <a:spLocks noGrp="1"/>
          </p:cNvSpPr>
          <p:nvPr>
            <p:ph type="sldNum" sz="quarter" idx="10"/>
          </p:nvPr>
        </p:nvSpPr>
        <p:spPr/>
        <p:txBody>
          <a:bodyPr/>
          <a:lstStyle/>
          <a:p>
            <a:fld id="{4F68B715-1B9C-4539-BFCB-CCE4B902BE9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And,</a:t>
            </a:r>
            <a:r>
              <a:rPr lang="en-US" baseline="0" dirty="0" smtClean="0"/>
              <a:t> i</a:t>
            </a:r>
            <a:r>
              <a:rPr lang="en-US" dirty="0" smtClean="0"/>
              <a:t>n a province famous for its</a:t>
            </a:r>
            <a:r>
              <a:rPr lang="en-US" baseline="0" dirty="0" smtClean="0"/>
              <a:t> ranching heritage and the Calgary Stampede, there’s an obvious opportunity for world class guest ranches.</a:t>
            </a:r>
          </a:p>
          <a:p>
            <a:pPr>
              <a:buFont typeface="Arial" pitchFamily="34" charset="0"/>
              <a:buChar char="•"/>
            </a:pPr>
            <a:r>
              <a:rPr lang="en-US" baseline="0" dirty="0" smtClean="0"/>
              <a:t> However, when I did a recent search for Canada on the “Top 50 Ranches” website which lists the top Guest Ranches in the world,  there were 4  listings for BC, but none for our province</a:t>
            </a:r>
          </a:p>
          <a:p>
            <a:endParaRPr lang="en-US" dirty="0"/>
          </a:p>
        </p:txBody>
      </p:sp>
      <p:sp>
        <p:nvSpPr>
          <p:cNvPr id="4" name="Slide Number Placeholder 3"/>
          <p:cNvSpPr>
            <a:spLocks noGrp="1"/>
          </p:cNvSpPr>
          <p:nvPr>
            <p:ph type="sldNum" sz="quarter" idx="10"/>
          </p:nvPr>
        </p:nvSpPr>
        <p:spPr/>
        <p:txBody>
          <a:bodyPr/>
          <a:lstStyle/>
          <a:p>
            <a:fld id="{4F68B715-1B9C-4539-BFCB-CCE4B902BE9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Aboriginal</a:t>
            </a:r>
            <a:r>
              <a:rPr lang="en-US" baseline="0" dirty="0" smtClean="0"/>
              <a:t> tourism is another area of untapped potential.</a:t>
            </a:r>
          </a:p>
          <a:p>
            <a:pPr>
              <a:buFont typeface="Arial" pitchFamily="34" charset="0"/>
              <a:buChar char="•"/>
            </a:pPr>
            <a:r>
              <a:rPr lang="en-US" baseline="0" dirty="0" smtClean="0"/>
              <a:t> This product is in demand, but here again we lag BC and Ontario when it comes to delivering these types of cultural experiences. </a:t>
            </a:r>
          </a:p>
          <a:p>
            <a:pPr>
              <a:buFont typeface="Arial" pitchFamily="34" charset="0"/>
              <a:buChar char="•"/>
            </a:pPr>
            <a:r>
              <a:rPr lang="en-US" baseline="0" dirty="0" smtClean="0"/>
              <a:t> In addition to generating tourism revenue, initiatives in this area could also help us alleviate some of the economic and social challenges facing our indigenous communities.  </a:t>
            </a:r>
          </a:p>
        </p:txBody>
      </p:sp>
      <p:sp>
        <p:nvSpPr>
          <p:cNvPr id="4" name="Slide Number Placeholder 3"/>
          <p:cNvSpPr>
            <a:spLocks noGrp="1"/>
          </p:cNvSpPr>
          <p:nvPr>
            <p:ph type="sldNum" sz="quarter" idx="10"/>
          </p:nvPr>
        </p:nvSpPr>
        <p:spPr/>
        <p:txBody>
          <a:bodyPr/>
          <a:lstStyle/>
          <a:p>
            <a:fld id="{4F68B715-1B9C-4539-BFCB-CCE4B902BE9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Our last P </a:t>
            </a:r>
            <a:r>
              <a:rPr lang="en-US" baseline="0" dirty="0" smtClean="0"/>
              <a:t>is people.</a:t>
            </a:r>
          </a:p>
          <a:p>
            <a:pPr>
              <a:buFont typeface="Arial" pitchFamily="34" charset="0"/>
              <a:buChar char="•"/>
            </a:pPr>
            <a:r>
              <a:rPr lang="en-US" baseline="0" dirty="0" smtClean="0"/>
              <a:t> I referenced earlier the important role that government policy plays in this area</a:t>
            </a:r>
          </a:p>
          <a:p>
            <a:pPr>
              <a:buFont typeface="Arial" pitchFamily="34" charset="0"/>
              <a:buChar char="•"/>
            </a:pPr>
            <a:r>
              <a:rPr lang="en-US" baseline="0" dirty="0" smtClean="0"/>
              <a:t> As someone who represents industry, I also acknowledge that we need to do a better job - on recruitment, including tapping into underrepresented groups, - on retention, with greater focus on our workplace culture, and, perhaps most importantly, on training &amp; development </a:t>
            </a:r>
            <a:endParaRPr lang="en-US" dirty="0"/>
          </a:p>
        </p:txBody>
      </p:sp>
      <p:sp>
        <p:nvSpPr>
          <p:cNvPr id="4" name="Slide Number Placeholder 3"/>
          <p:cNvSpPr>
            <a:spLocks noGrp="1"/>
          </p:cNvSpPr>
          <p:nvPr>
            <p:ph type="sldNum" sz="quarter" idx="10"/>
          </p:nvPr>
        </p:nvSpPr>
        <p:spPr/>
        <p:txBody>
          <a:bodyPr/>
          <a:lstStyle/>
          <a:p>
            <a:fld id="{4F68B715-1B9C-4539-BFCB-CCE4B902BE9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Because,</a:t>
            </a:r>
            <a:r>
              <a:rPr lang="en-US" baseline="0" dirty="0" smtClean="0"/>
              <a:t> t</a:t>
            </a:r>
            <a:r>
              <a:rPr lang="en-US" dirty="0" smtClean="0"/>
              <a:t>oday</a:t>
            </a:r>
            <a:r>
              <a:rPr lang="en-US" baseline="0" dirty="0" smtClean="0"/>
              <a:t> it’s far more than just finding warm bodies to fill jobs. </a:t>
            </a:r>
          </a:p>
          <a:p>
            <a:pPr>
              <a:buFont typeface="Arial" pitchFamily="34" charset="0"/>
              <a:buChar char="•"/>
            </a:pPr>
            <a:r>
              <a:rPr lang="en-US" baseline="0" dirty="0" smtClean="0"/>
              <a:t> The folks working in our industry are an integral part of the guest experience.</a:t>
            </a:r>
          </a:p>
          <a:p>
            <a:pPr>
              <a:buFont typeface="Arial" pitchFamily="34" charset="0"/>
              <a:buChar char="•"/>
            </a:pPr>
            <a:r>
              <a:rPr lang="en-US" baseline="0" dirty="0" smtClean="0"/>
              <a:t> And as referenced earlier, the service they provide is the most effective marketing we have</a:t>
            </a:r>
          </a:p>
          <a:p>
            <a:pPr>
              <a:buFont typeface="Arial" pitchFamily="34" charset="0"/>
              <a:buChar char="•"/>
            </a:pPr>
            <a:r>
              <a:rPr lang="en-US" baseline="0" dirty="0" smtClean="0"/>
              <a:t> We need to ensure they are supported and set up for success. </a:t>
            </a:r>
            <a:endParaRPr lang="en-US" dirty="0"/>
          </a:p>
        </p:txBody>
      </p:sp>
      <p:sp>
        <p:nvSpPr>
          <p:cNvPr id="4" name="Slide Number Placeholder 3"/>
          <p:cNvSpPr>
            <a:spLocks noGrp="1"/>
          </p:cNvSpPr>
          <p:nvPr>
            <p:ph type="sldNum" sz="quarter" idx="10"/>
          </p:nvPr>
        </p:nvSpPr>
        <p:spPr/>
        <p:txBody>
          <a:bodyPr/>
          <a:lstStyle/>
          <a:p>
            <a:fld id="{4F68B715-1B9C-4539-BFCB-CCE4B902BE9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One way </a:t>
            </a:r>
            <a:r>
              <a:rPr lang="en-US" baseline="0" dirty="0" smtClean="0"/>
              <a:t>we’re doing this is through an innovative hospitality training program delivered by Old College</a:t>
            </a:r>
          </a:p>
          <a:p>
            <a:pPr>
              <a:buFont typeface="Arial" pitchFamily="34" charset="0"/>
              <a:buChar char="•"/>
            </a:pPr>
            <a:r>
              <a:rPr lang="en-US" baseline="0" dirty="0" smtClean="0"/>
              <a:t>This program is under development with financial support from our Association and the AB government.</a:t>
            </a:r>
          </a:p>
          <a:p>
            <a:pPr>
              <a:buFont typeface="Arial" pitchFamily="34" charset="0"/>
              <a:buChar char="•"/>
            </a:pPr>
            <a:r>
              <a:rPr lang="en-US" baseline="0" dirty="0" smtClean="0"/>
              <a:t> the program features short YouTube training videos delivered on mobile devices </a:t>
            </a:r>
          </a:p>
          <a:p>
            <a:pPr>
              <a:buFont typeface="Arial" pitchFamily="34" charset="0"/>
              <a:buChar char="•"/>
            </a:pPr>
            <a:r>
              <a:rPr lang="en-US" baseline="0" dirty="0" smtClean="0"/>
              <a:t> these training videos are based on the College’s course curriculum and can be viewed in the workplace, at home, anytime, and anywhere in the province.</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4F68B715-1B9C-4539-BFCB-CCE4B902BE9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smtClean="0"/>
              <a:t>And, with rising </a:t>
            </a:r>
            <a:r>
              <a:rPr lang="en-US" baseline="0" dirty="0" err="1" smtClean="0"/>
              <a:t>labour</a:t>
            </a:r>
            <a:r>
              <a:rPr lang="en-US" baseline="0" dirty="0" smtClean="0"/>
              <a:t> costs a huge headwind for our industry, we also need to embrace technology with potential to improve productivity and customer service </a:t>
            </a:r>
          </a:p>
          <a:p>
            <a:pPr>
              <a:buFont typeface="Arial" pitchFamily="34" charset="0"/>
              <a:buChar char="•"/>
            </a:pPr>
            <a:r>
              <a:rPr lang="en-US" baseline="0" dirty="0" smtClean="0"/>
              <a:t> Some of this technology will free staff from basic tasks – like checking in guests and pouring beer - and allow them more time to interact with guests - enhancing their experience. </a:t>
            </a:r>
          </a:p>
          <a:p>
            <a:endParaRPr lang="en-US" dirty="0"/>
          </a:p>
        </p:txBody>
      </p:sp>
      <p:sp>
        <p:nvSpPr>
          <p:cNvPr id="4" name="Slide Number Placeholder 3"/>
          <p:cNvSpPr>
            <a:spLocks noGrp="1"/>
          </p:cNvSpPr>
          <p:nvPr>
            <p:ph type="sldNum" sz="quarter" idx="10"/>
          </p:nvPr>
        </p:nvSpPr>
        <p:spPr/>
        <p:txBody>
          <a:bodyPr/>
          <a:lstStyle/>
          <a:p>
            <a:fld id="{4F68B715-1B9C-4539-BFCB-CCE4B902BE9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Acknowledge</a:t>
            </a:r>
            <a:r>
              <a:rPr lang="en-US" baseline="0" dirty="0" smtClean="0"/>
              <a:t> friends from the Travel AB, the Ministry of Culture &amp; Tourism, numerous industry colleagues, and a special shout out to Kent Stewart with Western Management Consultants who’s done a lot strategic work for the tourism sector</a:t>
            </a:r>
          </a:p>
          <a:p>
            <a:pPr>
              <a:buFont typeface="Arial" pitchFamily="34" charset="0"/>
              <a:buChar char="•"/>
            </a:pPr>
            <a:r>
              <a:rPr lang="en-US" baseline="0" dirty="0" smtClean="0"/>
              <a:t> The forces shaping the future of the industry include - the growing influence of emerging travel markets and the rise of </a:t>
            </a:r>
            <a:r>
              <a:rPr lang="en-US" baseline="0" dirty="0" err="1" smtClean="0"/>
              <a:t>millennials</a:t>
            </a:r>
            <a:r>
              <a:rPr lang="en-US" baseline="0" dirty="0" smtClean="0"/>
              <a:t>, - advances in technology, – particularly as it relates to how we consume information – and, of course the global economy and government policy</a:t>
            </a:r>
            <a:endParaRPr lang="en-US" dirty="0"/>
          </a:p>
        </p:txBody>
      </p:sp>
      <p:sp>
        <p:nvSpPr>
          <p:cNvPr id="4" name="Slide Number Placeholder 3"/>
          <p:cNvSpPr>
            <a:spLocks noGrp="1"/>
          </p:cNvSpPr>
          <p:nvPr>
            <p:ph type="sldNum" sz="quarter" idx="10"/>
          </p:nvPr>
        </p:nvSpPr>
        <p:spPr/>
        <p:txBody>
          <a:bodyPr/>
          <a:lstStyle/>
          <a:p>
            <a:fld id="{4F68B715-1B9C-4539-BFCB-CCE4B902BE9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there you have</a:t>
            </a:r>
            <a:r>
              <a:rPr lang="en-US" baseline="0" dirty="0" smtClean="0"/>
              <a:t> it, 4 P’s for success:</a:t>
            </a:r>
          </a:p>
          <a:p>
            <a:pPr>
              <a:buFont typeface="Arial" pitchFamily="34" charset="0"/>
              <a:buChar char="•"/>
            </a:pPr>
            <a:r>
              <a:rPr lang="en-US" baseline="0" dirty="0" smtClean="0"/>
              <a:t>  policy – that works for tourism</a:t>
            </a:r>
          </a:p>
          <a:p>
            <a:pPr>
              <a:buFont typeface="Arial" pitchFamily="34" charset="0"/>
              <a:buChar char="•"/>
            </a:pPr>
            <a:r>
              <a:rPr lang="en-US" baseline="0" dirty="0" smtClean="0"/>
              <a:t>  promotion – that reaches and compels the global traveler</a:t>
            </a:r>
          </a:p>
          <a:p>
            <a:pPr>
              <a:buFont typeface="Arial" pitchFamily="34" charset="0"/>
              <a:buChar char="•"/>
            </a:pPr>
            <a:r>
              <a:rPr lang="en-US" baseline="0" dirty="0" smtClean="0"/>
              <a:t>  product – with potential to be world class</a:t>
            </a:r>
          </a:p>
          <a:p>
            <a:pPr>
              <a:buFont typeface="Arial" pitchFamily="34" charset="0"/>
              <a:buChar char="•"/>
            </a:pPr>
            <a:r>
              <a:rPr lang="en-US" baseline="0" dirty="0" smtClean="0"/>
              <a:t>  and people who help create an awesome guest experience</a:t>
            </a:r>
          </a:p>
          <a:p>
            <a:pPr>
              <a:buFont typeface="Arial" pitchFamily="34" charset="0"/>
              <a:buNone/>
            </a:pPr>
            <a:r>
              <a:rPr lang="en-US" baseline="0" dirty="0" smtClean="0"/>
              <a:t>Do </a:t>
            </a:r>
            <a:r>
              <a:rPr lang="en-US" baseline="0" smtClean="0"/>
              <a:t>these right </a:t>
            </a:r>
            <a:r>
              <a:rPr lang="en-US" baseline="0" dirty="0" smtClean="0"/>
              <a:t>and “Tourism Works” to diversify and strengthen Alberta’s economy.</a:t>
            </a:r>
          </a:p>
        </p:txBody>
      </p:sp>
      <p:sp>
        <p:nvSpPr>
          <p:cNvPr id="4" name="Slide Number Placeholder 3"/>
          <p:cNvSpPr>
            <a:spLocks noGrp="1"/>
          </p:cNvSpPr>
          <p:nvPr>
            <p:ph type="sldNum" sz="quarter" idx="10"/>
          </p:nvPr>
        </p:nvSpPr>
        <p:spPr/>
        <p:txBody>
          <a:bodyPr/>
          <a:lstStyle/>
          <a:p>
            <a:fld id="{4F68B715-1B9C-4539-BFCB-CCE4B902BE90}"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So why does tourism matter?</a:t>
            </a:r>
          </a:p>
          <a:p>
            <a:pPr>
              <a:buFont typeface="Arial" pitchFamily="34" charset="0"/>
              <a:buChar char="•"/>
            </a:pPr>
            <a:r>
              <a:rPr lang="en-US" dirty="0" smtClean="0"/>
              <a:t> it’s a</a:t>
            </a:r>
            <a:r>
              <a:rPr lang="en-US" baseline="0" dirty="0" smtClean="0"/>
              <a:t> significant export industry in the global economy</a:t>
            </a:r>
          </a:p>
          <a:p>
            <a:pPr>
              <a:buFont typeface="Arial" pitchFamily="34" charset="0"/>
              <a:buChar char="•"/>
            </a:pPr>
            <a:r>
              <a:rPr lang="en-US" baseline="0" dirty="0" smtClean="0"/>
              <a:t> it’s growing at 4% per year – outpacing global GDP growth</a:t>
            </a:r>
          </a:p>
          <a:p>
            <a:pPr>
              <a:buFont typeface="Arial" pitchFamily="34" charset="0"/>
              <a:buChar char="•"/>
            </a:pPr>
            <a:r>
              <a:rPr lang="en-US" baseline="0" dirty="0" smtClean="0"/>
              <a:t> it has tremendous growth potential due to increased travel from emerging economies like China </a:t>
            </a:r>
          </a:p>
          <a:p>
            <a:pPr>
              <a:buFont typeface="Arial" pitchFamily="34" charset="0"/>
              <a:buChar char="•"/>
            </a:pPr>
            <a:r>
              <a:rPr lang="en-US" baseline="0" dirty="0" smtClean="0"/>
              <a:t> and, tourism is already Canada’s largest service export at $17.B per year</a:t>
            </a:r>
            <a:endParaRPr lang="en-US" dirty="0"/>
          </a:p>
        </p:txBody>
      </p:sp>
      <p:sp>
        <p:nvSpPr>
          <p:cNvPr id="4" name="Slide Number Placeholder 3"/>
          <p:cNvSpPr>
            <a:spLocks noGrp="1"/>
          </p:cNvSpPr>
          <p:nvPr>
            <p:ph type="sldNum" sz="quarter" idx="10"/>
          </p:nvPr>
        </p:nvSpPr>
        <p:spPr/>
        <p:txBody>
          <a:bodyPr/>
          <a:lstStyle/>
          <a:p>
            <a:fld id="{4F68B715-1B9C-4539-BFCB-CCE4B902BE9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And so what about tourism in Alberta?</a:t>
            </a:r>
          </a:p>
          <a:p>
            <a:pPr>
              <a:buFont typeface="Arial" pitchFamily="34" charset="0"/>
              <a:buChar char="•"/>
            </a:pPr>
            <a:r>
              <a:rPr lang="en-US" dirty="0" smtClean="0"/>
              <a:t> </a:t>
            </a:r>
            <a:r>
              <a:rPr lang="en-US" baseline="0" dirty="0" smtClean="0"/>
              <a:t> in regions where we have developed product, it’s proven resilient in the current economic downturn</a:t>
            </a:r>
          </a:p>
          <a:p>
            <a:pPr>
              <a:buFont typeface="Arial" pitchFamily="34" charset="0"/>
              <a:buChar char="•"/>
            </a:pPr>
            <a:r>
              <a:rPr lang="en-US" baseline="0" dirty="0" smtClean="0"/>
              <a:t>  it’s not tied to the state of our energy sector</a:t>
            </a:r>
          </a:p>
          <a:p>
            <a:pPr>
              <a:buFont typeface="Arial" pitchFamily="34" charset="0"/>
              <a:buChar char="•"/>
            </a:pPr>
            <a:r>
              <a:rPr lang="en-US" baseline="0" dirty="0" smtClean="0"/>
              <a:t>  and it supports 19,000 businesses, 127,000 jobs, and generates $4B in total tax revenue </a:t>
            </a:r>
          </a:p>
          <a:p>
            <a:pPr>
              <a:buFont typeface="Arial" pitchFamily="34" charset="0"/>
              <a:buChar char="•"/>
            </a:pPr>
            <a:r>
              <a:rPr lang="en-US" baseline="0" dirty="0" smtClean="0"/>
              <a:t>  Clearly, growing tourism should be an opportunity for our province</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4F68B715-1B9C-4539-BFCB-CCE4B902BE9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And I believe there are 4 Pillars, let’s call them the 4 P’s, required for success:</a:t>
            </a:r>
          </a:p>
          <a:p>
            <a:pPr>
              <a:buFont typeface="Arial" pitchFamily="34" charset="0"/>
              <a:buChar char="•"/>
            </a:pPr>
            <a:r>
              <a:rPr lang="en-US" baseline="0" dirty="0" smtClean="0"/>
              <a:t>  Policy  - government policy that is friendly to tourism</a:t>
            </a:r>
          </a:p>
          <a:p>
            <a:pPr>
              <a:buFont typeface="Arial" pitchFamily="34" charset="0"/>
              <a:buChar char="•"/>
            </a:pPr>
            <a:r>
              <a:rPr lang="en-US" baseline="0" dirty="0" smtClean="0"/>
              <a:t>  Promotion - effective marketing that works to attract international visitors</a:t>
            </a:r>
          </a:p>
          <a:p>
            <a:pPr>
              <a:buFont typeface="Arial" pitchFamily="34" charset="0"/>
              <a:buChar char="•"/>
            </a:pPr>
            <a:r>
              <a:rPr lang="en-US" baseline="0" dirty="0" smtClean="0"/>
              <a:t>  Product  - new “export ready” tourism products &amp; experiences beyond the mountain parks</a:t>
            </a:r>
          </a:p>
          <a:p>
            <a:pPr>
              <a:buFont typeface="Arial" pitchFamily="34" charset="0"/>
              <a:buChar char="•"/>
            </a:pPr>
            <a:r>
              <a:rPr lang="en-US" baseline="0" dirty="0" smtClean="0"/>
              <a:t>  People - a well-trained hospitality workforce focused on the guest experience</a:t>
            </a:r>
            <a:endParaRPr lang="en-US" dirty="0"/>
          </a:p>
        </p:txBody>
      </p:sp>
      <p:sp>
        <p:nvSpPr>
          <p:cNvPr id="4" name="Slide Number Placeholder 3"/>
          <p:cNvSpPr>
            <a:spLocks noGrp="1"/>
          </p:cNvSpPr>
          <p:nvPr>
            <p:ph type="sldNum" sz="quarter" idx="10"/>
          </p:nvPr>
        </p:nvSpPr>
        <p:spPr/>
        <p:txBody>
          <a:bodyPr/>
          <a:lstStyle/>
          <a:p>
            <a:fld id="{4F68B715-1B9C-4539-BFCB-CCE4B902BE9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Let’s start</a:t>
            </a:r>
            <a:r>
              <a:rPr lang="en-US" baseline="0" dirty="0" smtClean="0"/>
              <a:t> with policy </a:t>
            </a:r>
          </a:p>
          <a:p>
            <a:pPr>
              <a:buFont typeface="Arial" pitchFamily="34" charset="0"/>
              <a:buChar char="•"/>
            </a:pPr>
            <a:r>
              <a:rPr lang="en-US" dirty="0" smtClean="0"/>
              <a:t> In</a:t>
            </a:r>
            <a:r>
              <a:rPr lang="en-US" baseline="0" dirty="0" smtClean="0"/>
              <a:t> 2005, the Tourism Levy Act was passed to create a 4% levy on hotel room night stays to fund the growth of tourism </a:t>
            </a:r>
          </a:p>
          <a:p>
            <a:pPr>
              <a:buFont typeface="Arial" pitchFamily="34" charset="0"/>
              <a:buChar char="•"/>
            </a:pPr>
            <a:r>
              <a:rPr lang="en-US" baseline="0" dirty="0" smtClean="0"/>
              <a:t> However, in recent years this dedicated funding link has been broken.   </a:t>
            </a:r>
          </a:p>
          <a:p>
            <a:pPr>
              <a:buFont typeface="Arial" pitchFamily="34" charset="0"/>
              <a:buChar char="•"/>
            </a:pPr>
            <a:r>
              <a:rPr lang="en-US" baseline="0" dirty="0" smtClean="0"/>
              <a:t> </a:t>
            </a:r>
            <a:r>
              <a:rPr lang="en-US" dirty="0" smtClean="0"/>
              <a:t>As well, Alberta’s land use framework</a:t>
            </a:r>
            <a:r>
              <a:rPr lang="en-US" baseline="0" dirty="0" smtClean="0"/>
              <a:t> has not been friendly to investment in regions that offer tremendous growth  potential </a:t>
            </a:r>
          </a:p>
          <a:p>
            <a:pPr>
              <a:buFont typeface="Arial" pitchFamily="34" charset="0"/>
              <a:buChar char="•"/>
            </a:pPr>
            <a:r>
              <a:rPr lang="en-US" baseline="0" dirty="0" smtClean="0"/>
              <a:t>  In fact, we’ve seen billions of dollars flow out of Alberta  and invested on the other side of the Rockies, where development is encouraged and supported </a:t>
            </a:r>
          </a:p>
          <a:p>
            <a:pPr>
              <a:buFont typeface="Arial" pitchFamily="34" charset="0"/>
              <a:buChar char="•"/>
            </a:pPr>
            <a:r>
              <a:rPr lang="en-US" baseline="0" dirty="0" smtClean="0"/>
              <a:t> Clearly these policies need to change</a:t>
            </a:r>
            <a:endParaRPr lang="en-US" dirty="0"/>
          </a:p>
        </p:txBody>
      </p:sp>
      <p:sp>
        <p:nvSpPr>
          <p:cNvPr id="4" name="Slide Number Placeholder 3"/>
          <p:cNvSpPr>
            <a:spLocks noGrp="1"/>
          </p:cNvSpPr>
          <p:nvPr>
            <p:ph type="sldNum" sz="quarter" idx="10"/>
          </p:nvPr>
        </p:nvSpPr>
        <p:spPr/>
        <p:txBody>
          <a:bodyPr/>
          <a:lstStyle/>
          <a:p>
            <a:fld id="{4F68B715-1B9C-4539-BFCB-CCE4B902BE9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And, for many tourism businesses,</a:t>
            </a:r>
            <a:r>
              <a:rPr lang="en-US" baseline="0" dirty="0" smtClean="0"/>
              <a:t> </a:t>
            </a:r>
            <a:r>
              <a:rPr lang="en-US" dirty="0" smtClean="0"/>
              <a:t>notes like these have</a:t>
            </a:r>
            <a:r>
              <a:rPr lang="en-US" baseline="0" dirty="0" smtClean="0"/>
              <a:t> been all too commonplace in recent years</a:t>
            </a:r>
          </a:p>
          <a:p>
            <a:pPr>
              <a:buFont typeface="Arial" pitchFamily="34" charset="0"/>
              <a:buChar char="•"/>
            </a:pPr>
            <a:r>
              <a:rPr lang="en-US" baseline="0" dirty="0" smtClean="0"/>
              <a:t> </a:t>
            </a:r>
            <a:r>
              <a:rPr lang="en-US" dirty="0" err="1" smtClean="0"/>
              <a:t>Labour</a:t>
            </a:r>
            <a:r>
              <a:rPr lang="en-US" dirty="0" smtClean="0"/>
              <a:t> and immigration policy</a:t>
            </a:r>
            <a:r>
              <a:rPr lang="en-US" baseline="0" dirty="0" smtClean="0"/>
              <a:t> have constrained our capacity to serve visitors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Foreign worker programs that lead to permanent residency are required to ensure a supply of </a:t>
            </a:r>
            <a:r>
              <a:rPr lang="en-US" baseline="0" dirty="0" err="1" smtClean="0"/>
              <a:t>labour</a:t>
            </a:r>
            <a:r>
              <a:rPr lang="en-US" baseline="0" dirty="0" smtClean="0"/>
              <a:t> for a growing industry</a:t>
            </a:r>
            <a:endParaRPr lang="en-US" dirty="0" smtClean="0"/>
          </a:p>
          <a:p>
            <a:pPr>
              <a:buFont typeface="Arial" pitchFamily="34" charset="0"/>
              <a:buChar char="•"/>
            </a:pPr>
            <a:r>
              <a:rPr lang="en-US" baseline="0" dirty="0" smtClean="0"/>
              <a:t> Also, the steep increases proposed for AB’s minimum wage makes us less competitive and will discourage tourism investment </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F68B715-1B9C-4539-BFCB-CCE4B902BE9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sometimes</a:t>
            </a:r>
            <a:r>
              <a:rPr lang="en-US" baseline="0" dirty="0" smtClean="0"/>
              <a:t> government does get it right.</a:t>
            </a:r>
          </a:p>
          <a:p>
            <a:pPr>
              <a:buFont typeface="Arial" pitchFamily="34" charset="0"/>
              <a:buChar char="•"/>
            </a:pPr>
            <a:r>
              <a:rPr lang="en-US" baseline="0" dirty="0" smtClean="0"/>
              <a:t> in 2013 the AGLC dramatically lowered the production volume required for small brewers</a:t>
            </a:r>
          </a:p>
          <a:p>
            <a:pPr>
              <a:buFont typeface="Arial" pitchFamily="34" charset="0"/>
              <a:buChar char="•"/>
            </a:pPr>
            <a:r>
              <a:rPr lang="en-US" baseline="0" dirty="0" smtClean="0"/>
              <a:t> this has led to a thriving craft brewing industry, with over 50 craft breweries now operating in the province </a:t>
            </a:r>
          </a:p>
          <a:p>
            <a:pPr>
              <a:buFont typeface="Arial" pitchFamily="34" charset="0"/>
              <a:buChar char="•"/>
            </a:pPr>
            <a:r>
              <a:rPr lang="en-US" baseline="0" dirty="0" smtClean="0"/>
              <a:t> brewery tours are becoming popular with tourists and so are local brews as part of a cultural experience sought out by visitors </a:t>
            </a:r>
            <a:endParaRPr lang="en-US" dirty="0"/>
          </a:p>
        </p:txBody>
      </p:sp>
      <p:sp>
        <p:nvSpPr>
          <p:cNvPr id="4" name="Slide Number Placeholder 3"/>
          <p:cNvSpPr>
            <a:spLocks noGrp="1"/>
          </p:cNvSpPr>
          <p:nvPr>
            <p:ph type="sldNum" sz="quarter" idx="10"/>
          </p:nvPr>
        </p:nvSpPr>
        <p:spPr/>
        <p:txBody>
          <a:bodyPr/>
          <a:lstStyle/>
          <a:p>
            <a:fld id="{4F68B715-1B9C-4539-BFCB-CCE4B902BE9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 On the marketing front,</a:t>
            </a:r>
            <a:r>
              <a:rPr lang="en-US" baseline="0" dirty="0" smtClean="0"/>
              <a:t> Travel Alberta has been a leader in developing a strong Alberta brand </a:t>
            </a:r>
          </a:p>
          <a:p>
            <a:pPr>
              <a:buFont typeface="Arial" pitchFamily="34" charset="0"/>
              <a:buChar char="•"/>
            </a:pPr>
            <a:r>
              <a:rPr lang="en-US" baseline="0" dirty="0" smtClean="0"/>
              <a:t> At the regional level, we have local hotel associations collecting voluntary DMFs to support local DMOs and to attract major events</a:t>
            </a:r>
          </a:p>
          <a:p>
            <a:pPr>
              <a:buFont typeface="Arial" pitchFamily="34" charset="0"/>
              <a:buChar char="•"/>
            </a:pPr>
            <a:r>
              <a:rPr lang="en-US" baseline="0" dirty="0" smtClean="0"/>
              <a:t> collaboration and alignment among the various tourism marketing organizations is key - if we are to maximize the ROI of our marketing investments </a:t>
            </a:r>
            <a:endParaRPr lang="en-US" dirty="0"/>
          </a:p>
        </p:txBody>
      </p:sp>
      <p:sp>
        <p:nvSpPr>
          <p:cNvPr id="4" name="Slide Number Placeholder 3"/>
          <p:cNvSpPr>
            <a:spLocks noGrp="1"/>
          </p:cNvSpPr>
          <p:nvPr>
            <p:ph type="sldNum" sz="quarter" idx="10"/>
          </p:nvPr>
        </p:nvSpPr>
        <p:spPr/>
        <p:txBody>
          <a:bodyPr/>
          <a:lstStyle/>
          <a:p>
            <a:fld id="{4F68B715-1B9C-4539-BFCB-CCE4B902BE9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604361-6AAB-4411-9450-8AC99FCA700A}" type="datetimeFigureOut">
              <a:rPr lang="en-US" smtClean="0"/>
              <a:pPr/>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E86D3-7129-40BD-8160-B7025D74D373}" type="slidenum">
              <a:rPr lang="en-US" smtClean="0"/>
              <a:pPr/>
              <a:t>‹#›</a:t>
            </a:fld>
            <a:endParaRPr lang="en-US"/>
          </a:p>
        </p:txBody>
      </p:sp>
    </p:spTree>
    <p:extLst>
      <p:ext uri="{BB962C8B-B14F-4D97-AF65-F5344CB8AC3E}">
        <p14:creationId xmlns:p14="http://schemas.microsoft.com/office/powerpoint/2010/main" val="512695646"/>
      </p:ext>
    </p:extLst>
  </p:cSld>
  <p:clrMapOvr>
    <a:masterClrMapping/>
  </p:clrMapOvr>
  <p:transition advClick="0" advTm="2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604361-6AAB-4411-9450-8AC99FCA700A}" type="datetimeFigureOut">
              <a:rPr lang="en-US" smtClean="0"/>
              <a:pPr/>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E86D3-7129-40BD-8160-B7025D74D373}" type="slidenum">
              <a:rPr lang="en-US" smtClean="0"/>
              <a:pPr/>
              <a:t>‹#›</a:t>
            </a:fld>
            <a:endParaRPr lang="en-US"/>
          </a:p>
        </p:txBody>
      </p:sp>
    </p:spTree>
    <p:extLst>
      <p:ext uri="{BB962C8B-B14F-4D97-AF65-F5344CB8AC3E}">
        <p14:creationId xmlns:p14="http://schemas.microsoft.com/office/powerpoint/2010/main" val="1866186929"/>
      </p:ext>
    </p:extLst>
  </p:cSld>
  <p:clrMapOvr>
    <a:masterClrMapping/>
  </p:clrMapOvr>
  <p:transition advClick="0" advTm="2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604361-6AAB-4411-9450-8AC99FCA700A}" type="datetimeFigureOut">
              <a:rPr lang="en-US" smtClean="0"/>
              <a:pPr/>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E86D3-7129-40BD-8160-B7025D74D373}" type="slidenum">
              <a:rPr lang="en-US" smtClean="0"/>
              <a:pPr/>
              <a:t>‹#›</a:t>
            </a:fld>
            <a:endParaRPr lang="en-US"/>
          </a:p>
        </p:txBody>
      </p:sp>
    </p:spTree>
    <p:extLst>
      <p:ext uri="{BB962C8B-B14F-4D97-AF65-F5344CB8AC3E}">
        <p14:creationId xmlns:p14="http://schemas.microsoft.com/office/powerpoint/2010/main" val="3103762726"/>
      </p:ext>
    </p:extLst>
  </p:cSld>
  <p:clrMapOvr>
    <a:masterClrMapping/>
  </p:clrMapOvr>
  <p:transition advClick="0" advTm="2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lvl1pPr algn="l">
              <a:defRPr sz="2000">
                <a:solidFill>
                  <a:schemeClr val="bg1">
                    <a:lumMod val="50000"/>
                  </a:schemeClr>
                </a:solidFill>
                <a:latin typeface="Trajan Pro" pitchFamily="18" charset="0"/>
              </a:defRPr>
            </a:lvl1pPr>
          </a:lstStyle>
          <a:p>
            <a:r>
              <a:rPr lang="en-US" smtClean="0"/>
              <a:t>Click to edit Master title style</a:t>
            </a:r>
            <a:endParaRPr lang="en-US"/>
          </a:p>
        </p:txBody>
      </p:sp>
      <p:sp>
        <p:nvSpPr>
          <p:cNvPr id="3" name="Content Placeholder 2"/>
          <p:cNvSpPr>
            <a:spLocks noGrp="1"/>
          </p:cNvSpPr>
          <p:nvPr>
            <p:ph idx="1"/>
          </p:nvPr>
        </p:nvSpPr>
        <p:spPr>
          <a:xfrm>
            <a:off x="457200" y="1219200"/>
            <a:ext cx="8229600" cy="4906963"/>
          </a:xfrm>
        </p:spPr>
        <p:txBody>
          <a:bodyPr/>
          <a:lstStyle>
            <a:lvl1pPr>
              <a:defRPr>
                <a:solidFill>
                  <a:schemeClr val="tx1">
                    <a:lumMod val="65000"/>
                    <a:lumOff val="35000"/>
                  </a:schemeClr>
                </a:solidFill>
                <a:latin typeface="HelveticaNeue Condensed" pitchFamily="34" charset="0"/>
              </a:defRPr>
            </a:lvl1pPr>
            <a:lvl2pPr>
              <a:defRPr>
                <a:solidFill>
                  <a:schemeClr val="tx1">
                    <a:lumMod val="65000"/>
                    <a:lumOff val="35000"/>
                  </a:schemeClr>
                </a:solidFill>
                <a:latin typeface="HelveticaNeue Condensed" pitchFamily="34" charset="0"/>
              </a:defRPr>
            </a:lvl2pPr>
            <a:lvl3pPr>
              <a:defRPr>
                <a:solidFill>
                  <a:schemeClr val="tx1">
                    <a:lumMod val="65000"/>
                    <a:lumOff val="35000"/>
                  </a:schemeClr>
                </a:solidFill>
                <a:latin typeface="HelveticaNeue Condensed" pitchFamily="34" charset="0"/>
              </a:defRPr>
            </a:lvl3pPr>
            <a:lvl4pPr>
              <a:defRPr>
                <a:solidFill>
                  <a:schemeClr val="tx1">
                    <a:lumMod val="65000"/>
                    <a:lumOff val="35000"/>
                  </a:schemeClr>
                </a:solidFill>
                <a:latin typeface="HelveticaNeue Condensed" pitchFamily="34" charset="0"/>
              </a:defRPr>
            </a:lvl4pPr>
            <a:lvl5pPr>
              <a:defRPr>
                <a:solidFill>
                  <a:schemeClr val="tx1">
                    <a:lumMod val="65000"/>
                    <a:lumOff val="35000"/>
                  </a:schemeClr>
                </a:solidFill>
                <a:latin typeface="HelveticaNeue Condensed"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E604361-6AAB-4411-9450-8AC99FCA700A}" type="datetimeFigureOut">
              <a:rPr lang="en-US" smtClean="0"/>
              <a:pPr/>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E86D3-7129-40BD-8160-B7025D74D373}" type="slidenum">
              <a:rPr lang="en-US" smtClean="0"/>
              <a:pPr/>
              <a:t>‹#›</a:t>
            </a:fld>
            <a:endParaRPr lang="en-US"/>
          </a:p>
        </p:txBody>
      </p:sp>
      <p:cxnSp>
        <p:nvCxnSpPr>
          <p:cNvPr id="8" name="Straight Connector 7"/>
          <p:cNvCxnSpPr/>
          <p:nvPr userDrawn="1"/>
        </p:nvCxnSpPr>
        <p:spPr>
          <a:xfrm>
            <a:off x="457200" y="838200"/>
            <a:ext cx="8229600" cy="0"/>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92540665"/>
      </p:ext>
    </p:extLst>
  </p:cSld>
  <p:clrMapOvr>
    <a:masterClrMapping/>
  </p:clrMapOvr>
  <p:transition advClick="0" advTm="2000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604361-6AAB-4411-9450-8AC99FCA700A}" type="datetimeFigureOut">
              <a:rPr lang="en-US" smtClean="0"/>
              <a:pPr/>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E86D3-7129-40BD-8160-B7025D74D373}" type="slidenum">
              <a:rPr lang="en-US" smtClean="0"/>
              <a:pPr/>
              <a:t>‹#›</a:t>
            </a:fld>
            <a:endParaRPr lang="en-US"/>
          </a:p>
        </p:txBody>
      </p:sp>
    </p:spTree>
    <p:extLst>
      <p:ext uri="{BB962C8B-B14F-4D97-AF65-F5344CB8AC3E}">
        <p14:creationId xmlns:p14="http://schemas.microsoft.com/office/powerpoint/2010/main" val="1316631093"/>
      </p:ext>
    </p:extLst>
  </p:cSld>
  <p:clrMapOvr>
    <a:masterClrMapping/>
  </p:clrMapOvr>
  <p:transition advClick="0" advTm="2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604361-6AAB-4411-9450-8AC99FCA700A}" type="datetimeFigureOut">
              <a:rPr lang="en-US" smtClean="0"/>
              <a:pPr/>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E86D3-7129-40BD-8160-B7025D74D373}" type="slidenum">
              <a:rPr lang="en-US" smtClean="0"/>
              <a:pPr/>
              <a:t>‹#›</a:t>
            </a:fld>
            <a:endParaRPr lang="en-US"/>
          </a:p>
        </p:txBody>
      </p:sp>
    </p:spTree>
    <p:extLst>
      <p:ext uri="{BB962C8B-B14F-4D97-AF65-F5344CB8AC3E}">
        <p14:creationId xmlns:p14="http://schemas.microsoft.com/office/powerpoint/2010/main" val="1401942296"/>
      </p:ext>
    </p:extLst>
  </p:cSld>
  <p:clrMapOvr>
    <a:masterClrMapping/>
  </p:clrMapOvr>
  <p:transition advClick="0" advTm="2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604361-6AAB-4411-9450-8AC99FCA700A}" type="datetimeFigureOut">
              <a:rPr lang="en-US" smtClean="0"/>
              <a:pPr/>
              <a:t>11/22/2016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EE86D3-7129-40BD-8160-B7025D74D373}" type="slidenum">
              <a:rPr lang="en-US" smtClean="0"/>
              <a:pPr/>
              <a:t>‹#›</a:t>
            </a:fld>
            <a:endParaRPr lang="en-US"/>
          </a:p>
        </p:txBody>
      </p:sp>
    </p:spTree>
    <p:extLst>
      <p:ext uri="{BB962C8B-B14F-4D97-AF65-F5344CB8AC3E}">
        <p14:creationId xmlns:p14="http://schemas.microsoft.com/office/powerpoint/2010/main" val="1035398511"/>
      </p:ext>
    </p:extLst>
  </p:cSld>
  <p:clrMapOvr>
    <a:masterClrMapping/>
  </p:clrMapOvr>
  <p:transition advClick="0" advTm="2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604361-6AAB-4411-9450-8AC99FCA700A}" type="datetimeFigureOut">
              <a:rPr lang="en-US" smtClean="0"/>
              <a:pPr/>
              <a:t>11/22/2016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EE86D3-7129-40BD-8160-B7025D74D373}" type="slidenum">
              <a:rPr lang="en-US" smtClean="0"/>
              <a:pPr/>
              <a:t>‹#›</a:t>
            </a:fld>
            <a:endParaRPr lang="en-US"/>
          </a:p>
        </p:txBody>
      </p:sp>
    </p:spTree>
    <p:extLst>
      <p:ext uri="{BB962C8B-B14F-4D97-AF65-F5344CB8AC3E}">
        <p14:creationId xmlns:p14="http://schemas.microsoft.com/office/powerpoint/2010/main" val="2956957212"/>
      </p:ext>
    </p:extLst>
  </p:cSld>
  <p:clrMapOvr>
    <a:masterClrMapping/>
  </p:clrMapOvr>
  <p:transition advClick="0" advTm="2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604361-6AAB-4411-9450-8AC99FCA700A}" type="datetimeFigureOut">
              <a:rPr lang="en-US" smtClean="0"/>
              <a:pPr/>
              <a:t>11/22/2016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EE86D3-7129-40BD-8160-B7025D74D373}" type="slidenum">
              <a:rPr lang="en-US" smtClean="0"/>
              <a:pPr/>
              <a:t>‹#›</a:t>
            </a:fld>
            <a:endParaRPr lang="en-US"/>
          </a:p>
        </p:txBody>
      </p:sp>
    </p:spTree>
    <p:extLst>
      <p:ext uri="{BB962C8B-B14F-4D97-AF65-F5344CB8AC3E}">
        <p14:creationId xmlns:p14="http://schemas.microsoft.com/office/powerpoint/2010/main" val="3455696908"/>
      </p:ext>
    </p:extLst>
  </p:cSld>
  <p:clrMapOvr>
    <a:masterClrMapping/>
  </p:clrMapOvr>
  <p:transition advClick="0" advTm="2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04361-6AAB-4411-9450-8AC99FCA700A}" type="datetimeFigureOut">
              <a:rPr lang="en-US" smtClean="0"/>
              <a:pPr/>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E86D3-7129-40BD-8160-B7025D74D373}" type="slidenum">
              <a:rPr lang="en-US" smtClean="0"/>
              <a:pPr/>
              <a:t>‹#›</a:t>
            </a:fld>
            <a:endParaRPr lang="en-US"/>
          </a:p>
        </p:txBody>
      </p:sp>
    </p:spTree>
    <p:extLst>
      <p:ext uri="{BB962C8B-B14F-4D97-AF65-F5344CB8AC3E}">
        <p14:creationId xmlns:p14="http://schemas.microsoft.com/office/powerpoint/2010/main" val="1680288890"/>
      </p:ext>
    </p:extLst>
  </p:cSld>
  <p:clrMapOvr>
    <a:masterClrMapping/>
  </p:clrMapOvr>
  <p:transition advClick="0" advTm="2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04361-6AAB-4411-9450-8AC99FCA700A}" type="datetimeFigureOut">
              <a:rPr lang="en-US" smtClean="0"/>
              <a:pPr/>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E86D3-7129-40BD-8160-B7025D74D373}" type="slidenum">
              <a:rPr lang="en-US" smtClean="0"/>
              <a:pPr/>
              <a:t>‹#›</a:t>
            </a:fld>
            <a:endParaRPr lang="en-US"/>
          </a:p>
        </p:txBody>
      </p:sp>
    </p:spTree>
    <p:extLst>
      <p:ext uri="{BB962C8B-B14F-4D97-AF65-F5344CB8AC3E}">
        <p14:creationId xmlns:p14="http://schemas.microsoft.com/office/powerpoint/2010/main" val="4195086363"/>
      </p:ext>
    </p:extLst>
  </p:cSld>
  <p:clrMapOvr>
    <a:masterClrMapping/>
  </p:clrMapOvr>
  <p:transition advClick="0" advTm="2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604361-6AAB-4411-9450-8AC99FCA700A}" type="datetimeFigureOut">
              <a:rPr lang="en-US" smtClean="0"/>
              <a:pPr/>
              <a:t>11/22/2016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E86D3-7129-40BD-8160-B7025D74D373}" type="slidenum">
              <a:rPr lang="en-US" smtClean="0"/>
              <a:pPr/>
              <a:t>‹#›</a:t>
            </a:fld>
            <a:endParaRPr lang="en-US"/>
          </a:p>
        </p:txBody>
      </p:sp>
    </p:spTree>
    <p:extLst>
      <p:ext uri="{BB962C8B-B14F-4D97-AF65-F5344CB8AC3E}">
        <p14:creationId xmlns:p14="http://schemas.microsoft.com/office/powerpoint/2010/main" val="3383556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20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l="3685" t="21456" r="8677" b="23563"/>
          <a:stretch>
            <a:fillRect/>
          </a:stretch>
        </p:blipFill>
        <p:spPr>
          <a:xfrm>
            <a:off x="1295400" y="2514600"/>
            <a:ext cx="6858000" cy="2784670"/>
          </a:xfrm>
          <a:prstGeom prst="rect">
            <a:avLst/>
          </a:prstGeom>
        </p:spPr>
      </p:pic>
      <p:sp>
        <p:nvSpPr>
          <p:cNvPr id="5" name="TextBox 4"/>
          <p:cNvSpPr txBox="1"/>
          <p:nvPr/>
        </p:nvSpPr>
        <p:spPr>
          <a:xfrm>
            <a:off x="3886200" y="5486400"/>
            <a:ext cx="4838332" cy="830997"/>
          </a:xfrm>
          <a:prstGeom prst="rect">
            <a:avLst/>
          </a:prstGeom>
          <a:noFill/>
        </p:spPr>
        <p:txBody>
          <a:bodyPr wrap="square" rtlCol="0">
            <a:spAutoFit/>
          </a:bodyPr>
          <a:lstStyle/>
          <a:p>
            <a:r>
              <a:rPr lang="en-US" sz="2400" b="1" dirty="0" smtClean="0"/>
              <a:t>Dave Kaiser, President &amp; CEO</a:t>
            </a:r>
          </a:p>
          <a:p>
            <a:r>
              <a:rPr lang="en-US" sz="2400" b="1" dirty="0" smtClean="0"/>
              <a:t>Alberta Hotel &amp; Lodging Association</a:t>
            </a:r>
            <a:endParaRPr lang="en-US" sz="2400" b="1" dirty="0"/>
          </a:p>
        </p:txBody>
      </p:sp>
      <p:sp>
        <p:nvSpPr>
          <p:cNvPr id="6" name="TextBox 5"/>
          <p:cNvSpPr txBox="1"/>
          <p:nvPr/>
        </p:nvSpPr>
        <p:spPr>
          <a:xfrm>
            <a:off x="1981200" y="1447800"/>
            <a:ext cx="5553764" cy="707886"/>
          </a:xfrm>
          <a:prstGeom prst="rect">
            <a:avLst/>
          </a:prstGeom>
          <a:noFill/>
        </p:spPr>
        <p:txBody>
          <a:bodyPr wrap="none" rtlCol="0">
            <a:spAutoFit/>
          </a:bodyPr>
          <a:lstStyle/>
          <a:p>
            <a:r>
              <a:rPr lang="en-US" sz="4000" b="1" dirty="0" smtClean="0"/>
              <a:t>Tourism &amp; Entertainment</a:t>
            </a:r>
            <a:endParaRPr lang="en-US" sz="4000" b="1" dirty="0"/>
          </a:p>
        </p:txBody>
      </p:sp>
    </p:spTree>
    <p:extLst>
      <p:ext uri="{BB962C8B-B14F-4D97-AF65-F5344CB8AC3E}">
        <p14:creationId xmlns:p14="http://schemas.microsoft.com/office/powerpoint/2010/main" val="378251630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p:cNvPicPr>
            <a:picLocks noChangeAspect="1" noChangeArrowheads="1"/>
          </p:cNvPicPr>
          <p:nvPr/>
        </p:nvPicPr>
        <p:blipFill>
          <a:blip r:embed="rId3" cstate="print"/>
          <a:srcRect r="8846"/>
          <a:stretch>
            <a:fillRect/>
          </a:stretch>
        </p:blipFill>
        <p:spPr bwMode="auto">
          <a:xfrm>
            <a:off x="0" y="0"/>
            <a:ext cx="9250326" cy="6858000"/>
          </a:xfrm>
          <a:prstGeom prst="rect">
            <a:avLst/>
          </a:prstGeom>
          <a:noFill/>
          <a:ln w="9525">
            <a:noFill/>
            <a:miter lim="800000"/>
            <a:headEnd/>
            <a:tailEnd/>
          </a:ln>
        </p:spPr>
      </p:pic>
    </p:spTree>
  </p:cSld>
  <p:clrMapOvr>
    <a:masterClrMapping/>
  </p:clrMapOvr>
  <p:transition advClick="0" advTm="2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cstate="print"/>
          <a:srcRect/>
          <a:stretch>
            <a:fillRect/>
          </a:stretch>
        </p:blipFill>
        <p:spPr bwMode="auto">
          <a:xfrm>
            <a:off x="1524000" y="108553"/>
            <a:ext cx="6096000" cy="6640894"/>
          </a:xfrm>
          <a:prstGeom prst="rect">
            <a:avLst/>
          </a:prstGeom>
          <a:noFill/>
          <a:ln w="9525">
            <a:noFill/>
            <a:miter lim="800000"/>
            <a:headEnd/>
            <a:tailEnd/>
          </a:ln>
        </p:spPr>
      </p:pic>
    </p:spTree>
  </p:cSld>
  <p:clrMapOvr>
    <a:masterClrMapping/>
  </p:clrMapOvr>
  <p:transition advClick="0" advTm="2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1" y="684544"/>
            <a:ext cx="9441873" cy="4984933"/>
            <a:chOff x="76201" y="684544"/>
            <a:chExt cx="9441873" cy="4984933"/>
          </a:xfrm>
        </p:grpSpPr>
        <p:pic>
          <p:nvPicPr>
            <p:cNvPr id="5125" name="Picture 5"/>
            <p:cNvPicPr>
              <a:picLocks noChangeAspect="1" noChangeArrowheads="1"/>
            </p:cNvPicPr>
            <p:nvPr/>
          </p:nvPicPr>
          <p:blipFill>
            <a:blip r:embed="rId3"/>
            <a:srcRect/>
            <a:stretch>
              <a:fillRect/>
            </a:stretch>
          </p:blipFill>
          <p:spPr bwMode="auto">
            <a:xfrm>
              <a:off x="76201" y="684544"/>
              <a:ext cx="9067800" cy="4954255"/>
            </a:xfrm>
            <a:prstGeom prst="rect">
              <a:avLst/>
            </a:prstGeom>
            <a:noFill/>
            <a:ln w="9525">
              <a:noFill/>
              <a:miter lim="800000"/>
              <a:headEnd/>
              <a:tailEnd/>
            </a:ln>
          </p:spPr>
        </p:pic>
        <p:sp>
          <p:nvSpPr>
            <p:cNvPr id="2" name="Rectangle 1"/>
            <p:cNvSpPr/>
            <p:nvPr/>
          </p:nvSpPr>
          <p:spPr>
            <a:xfrm>
              <a:off x="6546274" y="1935677"/>
              <a:ext cx="2971800" cy="3733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advTm="2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srcRect/>
          <a:stretch>
            <a:fillRect/>
          </a:stretch>
        </p:blipFill>
        <p:spPr bwMode="auto">
          <a:xfrm>
            <a:off x="0" y="-55763"/>
            <a:ext cx="9601200" cy="7026189"/>
          </a:xfrm>
          <a:prstGeom prst="rect">
            <a:avLst/>
          </a:prstGeom>
          <a:noFill/>
          <a:ln w="9525">
            <a:noFill/>
            <a:miter lim="800000"/>
            <a:headEnd/>
            <a:tailEnd/>
          </a:ln>
        </p:spPr>
      </p:pic>
    </p:spTree>
  </p:cSld>
  <p:clrMapOvr>
    <a:masterClrMapping/>
  </p:clrMapOvr>
  <p:transition advClick="0" advTm="2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0" y="-2193"/>
            <a:ext cx="9144000" cy="6862388"/>
          </a:xfrm>
          <a:prstGeom prst="rect">
            <a:avLst/>
          </a:prstGeom>
          <a:noFill/>
          <a:ln w="9525">
            <a:noFill/>
            <a:miter lim="800000"/>
            <a:headEnd/>
            <a:tailEnd/>
          </a:ln>
        </p:spPr>
      </p:pic>
    </p:spTree>
  </p:cSld>
  <p:clrMapOvr>
    <a:masterClrMapping/>
  </p:clrMapOvr>
  <p:transition advClick="0" advTm="2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srcRect r="7747"/>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advClick="0" advTm="2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tretch>
            <a:fillRect/>
          </a:stretch>
        </p:blipFill>
        <p:spPr bwMode="auto">
          <a:xfrm>
            <a:off x="309563" y="1147763"/>
            <a:ext cx="8524875" cy="4562475"/>
          </a:xfrm>
          <a:prstGeom prst="rect">
            <a:avLst/>
          </a:prstGeom>
          <a:noFill/>
          <a:ln>
            <a:noFill/>
          </a:ln>
        </p:spPr>
      </p:pic>
      <p:sp>
        <p:nvSpPr>
          <p:cNvPr id="2" name="Rectangle 1"/>
          <p:cNvSpPr/>
          <p:nvPr/>
        </p:nvSpPr>
        <p:spPr>
          <a:xfrm>
            <a:off x="6400800" y="1905000"/>
            <a:ext cx="2590800" cy="403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advTm="2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cstate="print"/>
          <a:srcRect/>
          <a:stretch>
            <a:fillRect/>
          </a:stretch>
        </p:blipFill>
        <p:spPr bwMode="auto">
          <a:xfrm>
            <a:off x="-76200" y="381000"/>
            <a:ext cx="9211506" cy="5791200"/>
          </a:xfrm>
          <a:prstGeom prst="rect">
            <a:avLst/>
          </a:prstGeom>
          <a:noFill/>
          <a:ln w="9525">
            <a:noFill/>
            <a:miter lim="800000"/>
            <a:headEnd/>
            <a:tailEnd/>
          </a:ln>
        </p:spPr>
      </p:pic>
    </p:spTree>
  </p:cSld>
  <p:clrMapOvr>
    <a:masterClrMapping/>
  </p:clrMapOvr>
  <p:transition advClick="0" advTm="2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6000"/>
                    </a14:imgEffect>
                  </a14:imgLayer>
                </a14:imgProps>
              </a:ext>
            </a:extLst>
          </a:blip>
          <a:srcRect r="12073"/>
          <a:stretch>
            <a:fillRect/>
          </a:stretch>
        </p:blipFill>
        <p:spPr bwMode="auto">
          <a:xfrm>
            <a:off x="-1" y="1"/>
            <a:ext cx="9144001" cy="6858000"/>
          </a:xfrm>
          <a:prstGeom prst="rect">
            <a:avLst/>
          </a:prstGeom>
          <a:noFill/>
          <a:ln w="9525">
            <a:noFill/>
            <a:miter lim="800000"/>
            <a:headEnd/>
            <a:tailEnd/>
          </a:ln>
        </p:spPr>
      </p:pic>
    </p:spTree>
  </p:cSld>
  <p:clrMapOvr>
    <a:masterClrMapping/>
  </p:clrMapOvr>
  <p:transition advClick="0" advTm="2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52400" y="-9896"/>
            <a:ext cx="6324600" cy="2177810"/>
          </a:xfrm>
          <a:prstGeom prst="rect">
            <a:avLst/>
          </a:prstGeom>
          <a:noFill/>
          <a:ln w="9525">
            <a:noFill/>
            <a:miter lim="800000"/>
            <a:headEnd/>
            <a:tailEnd/>
          </a:ln>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12750"/>
          <a:stretch/>
        </p:blipFill>
        <p:spPr>
          <a:xfrm>
            <a:off x="3200401" y="2302369"/>
            <a:ext cx="5943600" cy="4555632"/>
          </a:xfrm>
          <a:prstGeom prst="rect">
            <a:avLst/>
          </a:prstGeom>
        </p:spPr>
      </p:pic>
      <p:pic>
        <p:nvPicPr>
          <p:cNvPr id="51202" name="Picture 2"/>
          <p:cNvPicPr>
            <a:picLocks noChangeAspect="1" noChangeArrowheads="1"/>
          </p:cNvPicPr>
          <p:nvPr/>
        </p:nvPicPr>
        <p:blipFill rotWithShape="1">
          <a:blip r:embed="rId5" cstate="print"/>
          <a:srcRect l="1" r="44646" b="3395"/>
          <a:stretch/>
        </p:blipFill>
        <p:spPr bwMode="auto">
          <a:xfrm>
            <a:off x="76200" y="2743200"/>
            <a:ext cx="2973011" cy="2961249"/>
          </a:xfrm>
          <a:prstGeom prst="rect">
            <a:avLst/>
          </a:prstGeom>
          <a:noFill/>
          <a:ln w="9525">
            <a:noFill/>
            <a:miter lim="800000"/>
            <a:headEnd/>
            <a:tailEnd/>
          </a:ln>
        </p:spPr>
      </p:pic>
    </p:spTree>
  </p:cSld>
  <p:clrMapOvr>
    <a:masterClrMapping/>
  </p:clrMapOvr>
  <p:transition advClick="0" advTm="2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914400"/>
            <a:ext cx="1795620" cy="461665"/>
          </a:xfrm>
          <a:prstGeom prst="rect">
            <a:avLst/>
          </a:prstGeom>
          <a:noFill/>
        </p:spPr>
        <p:txBody>
          <a:bodyPr wrap="none" rtlCol="0">
            <a:spAutoFit/>
          </a:bodyPr>
          <a:lstStyle/>
          <a:p>
            <a:r>
              <a:rPr lang="en-US" sz="2400" b="1" dirty="0" smtClean="0"/>
              <a:t>Contributors</a:t>
            </a:r>
            <a:endParaRPr lang="en-US" sz="2400" b="1" dirty="0"/>
          </a:p>
        </p:txBody>
      </p:sp>
      <p:sp>
        <p:nvSpPr>
          <p:cNvPr id="3" name="TextBox 2"/>
          <p:cNvSpPr txBox="1"/>
          <p:nvPr/>
        </p:nvSpPr>
        <p:spPr>
          <a:xfrm>
            <a:off x="5791200" y="914400"/>
            <a:ext cx="2343655" cy="461665"/>
          </a:xfrm>
          <a:prstGeom prst="rect">
            <a:avLst/>
          </a:prstGeom>
          <a:noFill/>
        </p:spPr>
        <p:txBody>
          <a:bodyPr wrap="none" rtlCol="0">
            <a:spAutoFit/>
          </a:bodyPr>
          <a:lstStyle/>
          <a:p>
            <a:r>
              <a:rPr lang="en-US" sz="2400" b="1" dirty="0" smtClean="0"/>
              <a:t>Forces of Change</a:t>
            </a:r>
            <a:endParaRPr lang="en-US" sz="2400" b="1" dirty="0"/>
          </a:p>
        </p:txBody>
      </p:sp>
      <p:pic>
        <p:nvPicPr>
          <p:cNvPr id="1026" name="Picture 2"/>
          <p:cNvPicPr>
            <a:picLocks noChangeAspect="1" noChangeArrowheads="1"/>
          </p:cNvPicPr>
          <p:nvPr/>
        </p:nvPicPr>
        <p:blipFill>
          <a:blip r:embed="rId3"/>
          <a:srcRect/>
          <a:stretch>
            <a:fillRect/>
          </a:stretch>
        </p:blipFill>
        <p:spPr bwMode="auto">
          <a:xfrm>
            <a:off x="533400" y="4114800"/>
            <a:ext cx="3581400" cy="695325"/>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990600" y="1676400"/>
            <a:ext cx="2409825" cy="1076325"/>
          </a:xfrm>
          <a:prstGeom prst="rect">
            <a:avLst/>
          </a:prstGeom>
          <a:noFill/>
          <a:ln w="9525">
            <a:noFill/>
            <a:miter lim="800000"/>
            <a:headEnd/>
            <a:tailEnd/>
          </a:ln>
        </p:spPr>
      </p:pic>
      <p:pic>
        <p:nvPicPr>
          <p:cNvPr id="1028" name="Picture 4"/>
          <p:cNvPicPr>
            <a:picLocks noChangeAspect="1" noChangeArrowheads="1"/>
          </p:cNvPicPr>
          <p:nvPr/>
        </p:nvPicPr>
        <p:blipFill>
          <a:blip r:embed="rId5"/>
          <a:srcRect/>
          <a:stretch>
            <a:fillRect/>
          </a:stretch>
        </p:blipFill>
        <p:spPr bwMode="auto">
          <a:xfrm>
            <a:off x="609600" y="3200400"/>
            <a:ext cx="3286125" cy="561975"/>
          </a:xfrm>
          <a:prstGeom prst="rect">
            <a:avLst/>
          </a:prstGeom>
          <a:noFill/>
          <a:ln w="9525">
            <a:noFill/>
            <a:miter lim="800000"/>
            <a:headEnd/>
            <a:tailEnd/>
          </a:ln>
        </p:spPr>
      </p:pic>
      <p:pic>
        <p:nvPicPr>
          <p:cNvPr id="1029" name="Picture 5"/>
          <p:cNvPicPr>
            <a:picLocks noChangeAspect="1" noChangeArrowheads="1"/>
          </p:cNvPicPr>
          <p:nvPr/>
        </p:nvPicPr>
        <p:blipFill>
          <a:blip r:embed="rId6"/>
          <a:srcRect/>
          <a:stretch>
            <a:fillRect/>
          </a:stretch>
        </p:blipFill>
        <p:spPr bwMode="auto">
          <a:xfrm>
            <a:off x="838200" y="5029200"/>
            <a:ext cx="2876550" cy="895350"/>
          </a:xfrm>
          <a:prstGeom prst="rect">
            <a:avLst/>
          </a:prstGeom>
          <a:noFill/>
          <a:ln w="9525">
            <a:noFill/>
            <a:miter lim="800000"/>
            <a:headEnd/>
            <a:tailEnd/>
          </a:ln>
        </p:spPr>
      </p:pic>
      <p:cxnSp>
        <p:nvCxnSpPr>
          <p:cNvPr id="10" name="Straight Connector 9"/>
          <p:cNvCxnSpPr/>
          <p:nvPr/>
        </p:nvCxnSpPr>
        <p:spPr>
          <a:xfrm>
            <a:off x="4572000" y="1143000"/>
            <a:ext cx="0" cy="4953000"/>
          </a:xfrm>
          <a:prstGeom prst="line">
            <a:avLst/>
          </a:prstGeom>
        </p:spPr>
        <p:style>
          <a:lnRef idx="2">
            <a:schemeClr val="dk1"/>
          </a:lnRef>
          <a:fillRef idx="0">
            <a:schemeClr val="dk1"/>
          </a:fillRef>
          <a:effectRef idx="1">
            <a:schemeClr val="dk1"/>
          </a:effectRef>
          <a:fontRef idx="minor">
            <a:schemeClr val="tx1"/>
          </a:fontRef>
        </p:style>
      </p:cxnSp>
      <p:pic>
        <p:nvPicPr>
          <p:cNvPr id="1031" name="Picture 7"/>
          <p:cNvPicPr>
            <a:picLocks noChangeAspect="1" noChangeArrowheads="1"/>
          </p:cNvPicPr>
          <p:nvPr/>
        </p:nvPicPr>
        <p:blipFill>
          <a:blip r:embed="rId7"/>
          <a:srcRect/>
          <a:stretch>
            <a:fillRect/>
          </a:stretch>
        </p:blipFill>
        <p:spPr bwMode="auto">
          <a:xfrm>
            <a:off x="5029200" y="1600200"/>
            <a:ext cx="1563523" cy="2059066"/>
          </a:xfrm>
          <a:prstGeom prst="rect">
            <a:avLst/>
          </a:prstGeom>
          <a:noFill/>
          <a:ln w="9525">
            <a:noFill/>
            <a:miter lim="800000"/>
            <a:headEnd/>
            <a:tailEnd/>
          </a:ln>
        </p:spPr>
      </p:pic>
      <p:pic>
        <p:nvPicPr>
          <p:cNvPr id="1033" name="Picture 9"/>
          <p:cNvPicPr>
            <a:picLocks noChangeAspect="1" noChangeArrowheads="1"/>
          </p:cNvPicPr>
          <p:nvPr/>
        </p:nvPicPr>
        <p:blipFill>
          <a:blip r:embed="rId8"/>
          <a:srcRect/>
          <a:stretch>
            <a:fillRect/>
          </a:stretch>
        </p:blipFill>
        <p:spPr bwMode="auto">
          <a:xfrm>
            <a:off x="4648200" y="4114800"/>
            <a:ext cx="2356383" cy="1734192"/>
          </a:xfrm>
          <a:prstGeom prst="rect">
            <a:avLst/>
          </a:prstGeom>
          <a:noFill/>
          <a:ln w="9525">
            <a:noFill/>
            <a:miter lim="800000"/>
            <a:headEnd/>
            <a:tailEnd/>
          </a:ln>
        </p:spPr>
      </p:pic>
      <p:pic>
        <p:nvPicPr>
          <p:cNvPr id="1034" name="Picture 10"/>
          <p:cNvPicPr>
            <a:picLocks noChangeAspect="1" noChangeArrowheads="1"/>
          </p:cNvPicPr>
          <p:nvPr/>
        </p:nvPicPr>
        <p:blipFill>
          <a:blip r:embed="rId9"/>
          <a:srcRect/>
          <a:stretch>
            <a:fillRect/>
          </a:stretch>
        </p:blipFill>
        <p:spPr bwMode="auto">
          <a:xfrm>
            <a:off x="7086600" y="4267200"/>
            <a:ext cx="1883229" cy="1600200"/>
          </a:xfrm>
          <a:prstGeom prst="rect">
            <a:avLst/>
          </a:prstGeom>
          <a:noFill/>
          <a:ln w="9525">
            <a:noFill/>
            <a:miter lim="800000"/>
            <a:headEnd/>
            <a:tailEnd/>
          </a:ln>
        </p:spPr>
      </p:pic>
      <p:pic>
        <p:nvPicPr>
          <p:cNvPr id="1035" name="Picture 11"/>
          <p:cNvPicPr>
            <a:picLocks noChangeAspect="1" noChangeArrowheads="1"/>
          </p:cNvPicPr>
          <p:nvPr/>
        </p:nvPicPr>
        <p:blipFill>
          <a:blip r:embed="rId10"/>
          <a:srcRect/>
          <a:stretch>
            <a:fillRect/>
          </a:stretch>
        </p:blipFill>
        <p:spPr bwMode="auto">
          <a:xfrm>
            <a:off x="7315200" y="1447800"/>
            <a:ext cx="1143000" cy="2381250"/>
          </a:xfrm>
          <a:prstGeom prst="rect">
            <a:avLst/>
          </a:prstGeom>
          <a:noFill/>
          <a:ln w="9525">
            <a:noFill/>
            <a:miter lim="800000"/>
            <a:headEnd/>
            <a:tailEnd/>
          </a:ln>
        </p:spPr>
      </p:pic>
    </p:spTree>
  </p:cSld>
  <p:clrMapOvr>
    <a:masterClrMapping/>
  </p:clrMapOvr>
  <p:transition advClick="0" advTm="2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l="3685" t="21456" r="8677" b="23563"/>
          <a:stretch>
            <a:fillRect/>
          </a:stretch>
        </p:blipFill>
        <p:spPr>
          <a:xfrm>
            <a:off x="0" y="1371600"/>
            <a:ext cx="9195488" cy="3733800"/>
          </a:xfrm>
          <a:prstGeom prst="rect">
            <a:avLst/>
          </a:prstGeom>
        </p:spPr>
      </p:pic>
    </p:spTree>
  </p:cSld>
  <p:clrMapOvr>
    <a:masterClrMapping/>
  </p:clrMapOvr>
  <p:transition advClick="0" advTm="2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96599" y="1066800"/>
            <a:ext cx="9248482" cy="4648200"/>
          </a:xfrm>
          <a:prstGeom prst="rect">
            <a:avLst/>
          </a:prstGeom>
          <a:noFill/>
          <a:ln w="9525">
            <a:noFill/>
            <a:miter lim="800000"/>
            <a:headEnd/>
            <a:tailEnd/>
          </a:ln>
        </p:spPr>
      </p:pic>
    </p:spTree>
  </p:cSld>
  <p:clrMapOvr>
    <a:masterClrMapping/>
  </p:clrMapOvr>
  <p:transition advClick="0" advTm="2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914400" y="2631071"/>
            <a:ext cx="8229600" cy="2245729"/>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91814" y="5410200"/>
            <a:ext cx="8229600" cy="1131918"/>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191814" y="168166"/>
            <a:ext cx="6629400" cy="1861736"/>
          </a:xfrm>
          <a:prstGeom prst="rect">
            <a:avLst/>
          </a:prstGeom>
          <a:noFill/>
          <a:ln w="9525">
            <a:noFill/>
            <a:miter lim="800000"/>
            <a:headEnd/>
            <a:tailEnd/>
          </a:ln>
        </p:spPr>
      </p:pic>
    </p:spTree>
  </p:cSld>
  <p:clrMapOvr>
    <a:masterClrMapping/>
  </p:clrMapOvr>
  <p:transition advClick="0" advTm="2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3030" r="3030"/>
          <a:stretch>
            <a:fillRect/>
          </a:stretch>
        </p:blipFill>
        <p:spPr bwMode="auto">
          <a:xfrm>
            <a:off x="0" y="0"/>
            <a:ext cx="4800600" cy="3352800"/>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r="5071"/>
          <a:stretch>
            <a:fillRect/>
          </a:stretch>
        </p:blipFill>
        <p:spPr bwMode="auto">
          <a:xfrm>
            <a:off x="0" y="3276600"/>
            <a:ext cx="4648200" cy="3581400"/>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4659750" y="0"/>
            <a:ext cx="4484250" cy="3276600"/>
          </a:xfrm>
          <a:prstGeom prst="rect">
            <a:avLst/>
          </a:prstGeom>
          <a:noFill/>
          <a:ln w="9525">
            <a:noFill/>
            <a:miter lim="800000"/>
            <a:headEnd/>
            <a:tailEnd/>
          </a:ln>
        </p:spPr>
      </p:pic>
      <p:pic>
        <p:nvPicPr>
          <p:cNvPr id="2055" name="Picture 7"/>
          <p:cNvPicPr>
            <a:picLocks noChangeAspect="1" noChangeArrowheads="1"/>
          </p:cNvPicPr>
          <p:nvPr/>
        </p:nvPicPr>
        <p:blipFill>
          <a:blip r:embed="rId6" cstate="print"/>
          <a:srcRect l="5886" r="6251"/>
          <a:stretch>
            <a:fillRect/>
          </a:stretch>
        </p:blipFill>
        <p:spPr bwMode="auto">
          <a:xfrm>
            <a:off x="4648200" y="3276600"/>
            <a:ext cx="4495800" cy="3581400"/>
          </a:xfrm>
          <a:prstGeom prst="rect">
            <a:avLst/>
          </a:prstGeom>
          <a:noFill/>
          <a:ln w="9525">
            <a:noFill/>
            <a:miter lim="800000"/>
            <a:headEnd/>
            <a:tailEnd/>
          </a:ln>
        </p:spPr>
      </p:pic>
    </p:spTree>
  </p:cSld>
  <p:clrMapOvr>
    <a:masterClrMapping/>
  </p:clrMapOvr>
  <p:transition advClick="0" advTm="2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495800"/>
            <a:ext cx="34290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19800" y="0"/>
            <a:ext cx="3124200" cy="30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cstate="print"/>
          <a:srcRect/>
          <a:stretch>
            <a:fillRect/>
          </a:stretch>
        </p:blipFill>
        <p:spPr bwMode="auto">
          <a:xfrm>
            <a:off x="0" y="0"/>
            <a:ext cx="6019800" cy="4512888"/>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3429000" y="3021828"/>
            <a:ext cx="5715000" cy="3836172"/>
          </a:xfrm>
          <a:prstGeom prst="rect">
            <a:avLst/>
          </a:prstGeom>
          <a:noFill/>
          <a:ln w="9525">
            <a:noFill/>
            <a:miter lim="800000"/>
            <a:headEnd/>
            <a:tailEnd/>
          </a:ln>
        </p:spPr>
      </p:pic>
      <p:sp>
        <p:nvSpPr>
          <p:cNvPr id="4" name="TextBox 3"/>
          <p:cNvSpPr txBox="1"/>
          <p:nvPr/>
        </p:nvSpPr>
        <p:spPr>
          <a:xfrm>
            <a:off x="6544789" y="762000"/>
            <a:ext cx="2074222" cy="584775"/>
          </a:xfrm>
          <a:prstGeom prst="rect">
            <a:avLst/>
          </a:prstGeom>
          <a:noFill/>
        </p:spPr>
        <p:txBody>
          <a:bodyPr wrap="none" rtlCol="0">
            <a:spAutoFit/>
          </a:bodyPr>
          <a:lstStyle/>
          <a:p>
            <a:r>
              <a:rPr lang="en-US" sz="3200" b="1" dirty="0" err="1" smtClean="0">
                <a:solidFill>
                  <a:schemeClr val="bg1"/>
                </a:solidFill>
              </a:rPr>
              <a:t>Kananaskis</a:t>
            </a:r>
            <a:endParaRPr lang="en-US" sz="3200" b="1" dirty="0">
              <a:solidFill>
                <a:schemeClr val="bg1"/>
              </a:solidFill>
            </a:endParaRPr>
          </a:p>
        </p:txBody>
      </p:sp>
      <p:sp>
        <p:nvSpPr>
          <p:cNvPr id="5" name="TextBox 4"/>
          <p:cNvSpPr txBox="1"/>
          <p:nvPr/>
        </p:nvSpPr>
        <p:spPr>
          <a:xfrm>
            <a:off x="758661" y="5676900"/>
            <a:ext cx="1911677" cy="584775"/>
          </a:xfrm>
          <a:prstGeom prst="rect">
            <a:avLst/>
          </a:prstGeom>
          <a:noFill/>
        </p:spPr>
        <p:txBody>
          <a:bodyPr wrap="none" rtlCol="0">
            <a:spAutoFit/>
          </a:bodyPr>
          <a:lstStyle/>
          <a:p>
            <a:r>
              <a:rPr lang="en-US" sz="3200" b="1" dirty="0" smtClean="0">
                <a:solidFill>
                  <a:schemeClr val="bg1"/>
                </a:solidFill>
              </a:rPr>
              <a:t>Panorama</a:t>
            </a:r>
            <a:endParaRPr lang="en-US" sz="3200" b="1" dirty="0">
              <a:solidFill>
                <a:schemeClr val="bg1"/>
              </a:solidFill>
            </a:endParaRPr>
          </a:p>
        </p:txBody>
      </p:sp>
    </p:spTree>
  </p:cSld>
  <p:clrMapOvr>
    <a:masterClrMapping/>
  </p:clrMapOvr>
  <p:transition advClick="0" advTm="2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1331"/>
          <a:stretch>
            <a:fillRect/>
          </a:stretch>
        </p:blipFill>
        <p:spPr bwMode="auto">
          <a:xfrm>
            <a:off x="1812763" y="0"/>
            <a:ext cx="5650540" cy="6858000"/>
          </a:xfrm>
          <a:prstGeom prst="rect">
            <a:avLst/>
          </a:prstGeom>
          <a:noFill/>
          <a:ln w="9525">
            <a:noFill/>
            <a:miter lim="800000"/>
            <a:headEnd/>
            <a:tailEnd/>
          </a:ln>
        </p:spPr>
      </p:pic>
    </p:spTree>
  </p:cSld>
  <p:clrMapOvr>
    <a:masterClrMapping/>
  </p:clrMapOvr>
  <p:transition advClick="0" advTm="2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4905" y="0"/>
            <a:ext cx="5194190" cy="6858000"/>
          </a:xfrm>
          <a:prstGeom prst="rect">
            <a:avLst/>
          </a:prstGeom>
        </p:spPr>
      </p:pic>
    </p:spTree>
  </p:cSld>
  <p:clrMapOvr>
    <a:masterClrMapping/>
  </p:clrMapOvr>
  <p:transition advClick="0" advTm="2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print"/>
          <a:srcRect/>
          <a:stretch>
            <a:fillRect/>
          </a:stretch>
        </p:blipFill>
        <p:spPr bwMode="auto">
          <a:xfrm>
            <a:off x="0" y="0"/>
            <a:ext cx="9255916" cy="6858000"/>
          </a:xfrm>
          <a:prstGeom prst="rect">
            <a:avLst/>
          </a:prstGeom>
          <a:noFill/>
          <a:ln w="9525">
            <a:noFill/>
            <a:miter lim="800000"/>
            <a:headEnd/>
            <a:tailEnd/>
          </a:ln>
        </p:spPr>
      </p:pic>
    </p:spTree>
  </p:cSld>
  <p:clrMapOvr>
    <a:masterClrMapping/>
  </p:clrMapOvr>
  <p:transition advClick="0" advTm="20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1784</TotalTime>
  <Words>1442</Words>
  <Application>Microsoft Office PowerPoint</Application>
  <PresentationFormat>On-screen Show (4:3)</PresentationFormat>
  <Paragraphs>103</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Douglas-Blowers</dc:creator>
  <cp:lastModifiedBy>Perry</cp:lastModifiedBy>
  <cp:revision>172</cp:revision>
  <cp:lastPrinted>2016-05-03T21:16:47Z</cp:lastPrinted>
  <dcterms:created xsi:type="dcterms:W3CDTF">2016-05-02T21:00:33Z</dcterms:created>
  <dcterms:modified xsi:type="dcterms:W3CDTF">2016-11-22T16:51:05Z</dcterms:modified>
</cp:coreProperties>
</file>