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67" r:id="rId2"/>
    <p:sldId id="270" r:id="rId3"/>
    <p:sldId id="268" r:id="rId4"/>
    <p:sldId id="272" r:id="rId5"/>
    <p:sldId id="271" r:id="rId6"/>
    <p:sldId id="275" r:id="rId7"/>
    <p:sldId id="276" r:id="rId8"/>
    <p:sldId id="269" r:id="rId9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82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DBAA9D4-78E8-40D4-986B-55FCA60D9565}" type="datetimeFigureOut">
              <a:rPr lang="en-CA" smtClean="0"/>
              <a:t>22/10/2018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330E0BA-CBD6-4729-A664-AC8BE595F8A4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52" y="692696"/>
            <a:ext cx="8137513" cy="3186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4077072"/>
            <a:ext cx="82809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Creating the New Alberta!</a:t>
            </a:r>
          </a:p>
          <a:p>
            <a:pPr algn="ctr"/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n-CA" sz="2400" dirty="0">
                <a:latin typeface="Calibri" panose="020F0502020204030204" pitchFamily="34" charset="0"/>
              </a:rPr>
              <a:t>Mission. Technology is changing everything. Prepare the people - Education. Prepare the community – networking.  Strengthen </a:t>
            </a:r>
            <a:endParaRPr lang="en-US" sz="2400" dirty="0">
              <a:latin typeface="Calibri" panose="020F0502020204030204" pitchFamily="34" charset="0"/>
            </a:endParaRPr>
          </a:p>
          <a:p>
            <a:pPr algn="ctr"/>
            <a:r>
              <a:rPr lang="en-CA" sz="2400" dirty="0">
                <a:latin typeface="Calibri" panose="020F0502020204030204" pitchFamily="34" charset="0"/>
              </a:rPr>
              <a:t>Alberta’s innovation ecosystem</a:t>
            </a:r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576" y="908720"/>
            <a:ext cx="770485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SHARING the VISION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   “No More Crude Shocks”</a:t>
            </a:r>
            <a:endParaRPr lang="en-US" sz="3200" dirty="0"/>
          </a:p>
          <a:p>
            <a:pPr algn="ctr"/>
            <a:r>
              <a:rPr lang="en-US" sz="3200" dirty="0"/>
              <a:t> </a:t>
            </a:r>
          </a:p>
          <a:p>
            <a:pPr algn="ctr"/>
            <a:r>
              <a:rPr lang="en-US" sz="3200" dirty="0" smtClean="0"/>
              <a:t>A diversified, more resilient A</a:t>
            </a:r>
            <a:r>
              <a:rPr lang="en-US" sz="3200" dirty="0" smtClean="0"/>
              <a:t>lberta </a:t>
            </a:r>
            <a:r>
              <a:rPr lang="en-US" sz="3200" dirty="0" smtClean="0"/>
              <a:t>economy …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CREATING WEALTH and RESILIENCE</a:t>
            </a:r>
          </a:p>
          <a:p>
            <a:pPr algn="ctr"/>
            <a:r>
              <a:rPr lang="en-US" sz="3200" dirty="0" smtClean="0"/>
              <a:t>by commercializing </a:t>
            </a:r>
            <a:r>
              <a:rPr lang="en-US" sz="3200" dirty="0"/>
              <a:t>emerging </a:t>
            </a:r>
            <a:r>
              <a:rPr lang="en-US" sz="3200" dirty="0" smtClean="0"/>
              <a:t>technologies</a:t>
            </a:r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78485"/>
            <a:ext cx="2016224" cy="1289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89901"/>
            <a:ext cx="1703314" cy="140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0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48" y="2132856"/>
            <a:ext cx="8586910" cy="3134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448" y="605006"/>
            <a:ext cx="858691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Albert’s economic resilience &amp; innovation are weak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Calgary Region &amp; Alberta Government</a:t>
            </a:r>
          </a:p>
          <a:p>
            <a:pPr algn="ctr"/>
            <a:r>
              <a:rPr lang="en-US" sz="2800" dirty="0" smtClean="0"/>
              <a:t>… are most vulnerable </a:t>
            </a:r>
            <a:r>
              <a:rPr lang="en-US" sz="2000" dirty="0" smtClean="0"/>
              <a:t>- Fall ‘18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5576" y="5793928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Innovation in healthcare is timely and essential!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088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745363"/>
            <a:ext cx="8136904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ABOUT ABCtech - </a:t>
            </a:r>
            <a:r>
              <a:rPr lang="en-US" sz="3200" dirty="0" smtClean="0"/>
              <a:t>Our constituency </a:t>
            </a:r>
          </a:p>
          <a:p>
            <a:pPr algn="ctr"/>
            <a:r>
              <a:rPr lang="en-US" sz="3200" dirty="0" smtClean="0"/>
              <a:t>Diverse technology and business </a:t>
            </a:r>
            <a:r>
              <a:rPr lang="en-US" sz="3200" dirty="0" smtClean="0"/>
              <a:t>interests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Over 21,000 </a:t>
            </a:r>
            <a:r>
              <a:rPr lang="en-US" sz="3200" dirty="0" smtClean="0"/>
              <a:t>contacts SHARING: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Technology is changing everything. Everywhere. And fast! Be prepared ….</a:t>
            </a:r>
            <a:endParaRPr lang="en-US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73975"/>
            <a:ext cx="1438275" cy="142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489588" y="4653136"/>
            <a:ext cx="560248" cy="832164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642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620688"/>
            <a:ext cx="80648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Annual themes …</a:t>
            </a:r>
          </a:p>
          <a:p>
            <a:r>
              <a:rPr lang="en-CA" sz="2000" dirty="0" smtClean="0"/>
              <a:t>Access </a:t>
            </a:r>
            <a:r>
              <a:rPr lang="en-CA" sz="2000" dirty="0"/>
              <a:t>to Capital Advisory (2005)</a:t>
            </a:r>
            <a:endParaRPr lang="en-US" sz="2000" dirty="0"/>
          </a:p>
          <a:p>
            <a:pPr lvl="0"/>
            <a:r>
              <a:rPr lang="en-CA" sz="2000" dirty="0"/>
              <a:t>Rural Broadband </a:t>
            </a:r>
            <a:r>
              <a:rPr lang="en-CA" sz="2000" dirty="0" smtClean="0"/>
              <a:t>Development (2006</a:t>
            </a:r>
            <a:r>
              <a:rPr lang="en-CA" sz="2000" dirty="0"/>
              <a:t>)</a:t>
            </a:r>
            <a:endParaRPr lang="en-US" sz="2000" dirty="0"/>
          </a:p>
          <a:p>
            <a:pPr lvl="0"/>
            <a:r>
              <a:rPr lang="en-CA" sz="2000" dirty="0"/>
              <a:t>Alberta/Canada Fusion </a:t>
            </a:r>
            <a:r>
              <a:rPr lang="en-CA" sz="2000" dirty="0" smtClean="0"/>
              <a:t>Technologies Alliance (</a:t>
            </a:r>
            <a:r>
              <a:rPr lang="en-CA" sz="2000" dirty="0"/>
              <a:t>2007)</a:t>
            </a:r>
            <a:endParaRPr lang="en-US" sz="2000" dirty="0"/>
          </a:p>
          <a:p>
            <a:pPr lvl="0"/>
            <a:r>
              <a:rPr lang="en-CA" sz="2000" dirty="0"/>
              <a:t>Alberta </a:t>
            </a:r>
            <a:r>
              <a:rPr lang="en-CA" sz="2000" dirty="0" err="1"/>
              <a:t>CleanTech</a:t>
            </a:r>
            <a:r>
              <a:rPr lang="en-CA" sz="2000" dirty="0"/>
              <a:t> Industry Alliance (2008)</a:t>
            </a:r>
            <a:endParaRPr lang="en-US" sz="2000" dirty="0"/>
          </a:p>
          <a:p>
            <a:pPr lvl="0"/>
            <a:r>
              <a:rPr lang="en-CA" sz="2000" dirty="0"/>
              <a:t>Alberta Cell Therapies Alliance (2009)</a:t>
            </a:r>
            <a:endParaRPr lang="en-US" sz="2000" dirty="0"/>
          </a:p>
          <a:p>
            <a:pPr lvl="0"/>
            <a:r>
              <a:rPr lang="en-CA" sz="2000" dirty="0"/>
              <a:t>Electrifying Transportation (2010)</a:t>
            </a:r>
            <a:endParaRPr lang="en-US" sz="2000" dirty="0"/>
          </a:p>
          <a:p>
            <a:pPr lvl="0"/>
            <a:r>
              <a:rPr lang="en-CA" sz="2000" dirty="0" err="1"/>
              <a:t>ABCampus</a:t>
            </a:r>
            <a:r>
              <a:rPr lang="en-CA" sz="2000" dirty="0"/>
              <a:t> - Student enterprise (2010)</a:t>
            </a:r>
            <a:endParaRPr lang="en-US" sz="2000" dirty="0"/>
          </a:p>
          <a:p>
            <a:pPr lvl="0"/>
            <a:r>
              <a:rPr lang="en-CA" sz="2000" dirty="0"/>
              <a:t>Off-loading Intelligence - When machines decide! (2011)</a:t>
            </a:r>
            <a:endParaRPr lang="en-US" sz="2000" dirty="0"/>
          </a:p>
          <a:p>
            <a:pPr lvl="0"/>
            <a:r>
              <a:rPr lang="en-CA" sz="2000" dirty="0"/>
              <a:t>Alberta Analytics, Big Data, and The Cloud (2012)</a:t>
            </a:r>
            <a:endParaRPr lang="en-US" sz="2000" dirty="0"/>
          </a:p>
          <a:p>
            <a:pPr lvl="0"/>
            <a:r>
              <a:rPr lang="en-CA" sz="2000" dirty="0"/>
              <a:t>Innovation &amp; Enterprise - The People. The Passion. (2013)</a:t>
            </a:r>
            <a:endParaRPr lang="en-US" sz="2000" dirty="0"/>
          </a:p>
          <a:p>
            <a:pPr lvl="0"/>
            <a:r>
              <a:rPr lang="en-CA" sz="2000" dirty="0"/>
              <a:t>The Missing ‘M’ in SME - Why SMEs fail to grow (2014)</a:t>
            </a:r>
            <a:endParaRPr lang="en-US" sz="2000" dirty="0"/>
          </a:p>
          <a:p>
            <a:pPr lvl="0"/>
            <a:r>
              <a:rPr lang="en-CA" sz="2000" dirty="0"/>
              <a:t>Convergence &amp; Creativity - Engineering Innovation (2015)</a:t>
            </a:r>
            <a:endParaRPr lang="en-US" sz="2000" dirty="0"/>
          </a:p>
          <a:p>
            <a:pPr lvl="0"/>
            <a:r>
              <a:rPr lang="en-US" sz="2000" dirty="0"/>
              <a:t>Creating the New Alberta! - Vision &amp; Leadership (2016)</a:t>
            </a:r>
          </a:p>
          <a:p>
            <a:pPr lvl="0"/>
            <a:r>
              <a:rPr lang="en-US" sz="2000" dirty="0" smtClean="0"/>
              <a:t>Leadership Transitions and Engaging Youth </a:t>
            </a:r>
            <a:r>
              <a:rPr lang="en-US" sz="2000" dirty="0"/>
              <a:t>(2017)</a:t>
            </a:r>
          </a:p>
          <a:p>
            <a:pPr lvl="0"/>
            <a:r>
              <a:rPr lang="en-CA" sz="2000" dirty="0" smtClean="0"/>
              <a:t>Creating the Hemp Industry and Personalized Healthcare (2018)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89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3336" y="1844824"/>
            <a:ext cx="43426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/>
              <a:t>CleanTech</a:t>
            </a:r>
            <a:r>
              <a:rPr lang="en-US" sz="2000" b="1" dirty="0" smtClean="0"/>
              <a:t>: 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Fusion Energy &amp; 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Electrifying </a:t>
            </a:r>
            <a:r>
              <a:rPr lang="en-US" sz="2000" dirty="0"/>
              <a:t>and Automating Transportation</a:t>
            </a:r>
          </a:p>
          <a:p>
            <a:r>
              <a:rPr lang="en-US" sz="2000" b="1" dirty="0" err="1" smtClean="0"/>
              <a:t>BioTech</a:t>
            </a:r>
            <a:r>
              <a:rPr lang="en-US" sz="2000" b="1" dirty="0"/>
              <a:t>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Genomics </a:t>
            </a:r>
            <a:r>
              <a:rPr lang="en-US" sz="2000" dirty="0"/>
              <a:t>and Cell </a:t>
            </a:r>
            <a:r>
              <a:rPr lang="en-US" sz="2000" dirty="0" smtClean="0"/>
              <a:t>Therapies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Agriculture &amp; Food Processing</a:t>
            </a:r>
            <a:endParaRPr lang="en-US" sz="2000" dirty="0"/>
          </a:p>
          <a:p>
            <a:r>
              <a:rPr lang="en-US" sz="2000" b="1" dirty="0" smtClean="0"/>
              <a:t>InfoTech</a:t>
            </a:r>
            <a:r>
              <a:rPr lang="en-US" sz="2000" b="1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Off </a:t>
            </a:r>
            <a:r>
              <a:rPr lang="en-US" sz="2000" dirty="0"/>
              <a:t>Loading Intelligence - Machine </a:t>
            </a:r>
            <a:r>
              <a:rPr lang="en-US" sz="2000" dirty="0" smtClean="0"/>
              <a:t>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Robotics and Smart Drones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Analytics</a:t>
            </a:r>
            <a:r>
              <a:rPr lang="en-US" sz="2000" dirty="0"/>
              <a:t>, Big Data &amp; The </a:t>
            </a:r>
            <a:r>
              <a:rPr lang="en-US" sz="2000" dirty="0" smtClean="0"/>
              <a:t>Cloud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784328" y="1844824"/>
            <a:ext cx="40361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SMEs:     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Access </a:t>
            </a:r>
            <a:r>
              <a:rPr lang="en-US" sz="2000" dirty="0"/>
              <a:t>to Capital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Understanding </a:t>
            </a:r>
            <a:r>
              <a:rPr lang="en-US" sz="2000" dirty="0"/>
              <a:t>SME </a:t>
            </a:r>
            <a:r>
              <a:rPr lang="en-US" sz="2000" dirty="0" smtClean="0"/>
              <a:t>Success &amp; Failure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Regional </a:t>
            </a:r>
            <a:r>
              <a:rPr lang="en-US" sz="2000" dirty="0"/>
              <a:t>Collaboration - </a:t>
            </a:r>
            <a:r>
              <a:rPr lang="en-US" sz="2000" dirty="0" smtClean="0"/>
              <a:t>Innovation </a:t>
            </a:r>
            <a:r>
              <a:rPr lang="en-US" sz="2000" dirty="0"/>
              <a:t>Zones</a:t>
            </a:r>
          </a:p>
          <a:p>
            <a:r>
              <a:rPr lang="en-US" sz="2000" b="1" dirty="0"/>
              <a:t>Change </a:t>
            </a:r>
            <a:r>
              <a:rPr lang="en-US" sz="2000" b="1" dirty="0" smtClean="0"/>
              <a:t>Management: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Innovation </a:t>
            </a:r>
            <a:r>
              <a:rPr lang="en-US" sz="2000" dirty="0"/>
              <a:t>&amp; </a:t>
            </a:r>
            <a:r>
              <a:rPr lang="en-US" sz="2000" dirty="0" smtClean="0"/>
              <a:t>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People - The </a:t>
            </a:r>
            <a:r>
              <a:rPr lang="en-US" sz="2000" dirty="0" smtClean="0"/>
              <a:t>Passion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Creativity </a:t>
            </a:r>
            <a:r>
              <a:rPr lang="en-US" sz="2000" dirty="0"/>
              <a:t>&amp; Convergence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36" y="644494"/>
            <a:ext cx="84471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CREATIVE </a:t>
            </a:r>
            <a:r>
              <a:rPr lang="en-US" sz="2400" dirty="0" smtClean="0"/>
              <a:t>discussion              </a:t>
            </a:r>
            <a:r>
              <a:rPr lang="en-US" sz="5400" dirty="0" smtClean="0"/>
              <a:t>BIG </a:t>
            </a:r>
            <a:r>
              <a:rPr lang="en-US" sz="3200" dirty="0" smtClean="0"/>
              <a:t>ideas</a:t>
            </a:r>
            <a:endParaRPr lang="en-US" sz="3200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68304" y="5153422"/>
            <a:ext cx="44681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NEVER </a:t>
            </a:r>
            <a:r>
              <a:rPr lang="en-US" sz="2800" dirty="0" smtClean="0"/>
              <a:t>BORING,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ALWAYS EXPLORING</a:t>
            </a:r>
            <a:endParaRPr lang="en-US" sz="2800" dirty="0"/>
          </a:p>
        </p:txBody>
      </p:sp>
      <p:pic>
        <p:nvPicPr>
          <p:cNvPr id="8194" name="Picture 2" descr="C:\Users\Perry\Pictures\Photos Analytics\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598924"/>
            <a:ext cx="1008112" cy="115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7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20000">
        <p:cut/>
      </p:transition>
    </mc:Choice>
    <mc:Fallback xmlns="">
      <p:transition advClick="0" advTm="20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1116" y="908720"/>
            <a:ext cx="792088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/>
              <a:t>NETWORKING </a:t>
            </a:r>
            <a:r>
              <a:rPr lang="en-US" sz="3200" dirty="0"/>
              <a:t>for small tech </a:t>
            </a:r>
            <a:r>
              <a:rPr lang="en-US" sz="3200" dirty="0" smtClean="0"/>
              <a:t>businesses and their services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 smtClean="0"/>
              <a:t>"</a:t>
            </a:r>
            <a:r>
              <a:rPr lang="en-US" sz="3200" dirty="0"/>
              <a:t>Meet someone you want to meet </a:t>
            </a:r>
            <a:r>
              <a:rPr lang="en-US" sz="3200" dirty="0" smtClean="0"/>
              <a:t>again“</a:t>
            </a:r>
          </a:p>
          <a:p>
            <a:pPr algn="ctr"/>
            <a:endParaRPr lang="en-US" sz="3200" dirty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Researchers </a:t>
            </a:r>
            <a:r>
              <a:rPr lang="en-US" sz="3200" dirty="0"/>
              <a:t>and Entrepreneurs </a:t>
            </a:r>
          </a:p>
          <a:p>
            <a:pPr algn="ctr"/>
            <a:r>
              <a:rPr lang="en-US" sz="3200" dirty="0" smtClean="0"/>
              <a:t>Academic </a:t>
            </a:r>
            <a:r>
              <a:rPr lang="en-US" sz="3200" dirty="0"/>
              <a:t>and Business</a:t>
            </a:r>
          </a:p>
          <a:p>
            <a:pPr algn="ctr"/>
            <a:r>
              <a:rPr lang="en-US" sz="3200" dirty="0" smtClean="0"/>
              <a:t>Youthful </a:t>
            </a:r>
            <a:r>
              <a:rPr lang="en-US" sz="3200" dirty="0"/>
              <a:t>and Wise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744" y="3284984"/>
            <a:ext cx="16224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2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844824"/>
            <a:ext cx="517943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20000"/>
    </mc:Choice>
    <mc:Fallback xmlns="">
      <p:transition advClick="0" advTm="20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507</TotalTime>
  <Words>339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Worlds Collide – Big Bang Theory Goes Mainstream</dc:title>
  <dc:creator>Perry</dc:creator>
  <cp:lastModifiedBy>Perry</cp:lastModifiedBy>
  <cp:revision>49</cp:revision>
  <cp:lastPrinted>2012-05-14T13:41:42Z</cp:lastPrinted>
  <dcterms:created xsi:type="dcterms:W3CDTF">2012-05-05T14:47:06Z</dcterms:created>
  <dcterms:modified xsi:type="dcterms:W3CDTF">2018-10-23T03:09:24Z</dcterms:modified>
</cp:coreProperties>
</file>