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1" r:id="rId3"/>
    <p:sldId id="267" r:id="rId4"/>
    <p:sldId id="262" r:id="rId5"/>
    <p:sldId id="261" r:id="rId6"/>
    <p:sldId id="260" r:id="rId7"/>
    <p:sldId id="257" r:id="rId8"/>
    <p:sldId id="263" r:id="rId9"/>
    <p:sldId id="258" r:id="rId10"/>
    <p:sldId id="259" r:id="rId11"/>
    <p:sldId id="269" r:id="rId12"/>
    <p:sldId id="264" r:id="rId13"/>
    <p:sldId id="265" r:id="rId14"/>
    <p:sldId id="272" r:id="rId15"/>
    <p:sldId id="266" r:id="rId16"/>
    <p:sldId id="270" r:id="rId17"/>
    <p:sldId id="268" r:id="rId18"/>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008" y="1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8C38A1AF-5B34-4DF1-A765-C020F87FDDF4}" type="datetimeFigureOut">
              <a:rPr lang="en-US" smtClean="0"/>
              <a:t>8/22/2021</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363"/>
            <a:ext cx="5486400" cy="41910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7138"/>
            <a:ext cx="2971800" cy="4651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7138"/>
            <a:ext cx="2971800" cy="465137"/>
          </a:xfrm>
          <a:prstGeom prst="rect">
            <a:avLst/>
          </a:prstGeom>
        </p:spPr>
        <p:txBody>
          <a:bodyPr vert="horz" lIns="91440" tIns="45720" rIns="91440" bIns="45720" rtlCol="0" anchor="b"/>
          <a:lstStyle>
            <a:lvl1pPr algn="r">
              <a:defRPr sz="1200"/>
            </a:lvl1pPr>
          </a:lstStyle>
          <a:p>
            <a:fld id="{2B9F08A3-EC77-4D5B-AC5C-9A707402A2CF}" type="slidenum">
              <a:rPr lang="en-US" smtClean="0"/>
              <a:t>‹#›</a:t>
            </a:fld>
            <a:endParaRPr lang="en-US"/>
          </a:p>
        </p:txBody>
      </p:sp>
    </p:spTree>
    <p:extLst>
      <p:ext uri="{BB962C8B-B14F-4D97-AF65-F5344CB8AC3E}">
        <p14:creationId xmlns:p14="http://schemas.microsoft.com/office/powerpoint/2010/main" val="3791480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04872B-E200-4F7D-A368-EEF26C756F2C}" type="datetime1">
              <a:rPr lang="en-US" smtClean="0"/>
              <a:t>8/22/2021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3474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A88082-8146-45E7-9175-036D70367D07}" type="datetime1">
              <a:rPr lang="en-US" smtClean="0"/>
              <a:t>8/22/2021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2064528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879DB9-DF10-4F59-AA26-BA8474D96540}" type="datetime1">
              <a:rPr lang="en-US" smtClean="0"/>
              <a:t>8/22/2021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1592936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97C9EE-07F2-4E9E-A751-08395A1D5757}" type="datetime1">
              <a:rPr lang="en-US" smtClean="0"/>
              <a:t>8/22/2021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438261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04558E-8C8C-4821-A72F-F9546AC37E48}" type="datetime1">
              <a:rPr lang="en-US" smtClean="0"/>
              <a:t>8/22/2021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3950870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A1FD8E-337A-4B65-804D-3494D1A29E49}" type="datetime1">
              <a:rPr lang="en-US" smtClean="0"/>
              <a:t>8/22/2021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863796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858F0B-2E5C-48CD-B20C-C01F6D0A4B2A}" type="datetime1">
              <a:rPr lang="en-US" smtClean="0"/>
              <a:t>8/22/2021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4269426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621E50-0D11-4B6B-B56B-8E9DBB063AC5}" type="datetime1">
              <a:rPr lang="en-US" smtClean="0"/>
              <a:t>8/22/2021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3073802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C0493-DEB8-46A8-A29B-F3F5D186C506}" type="datetime1">
              <a:rPr lang="en-US" smtClean="0"/>
              <a:t>8/22/2021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3584360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89D37B-6D53-4F1D-B347-8CF260ABC245}" type="datetime1">
              <a:rPr lang="en-US" smtClean="0"/>
              <a:t>8/22/2021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189519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88556F-D1C6-452D-BCB4-19ACFE3500B2}" type="datetime1">
              <a:rPr lang="en-US" smtClean="0"/>
              <a:t>8/22/2021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F688E-7CBF-47CF-B425-82602898F19F}" type="slidenum">
              <a:rPr lang="en-US" smtClean="0"/>
              <a:t>‹#›</a:t>
            </a:fld>
            <a:endParaRPr lang="en-US"/>
          </a:p>
        </p:txBody>
      </p:sp>
    </p:spTree>
    <p:extLst>
      <p:ext uri="{BB962C8B-B14F-4D97-AF65-F5344CB8AC3E}">
        <p14:creationId xmlns:p14="http://schemas.microsoft.com/office/powerpoint/2010/main" val="682123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3E1957-74D3-4698-B36B-F2E6B2FC009C}" type="datetime1">
              <a:rPr lang="en-US" smtClean="0"/>
              <a:t>8/22/2021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F688E-7CBF-47CF-B425-82602898F19F}" type="slidenum">
              <a:rPr lang="en-US" smtClean="0"/>
              <a:t>‹#›</a:t>
            </a:fld>
            <a:endParaRPr lang="en-US"/>
          </a:p>
        </p:txBody>
      </p:sp>
    </p:spTree>
    <p:extLst>
      <p:ext uri="{BB962C8B-B14F-4D97-AF65-F5344CB8AC3E}">
        <p14:creationId xmlns:p14="http://schemas.microsoft.com/office/powerpoint/2010/main" val="3810066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us02web.zoom.us/j/85896241732" TargetMode="External"/><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3011" y="484187"/>
            <a:ext cx="7772400" cy="1470025"/>
          </a:xfrm>
        </p:spPr>
        <p:txBody>
          <a:bodyPr>
            <a:normAutofit/>
          </a:bodyPr>
          <a:lstStyle/>
          <a:p>
            <a:r>
              <a:rPr lang="en-US" sz="4000" dirty="0" smtClean="0"/>
              <a:t>It’s the economy stupid! Who cares?</a:t>
            </a:r>
            <a:endParaRPr lang="en-US"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1828800"/>
            <a:ext cx="3279913" cy="3429000"/>
          </a:xfrm>
          <a:prstGeom prst="rect">
            <a:avLst/>
          </a:prstGeom>
        </p:spPr>
      </p:pic>
      <p:sp>
        <p:nvSpPr>
          <p:cNvPr id="5" name="Slide Number Placeholder 4"/>
          <p:cNvSpPr>
            <a:spLocks noGrp="1"/>
          </p:cNvSpPr>
          <p:nvPr>
            <p:ph type="sldNum" sz="quarter" idx="12"/>
          </p:nvPr>
        </p:nvSpPr>
        <p:spPr/>
        <p:txBody>
          <a:bodyPr/>
          <a:lstStyle/>
          <a:p>
            <a:fld id="{F33F688E-7CBF-47CF-B425-82602898F19F}" type="slidenum">
              <a:rPr lang="en-US" smtClean="0"/>
              <a:t>1</a:t>
            </a:fld>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0" y="5438090"/>
            <a:ext cx="1229928" cy="895350"/>
          </a:xfrm>
          <a:prstGeom prst="rect">
            <a:avLst/>
          </a:prstGeom>
        </p:spPr>
      </p:pic>
      <p:sp>
        <p:nvSpPr>
          <p:cNvPr id="8" name="TextBox 7"/>
          <p:cNvSpPr txBox="1"/>
          <p:nvPr/>
        </p:nvSpPr>
        <p:spPr>
          <a:xfrm>
            <a:off x="4572000" y="5562600"/>
            <a:ext cx="4343400" cy="646331"/>
          </a:xfrm>
          <a:prstGeom prst="rect">
            <a:avLst/>
          </a:prstGeom>
          <a:noFill/>
        </p:spPr>
        <p:txBody>
          <a:bodyPr wrap="square" rtlCol="0">
            <a:spAutoFit/>
          </a:bodyPr>
          <a:lstStyle/>
          <a:p>
            <a:r>
              <a:rPr lang="en-US" dirty="0" smtClean="0"/>
              <a:t>Prepared for the </a:t>
            </a:r>
            <a:r>
              <a:rPr lang="en-US" dirty="0" smtClean="0"/>
              <a:t>Rotary Edmonton South</a:t>
            </a:r>
            <a:endParaRPr lang="en-US" dirty="0" smtClean="0"/>
          </a:p>
          <a:p>
            <a:r>
              <a:rPr lang="en-US" dirty="0" smtClean="0"/>
              <a:t>August</a:t>
            </a:r>
            <a:r>
              <a:rPr lang="en-US" dirty="0" smtClean="0"/>
              <a:t> 25, </a:t>
            </a:r>
            <a:r>
              <a:rPr lang="en-US" dirty="0" smtClean="0"/>
              <a:t>2021</a:t>
            </a:r>
            <a:endParaRPr lang="en-US" dirty="0"/>
          </a:p>
        </p:txBody>
      </p:sp>
      <p:sp>
        <p:nvSpPr>
          <p:cNvPr id="9" name="TextBox 8"/>
          <p:cNvSpPr txBox="1"/>
          <p:nvPr/>
        </p:nvSpPr>
        <p:spPr>
          <a:xfrm>
            <a:off x="396815" y="312791"/>
            <a:ext cx="1524000" cy="369332"/>
          </a:xfrm>
          <a:prstGeom prst="rect">
            <a:avLst/>
          </a:prstGeom>
          <a:noFill/>
        </p:spPr>
        <p:txBody>
          <a:bodyPr wrap="square" rtlCol="0">
            <a:spAutoFit/>
          </a:bodyPr>
          <a:lstStyle/>
          <a:p>
            <a:r>
              <a:rPr lang="en-US" dirty="0" smtClean="0"/>
              <a:t>Spring</a:t>
            </a:r>
            <a:r>
              <a:rPr lang="en-US" dirty="0" smtClean="0"/>
              <a:t> </a:t>
            </a:r>
            <a:r>
              <a:rPr lang="en-US" dirty="0" smtClean="0"/>
              <a:t>‘21</a:t>
            </a:r>
            <a:endParaRPr lang="en-US" dirty="0"/>
          </a:p>
        </p:txBody>
      </p:sp>
    </p:spTree>
    <p:extLst>
      <p:ext uri="{BB962C8B-B14F-4D97-AF65-F5344CB8AC3E}">
        <p14:creationId xmlns:p14="http://schemas.microsoft.com/office/powerpoint/2010/main" val="1190035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24928"/>
            <a:ext cx="7924800" cy="954107"/>
          </a:xfrm>
          <a:prstGeom prst="rect">
            <a:avLst/>
          </a:prstGeom>
        </p:spPr>
        <p:txBody>
          <a:bodyPr wrap="square">
            <a:spAutoFit/>
          </a:bodyPr>
          <a:lstStyle/>
          <a:p>
            <a:pPr algn="ctr"/>
            <a:r>
              <a:rPr lang="en-US" sz="2800" dirty="0" smtClean="0"/>
              <a:t>Regional economic resilience boosted by Industry interest, weighed down by Public Services</a:t>
            </a:r>
            <a:endParaRPr lang="en-US" sz="2800"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306512"/>
            <a:ext cx="8593471" cy="4713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F33F688E-7CBF-47CF-B425-82602898F19F}" type="slidenum">
              <a:rPr lang="en-US" smtClean="0"/>
              <a:t>10</a:t>
            </a:fld>
            <a:endParaRPr lang="en-US"/>
          </a:p>
        </p:txBody>
      </p:sp>
    </p:spTree>
    <p:extLst>
      <p:ext uri="{BB962C8B-B14F-4D97-AF65-F5344CB8AC3E}">
        <p14:creationId xmlns:p14="http://schemas.microsoft.com/office/powerpoint/2010/main" val="4208932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33F688E-7CBF-47CF-B425-82602898F19F}" type="slidenum">
              <a:rPr lang="en-US" smtClean="0"/>
              <a:t>11</a:t>
            </a:fld>
            <a:endParaRPr lang="en-US"/>
          </a:p>
        </p:txBody>
      </p:sp>
      <p:sp>
        <p:nvSpPr>
          <p:cNvPr id="3" name="TextBox 2"/>
          <p:cNvSpPr txBox="1"/>
          <p:nvPr/>
        </p:nvSpPr>
        <p:spPr>
          <a:xfrm>
            <a:off x="1676400" y="2286000"/>
            <a:ext cx="5791200" cy="1446550"/>
          </a:xfrm>
          <a:prstGeom prst="rect">
            <a:avLst/>
          </a:prstGeom>
          <a:noFill/>
        </p:spPr>
        <p:txBody>
          <a:bodyPr wrap="square" rtlCol="0">
            <a:spAutoFit/>
          </a:bodyPr>
          <a:lstStyle/>
          <a:p>
            <a:pPr algn="ctr"/>
            <a:r>
              <a:rPr lang="en-US" sz="4400" dirty="0" smtClean="0"/>
              <a:t>NEXT, the </a:t>
            </a:r>
          </a:p>
          <a:p>
            <a:pPr algn="ctr"/>
            <a:r>
              <a:rPr lang="en-US" sz="4400" dirty="0" smtClean="0"/>
              <a:t>Innovation Ecosystem</a:t>
            </a:r>
            <a:endParaRPr lang="en-US" sz="4400" dirty="0"/>
          </a:p>
        </p:txBody>
      </p:sp>
    </p:spTree>
    <p:extLst>
      <p:ext uri="{BB962C8B-B14F-4D97-AF65-F5344CB8AC3E}">
        <p14:creationId xmlns:p14="http://schemas.microsoft.com/office/powerpoint/2010/main" val="3004668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33F688E-7CBF-47CF-B425-82602898F19F}" type="slidenum">
              <a:rPr lang="en-US" smtClean="0"/>
              <a:t>12</a:t>
            </a:fld>
            <a:endParaRPr lang="en-US"/>
          </a:p>
        </p:txBody>
      </p:sp>
      <p:sp>
        <p:nvSpPr>
          <p:cNvPr id="3" name="Rectangle 2"/>
          <p:cNvSpPr/>
          <p:nvPr/>
        </p:nvSpPr>
        <p:spPr>
          <a:xfrm>
            <a:off x="228600" y="304800"/>
            <a:ext cx="8458200" cy="2031325"/>
          </a:xfrm>
          <a:prstGeom prst="rect">
            <a:avLst/>
          </a:prstGeom>
        </p:spPr>
        <p:txBody>
          <a:bodyPr wrap="square">
            <a:spAutoFit/>
          </a:bodyPr>
          <a:lstStyle/>
          <a:p>
            <a:r>
              <a:rPr lang="en-US" sz="2800" dirty="0"/>
              <a:t>Spring ‘21</a:t>
            </a:r>
          </a:p>
          <a:p>
            <a:pPr algn="ctr"/>
            <a:r>
              <a:rPr lang="en-US" sz="4400" b="1" dirty="0" smtClean="0"/>
              <a:t>The Innovation Ecosystem</a:t>
            </a:r>
          </a:p>
          <a:p>
            <a:pPr algn="ctr"/>
            <a:r>
              <a:rPr lang="en-US" dirty="0" smtClean="0"/>
              <a:t>To </a:t>
            </a:r>
            <a:r>
              <a:rPr lang="en-US" dirty="0"/>
              <a:t>achieve economic resilience/ diversification, economies need an effective and continuously improving Innovation Ecosystem that supports the survival, growth and retention of entrepreneurs and SMEs (small and medium enterprises).  </a:t>
            </a:r>
            <a:r>
              <a:rPr lang="en-US" i="1" dirty="0"/>
              <a:t>Do you agree?</a:t>
            </a:r>
          </a:p>
        </p:txBody>
      </p:sp>
      <p:graphicFrame>
        <p:nvGraphicFramePr>
          <p:cNvPr id="4" name="Table 3"/>
          <p:cNvGraphicFramePr>
            <a:graphicFrameLocks noGrp="1"/>
          </p:cNvGraphicFramePr>
          <p:nvPr>
            <p:extLst>
              <p:ext uri="{D42A27DB-BD31-4B8C-83A1-F6EECF244321}">
                <p14:modId xmlns:p14="http://schemas.microsoft.com/office/powerpoint/2010/main" val="3771665431"/>
              </p:ext>
            </p:extLst>
          </p:nvPr>
        </p:nvGraphicFramePr>
        <p:xfrm>
          <a:off x="2457450" y="2438400"/>
          <a:ext cx="4000500" cy="1854200"/>
        </p:xfrm>
        <a:graphic>
          <a:graphicData uri="http://schemas.openxmlformats.org/drawingml/2006/table">
            <a:tbl>
              <a:tblPr firstRow="1" bandRow="1">
                <a:tableStyleId>{5C22544A-7EE6-4342-B048-85BDC9FD1C3A}</a:tableStyleId>
              </a:tblPr>
              <a:tblGrid>
                <a:gridCol w="1638300"/>
                <a:gridCol w="838200"/>
                <a:gridCol w="1524000"/>
              </a:tblGrid>
              <a:tr h="370840">
                <a:tc>
                  <a:txBody>
                    <a:bodyPr/>
                    <a:lstStyle/>
                    <a:p>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INDEX</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   % Agree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b="1" dirty="0" smtClean="0">
                          <a:solidFill>
                            <a:schemeClr val="tx1"/>
                          </a:solidFill>
                        </a:rPr>
                        <a:t>ALBERTA</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4.56</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chemeClr val="tx1"/>
                          </a:solidFill>
                        </a:rPr>
                        <a:t>90%</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b="1" dirty="0" smtClean="0"/>
                        <a:t>      Edmonton</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r>
                        <a:rPr lang="en-US" dirty="0" smtClean="0"/>
                        <a:t>        89%</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370840">
                <a:tc>
                  <a:txBody>
                    <a:bodyPr/>
                    <a:lstStyle/>
                    <a:p>
                      <a:r>
                        <a:rPr lang="en-US" b="1" dirty="0" smtClean="0"/>
                        <a:t>      Calgary</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r>
                        <a:rPr lang="en-US" b="0" dirty="0" smtClean="0"/>
                        <a:t>        93%</a:t>
                      </a:r>
                      <a:endParaRPr lang="en-US"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r>
              <a:tr h="370840">
                <a:tc>
                  <a:txBody>
                    <a:bodyPr/>
                    <a:lstStyle/>
                    <a:p>
                      <a:r>
                        <a:rPr lang="en-US" b="1" dirty="0" smtClean="0"/>
                        <a:t>      Other</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      100%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TextBox 4"/>
          <p:cNvSpPr txBox="1"/>
          <p:nvPr/>
        </p:nvSpPr>
        <p:spPr>
          <a:xfrm>
            <a:off x="990600" y="4636532"/>
            <a:ext cx="6934200" cy="1754326"/>
          </a:xfrm>
          <a:prstGeom prst="rect">
            <a:avLst/>
          </a:prstGeom>
          <a:noFill/>
        </p:spPr>
        <p:txBody>
          <a:bodyPr wrap="square" rtlCol="0">
            <a:spAutoFit/>
          </a:bodyPr>
          <a:lstStyle/>
          <a:p>
            <a:r>
              <a:rPr lang="en-US" dirty="0" smtClean="0"/>
              <a:t>5 – “Without </a:t>
            </a:r>
            <a:r>
              <a:rPr lang="en-US" dirty="0"/>
              <a:t>innovation there is no economic growth </a:t>
            </a:r>
            <a:r>
              <a:rPr lang="en-US" dirty="0" smtClean="0"/>
              <a:t>possible”</a:t>
            </a:r>
          </a:p>
          <a:p>
            <a:r>
              <a:rPr lang="en-US" dirty="0" smtClean="0"/>
              <a:t>4 – “Innovation </a:t>
            </a:r>
            <a:r>
              <a:rPr lang="en-US" dirty="0"/>
              <a:t>ecosystem is an essential but not sufficient </a:t>
            </a:r>
            <a:r>
              <a:rPr lang="en-US" dirty="0" smtClean="0"/>
              <a:t>for a vibrant </a:t>
            </a:r>
          </a:p>
          <a:p>
            <a:r>
              <a:rPr lang="en-US" dirty="0"/>
              <a:t> </a:t>
            </a:r>
            <a:r>
              <a:rPr lang="en-US" dirty="0" smtClean="0"/>
              <a:t>       and </a:t>
            </a:r>
            <a:r>
              <a:rPr lang="en-US" dirty="0"/>
              <a:t>sustainable </a:t>
            </a:r>
            <a:r>
              <a:rPr lang="en-US" dirty="0" smtClean="0"/>
              <a:t>economy”</a:t>
            </a:r>
          </a:p>
          <a:p>
            <a:r>
              <a:rPr lang="en-US" dirty="0" smtClean="0"/>
              <a:t>3 – “I’ve </a:t>
            </a:r>
            <a:r>
              <a:rPr lang="en-US" dirty="0"/>
              <a:t>witnessed personally some shortcomings from Accelerators, </a:t>
            </a:r>
            <a:endParaRPr lang="en-US" dirty="0" smtClean="0"/>
          </a:p>
          <a:p>
            <a:r>
              <a:rPr lang="en-US" dirty="0"/>
              <a:t> </a:t>
            </a:r>
            <a:r>
              <a:rPr lang="en-US" dirty="0" smtClean="0"/>
              <a:t>       Incubators</a:t>
            </a:r>
            <a:r>
              <a:rPr lang="en-US" dirty="0"/>
              <a:t>, and other Venture Development organizations</a:t>
            </a:r>
            <a:r>
              <a:rPr lang="en-US" dirty="0" smtClean="0"/>
              <a:t>.”</a:t>
            </a:r>
          </a:p>
          <a:p>
            <a:r>
              <a:rPr lang="en-US" dirty="0" smtClean="0"/>
              <a:t>2 – “Resilience </a:t>
            </a:r>
            <a:r>
              <a:rPr lang="en-US" dirty="0"/>
              <a:t>can be achieved in other </a:t>
            </a:r>
            <a:r>
              <a:rPr lang="en-US" dirty="0" smtClean="0"/>
              <a:t>ways”</a:t>
            </a:r>
            <a:endParaRPr lang="en-US" dirty="0"/>
          </a:p>
        </p:txBody>
      </p:sp>
      <p:sp>
        <p:nvSpPr>
          <p:cNvPr id="6" name="TextBox 5"/>
          <p:cNvSpPr txBox="1"/>
          <p:nvPr/>
        </p:nvSpPr>
        <p:spPr>
          <a:xfrm>
            <a:off x="531962" y="4267200"/>
            <a:ext cx="2438400" cy="369332"/>
          </a:xfrm>
          <a:prstGeom prst="rect">
            <a:avLst/>
          </a:prstGeom>
          <a:noFill/>
        </p:spPr>
        <p:txBody>
          <a:bodyPr wrap="square" rtlCol="0">
            <a:spAutoFit/>
          </a:bodyPr>
          <a:lstStyle/>
          <a:p>
            <a:r>
              <a:rPr lang="en-US" dirty="0" smtClean="0"/>
              <a:t>Scale and Comments</a:t>
            </a:r>
            <a:endParaRPr lang="en-US" dirty="0"/>
          </a:p>
        </p:txBody>
      </p:sp>
    </p:spTree>
    <p:extLst>
      <p:ext uri="{BB962C8B-B14F-4D97-AF65-F5344CB8AC3E}">
        <p14:creationId xmlns:p14="http://schemas.microsoft.com/office/powerpoint/2010/main" val="815804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33F688E-7CBF-47CF-B425-82602898F19F}" type="slidenum">
              <a:rPr lang="en-US" smtClean="0"/>
              <a:t>13</a:t>
            </a:fld>
            <a:endParaRPr lang="en-US"/>
          </a:p>
        </p:txBody>
      </p:sp>
      <p:sp>
        <p:nvSpPr>
          <p:cNvPr id="3" name="Rectangle 2"/>
          <p:cNvSpPr/>
          <p:nvPr/>
        </p:nvSpPr>
        <p:spPr>
          <a:xfrm>
            <a:off x="480292" y="533400"/>
            <a:ext cx="8305800" cy="2708434"/>
          </a:xfrm>
          <a:prstGeom prst="rect">
            <a:avLst/>
          </a:prstGeom>
        </p:spPr>
        <p:txBody>
          <a:bodyPr wrap="square">
            <a:spAutoFit/>
          </a:bodyPr>
          <a:lstStyle/>
          <a:p>
            <a:r>
              <a:rPr lang="en-US" sz="2800" dirty="0"/>
              <a:t>Spring ‘21</a:t>
            </a:r>
          </a:p>
          <a:p>
            <a:r>
              <a:rPr lang="en-US" sz="4400" b="1" dirty="0" smtClean="0"/>
              <a:t>         The </a:t>
            </a:r>
            <a:r>
              <a:rPr lang="en-US" sz="4400" b="1" dirty="0"/>
              <a:t>Innovation </a:t>
            </a:r>
            <a:r>
              <a:rPr lang="en-US" sz="4400" b="1" dirty="0" smtClean="0"/>
              <a:t>Ecosystem</a:t>
            </a:r>
          </a:p>
          <a:p>
            <a:r>
              <a:rPr lang="en-US" dirty="0"/>
              <a:t>Please </a:t>
            </a:r>
            <a:r>
              <a:rPr lang="en-US" i="1" dirty="0"/>
              <a:t>rate the effectiveness </a:t>
            </a:r>
            <a:r>
              <a:rPr lang="en-US" dirty="0"/>
              <a:t>of your location's Innovation Ecosystem in supporting the survival, growth, and retention of entrepreneurs and SMEs</a:t>
            </a:r>
            <a:r>
              <a:rPr lang="en-US" b="1" dirty="0" smtClean="0"/>
              <a:t>. </a:t>
            </a:r>
            <a:r>
              <a:rPr lang="en-US" sz="1400" dirty="0" smtClean="0"/>
              <a:t>Scale 5 – Very Effective to 1 – Very non-effective)</a:t>
            </a:r>
          </a:p>
          <a:p>
            <a:pPr algn="r"/>
            <a:endParaRPr lang="en-US" sz="4400" b="1" dirty="0"/>
          </a:p>
        </p:txBody>
      </p:sp>
      <p:graphicFrame>
        <p:nvGraphicFramePr>
          <p:cNvPr id="4" name="Table 3"/>
          <p:cNvGraphicFramePr>
            <a:graphicFrameLocks noGrp="1"/>
          </p:cNvGraphicFramePr>
          <p:nvPr>
            <p:extLst>
              <p:ext uri="{D42A27DB-BD31-4B8C-83A1-F6EECF244321}">
                <p14:modId xmlns:p14="http://schemas.microsoft.com/office/powerpoint/2010/main" val="2697171278"/>
              </p:ext>
            </p:extLst>
          </p:nvPr>
        </p:nvGraphicFramePr>
        <p:xfrm>
          <a:off x="2507096" y="2438400"/>
          <a:ext cx="4000500" cy="1854200"/>
        </p:xfrm>
        <a:graphic>
          <a:graphicData uri="http://schemas.openxmlformats.org/drawingml/2006/table">
            <a:tbl>
              <a:tblPr firstRow="1" bandRow="1">
                <a:tableStyleId>{5C22544A-7EE6-4342-B048-85BDC9FD1C3A}</a:tableStyleId>
              </a:tblPr>
              <a:tblGrid>
                <a:gridCol w="1638300"/>
                <a:gridCol w="933450"/>
                <a:gridCol w="1428750"/>
              </a:tblGrid>
              <a:tr h="370840">
                <a:tc>
                  <a:txBody>
                    <a:bodyPr/>
                    <a:lstStyle/>
                    <a:p>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INDEX</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   % Effective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b="1" dirty="0" smtClean="0">
                          <a:solidFill>
                            <a:schemeClr val="tx1"/>
                          </a:solidFill>
                        </a:rPr>
                        <a:t>ALBERTA</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2.69</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chemeClr val="tx1"/>
                          </a:solidFill>
                        </a:rPr>
                        <a:t>29%</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b="1" dirty="0" smtClean="0"/>
                        <a:t>      Edmonton</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r>
                        <a:rPr lang="en-US" dirty="0" smtClean="0"/>
                        <a:t>     2.55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r>
                        <a:rPr lang="en-US" dirty="0" smtClean="0"/>
                        <a:t>        23%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370840">
                <a:tc>
                  <a:txBody>
                    <a:bodyPr/>
                    <a:lstStyle/>
                    <a:p>
                      <a:r>
                        <a:rPr lang="en-US" b="1" dirty="0" smtClean="0"/>
                        <a:t>      Calgary</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r>
                        <a:rPr lang="en-US" dirty="0" smtClean="0"/>
                        <a:t>     3.10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r>
                        <a:rPr lang="en-US" b="0" dirty="0" smtClean="0"/>
                        <a:t>        45%</a:t>
                      </a:r>
                      <a:endParaRPr lang="en-US"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r>
              <a:tr h="370840">
                <a:tc>
                  <a:txBody>
                    <a:bodyPr/>
                    <a:lstStyle/>
                    <a:p>
                      <a:r>
                        <a:rPr lang="en-US" b="1" dirty="0" smtClean="0"/>
                        <a:t>      Other</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     2.50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        25%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TextBox 4"/>
          <p:cNvSpPr txBox="1"/>
          <p:nvPr/>
        </p:nvSpPr>
        <p:spPr>
          <a:xfrm>
            <a:off x="480292" y="4756666"/>
            <a:ext cx="8305800" cy="1754326"/>
          </a:xfrm>
          <a:prstGeom prst="rect">
            <a:avLst/>
          </a:prstGeom>
          <a:noFill/>
        </p:spPr>
        <p:txBody>
          <a:bodyPr wrap="square" rtlCol="0">
            <a:spAutoFit/>
          </a:bodyPr>
          <a:lstStyle/>
          <a:p>
            <a:r>
              <a:rPr lang="en-US" dirty="0"/>
              <a:t>5 – </a:t>
            </a:r>
            <a:r>
              <a:rPr lang="en-US" dirty="0" smtClean="0"/>
              <a:t>“The </a:t>
            </a:r>
            <a:r>
              <a:rPr lang="en-US" dirty="0"/>
              <a:t>number of private and public-sector-supported organizations and programs is significant</a:t>
            </a:r>
            <a:r>
              <a:rPr lang="en-US" dirty="0" smtClean="0"/>
              <a:t>.”</a:t>
            </a:r>
            <a:endParaRPr lang="en-US" dirty="0"/>
          </a:p>
          <a:p>
            <a:r>
              <a:rPr lang="en-US" dirty="0" smtClean="0"/>
              <a:t>4 </a:t>
            </a:r>
            <a:r>
              <a:rPr lang="en-US" dirty="0"/>
              <a:t>– </a:t>
            </a:r>
            <a:r>
              <a:rPr lang="en-US" dirty="0" smtClean="0"/>
              <a:t>“Early </a:t>
            </a:r>
            <a:r>
              <a:rPr lang="en-US" dirty="0"/>
              <a:t>stages but much better than even a few years </a:t>
            </a:r>
            <a:r>
              <a:rPr lang="en-US" dirty="0" smtClean="0"/>
              <a:t>ago”</a:t>
            </a:r>
          </a:p>
          <a:p>
            <a:r>
              <a:rPr lang="en-US" dirty="0"/>
              <a:t>3 </a:t>
            </a:r>
            <a:r>
              <a:rPr lang="en-US" dirty="0" smtClean="0"/>
              <a:t>– “I </a:t>
            </a:r>
            <a:r>
              <a:rPr lang="en-US" dirty="0"/>
              <a:t>truly don't see a great deal of survival, growth... and SMEs</a:t>
            </a:r>
            <a:r>
              <a:rPr lang="en-US" dirty="0" smtClean="0"/>
              <a:t>.”</a:t>
            </a:r>
            <a:endParaRPr lang="en-US" dirty="0"/>
          </a:p>
          <a:p>
            <a:r>
              <a:rPr lang="en-US" dirty="0"/>
              <a:t>2 </a:t>
            </a:r>
            <a:r>
              <a:rPr lang="en-US" dirty="0" smtClean="0"/>
              <a:t>– “No </a:t>
            </a:r>
            <a:r>
              <a:rPr lang="en-US" dirty="0"/>
              <a:t>change for the last 50 years, </a:t>
            </a:r>
            <a:r>
              <a:rPr lang="en-US" dirty="0" smtClean="0"/>
              <a:t>only </a:t>
            </a:r>
            <a:r>
              <a:rPr lang="en-US" dirty="0"/>
              <a:t>university </a:t>
            </a:r>
            <a:r>
              <a:rPr lang="en-US" dirty="0" smtClean="0"/>
              <a:t>and government </a:t>
            </a:r>
            <a:r>
              <a:rPr lang="en-US" dirty="0"/>
              <a:t>environment</a:t>
            </a:r>
            <a:r>
              <a:rPr lang="en-US" dirty="0" smtClean="0"/>
              <a:t>.”</a:t>
            </a:r>
          </a:p>
          <a:p>
            <a:r>
              <a:rPr lang="en-US" dirty="0" smtClean="0"/>
              <a:t>1 – “There </a:t>
            </a:r>
            <a:r>
              <a:rPr lang="en-US" dirty="0"/>
              <a:t>presently is none locally. </a:t>
            </a:r>
            <a:r>
              <a:rPr lang="en-US" dirty="0" smtClean="0"/>
              <a:t>“ and “Too focused on oil and gas.”</a:t>
            </a:r>
            <a:endParaRPr lang="en-US" dirty="0"/>
          </a:p>
        </p:txBody>
      </p:sp>
      <p:sp>
        <p:nvSpPr>
          <p:cNvPr id="6" name="TextBox 5"/>
          <p:cNvSpPr txBox="1"/>
          <p:nvPr/>
        </p:nvSpPr>
        <p:spPr>
          <a:xfrm>
            <a:off x="533400" y="4387334"/>
            <a:ext cx="2438400" cy="369332"/>
          </a:xfrm>
          <a:prstGeom prst="rect">
            <a:avLst/>
          </a:prstGeom>
          <a:noFill/>
        </p:spPr>
        <p:txBody>
          <a:bodyPr wrap="square" rtlCol="0">
            <a:spAutoFit/>
          </a:bodyPr>
          <a:lstStyle/>
          <a:p>
            <a:r>
              <a:rPr lang="en-US" dirty="0" smtClean="0"/>
              <a:t>Scale and Comments</a:t>
            </a:r>
            <a:endParaRPr lang="en-US" dirty="0"/>
          </a:p>
        </p:txBody>
      </p:sp>
    </p:spTree>
    <p:extLst>
      <p:ext uri="{BB962C8B-B14F-4D97-AF65-F5344CB8AC3E}">
        <p14:creationId xmlns:p14="http://schemas.microsoft.com/office/powerpoint/2010/main" val="2587520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33F688E-7CBF-47CF-B425-82602898F19F}" type="slidenum">
              <a:rPr lang="en-US" smtClean="0"/>
              <a:t>14</a:t>
            </a:fld>
            <a:endParaRPr lang="en-US"/>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752600"/>
            <a:ext cx="7896225" cy="3028950"/>
          </a:xfrm>
          <a:prstGeom prst="rect">
            <a:avLst/>
          </a:prstGeom>
        </p:spPr>
      </p:pic>
      <p:sp>
        <p:nvSpPr>
          <p:cNvPr id="5" name="TextBox 4"/>
          <p:cNvSpPr txBox="1"/>
          <p:nvPr/>
        </p:nvSpPr>
        <p:spPr>
          <a:xfrm>
            <a:off x="809625" y="764875"/>
            <a:ext cx="7696200" cy="954107"/>
          </a:xfrm>
          <a:prstGeom prst="rect">
            <a:avLst/>
          </a:prstGeom>
          <a:noFill/>
        </p:spPr>
        <p:txBody>
          <a:bodyPr wrap="square" rtlCol="0">
            <a:spAutoFit/>
          </a:bodyPr>
          <a:lstStyle/>
          <a:p>
            <a:pPr algn="ctr"/>
            <a:r>
              <a:rPr lang="en-US" sz="2800" dirty="0" smtClean="0"/>
              <a:t>The effectiveness of the innovation ecosystem has been improving since 2015</a:t>
            </a:r>
            <a:endParaRPr lang="en-US" sz="2800" dirty="0"/>
          </a:p>
        </p:txBody>
      </p:sp>
    </p:spTree>
    <p:extLst>
      <p:ext uri="{BB962C8B-B14F-4D97-AF65-F5344CB8AC3E}">
        <p14:creationId xmlns:p14="http://schemas.microsoft.com/office/powerpoint/2010/main" val="1888180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33F688E-7CBF-47CF-B425-82602898F19F}" type="slidenum">
              <a:rPr lang="en-US" smtClean="0"/>
              <a:t>15</a:t>
            </a:fld>
            <a:endParaRPr lang="en-US"/>
          </a:p>
        </p:txBody>
      </p:sp>
      <p:sp>
        <p:nvSpPr>
          <p:cNvPr id="3" name="Rectangle 2"/>
          <p:cNvSpPr/>
          <p:nvPr/>
        </p:nvSpPr>
        <p:spPr>
          <a:xfrm>
            <a:off x="533400" y="381000"/>
            <a:ext cx="8305800" cy="2031325"/>
          </a:xfrm>
          <a:prstGeom prst="rect">
            <a:avLst/>
          </a:prstGeom>
        </p:spPr>
        <p:txBody>
          <a:bodyPr wrap="square">
            <a:spAutoFit/>
          </a:bodyPr>
          <a:lstStyle/>
          <a:p>
            <a:r>
              <a:rPr lang="en-US" sz="2800" dirty="0"/>
              <a:t>Spring ‘21</a:t>
            </a:r>
          </a:p>
          <a:p>
            <a:r>
              <a:rPr lang="en-US" sz="4400" b="1" dirty="0"/>
              <a:t>         The Innovation Ecosystem</a:t>
            </a:r>
          </a:p>
          <a:p>
            <a:r>
              <a:rPr lang="en-US" dirty="0"/>
              <a:t>The following elements comprise an Innovation Ecosystem. Please rate them in terms of their effectiveness in supporting entrepreneurs and SMEs today</a:t>
            </a:r>
            <a:r>
              <a:rPr lang="en-US" dirty="0" smtClean="0"/>
              <a:t>? </a:t>
            </a:r>
            <a:r>
              <a:rPr lang="en-US" sz="1400" dirty="0" smtClean="0"/>
              <a:t>(</a:t>
            </a:r>
            <a:r>
              <a:rPr lang="en-US" sz="1400" dirty="0"/>
              <a:t>Scale 5 – Very Effective to 1 – Very non-effective</a:t>
            </a:r>
            <a:r>
              <a:rPr lang="en-US" sz="1400" dirty="0" smtClean="0"/>
              <a:t>).                                                                        </a:t>
            </a:r>
            <a:r>
              <a:rPr lang="en-US" sz="1600" b="1" dirty="0" smtClean="0"/>
              <a:t>Note, all are above 3.00</a:t>
            </a:r>
            <a:endParaRPr lang="en-US" sz="1600" b="1" dirty="0"/>
          </a:p>
        </p:txBody>
      </p:sp>
      <p:graphicFrame>
        <p:nvGraphicFramePr>
          <p:cNvPr id="4" name="Table 3"/>
          <p:cNvGraphicFramePr>
            <a:graphicFrameLocks noGrp="1"/>
          </p:cNvGraphicFramePr>
          <p:nvPr>
            <p:extLst>
              <p:ext uri="{D42A27DB-BD31-4B8C-83A1-F6EECF244321}">
                <p14:modId xmlns:p14="http://schemas.microsoft.com/office/powerpoint/2010/main" val="2726419007"/>
              </p:ext>
            </p:extLst>
          </p:nvPr>
        </p:nvGraphicFramePr>
        <p:xfrm>
          <a:off x="914400" y="2438400"/>
          <a:ext cx="7467600" cy="2753360"/>
        </p:xfrm>
        <a:graphic>
          <a:graphicData uri="http://schemas.openxmlformats.org/drawingml/2006/table">
            <a:tbl>
              <a:tblPr firstRow="1" bandRow="1">
                <a:tableStyleId>{5C22544A-7EE6-4342-B048-85BDC9FD1C3A}</a:tableStyleId>
              </a:tblPr>
              <a:tblGrid>
                <a:gridCol w="5181600"/>
                <a:gridCol w="838200"/>
                <a:gridCol w="1447800"/>
              </a:tblGrid>
              <a:tr h="370840">
                <a:tc>
                  <a:txBody>
                    <a:bodyPr/>
                    <a:lstStyle/>
                    <a:p>
                      <a:pPr algn="ctr"/>
                      <a:r>
                        <a:rPr lang="en-US" b="1" dirty="0" smtClean="0">
                          <a:solidFill>
                            <a:schemeClr val="tx1"/>
                          </a:solidFill>
                        </a:rPr>
                        <a:t>Elements</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rPr>
                        <a:t>INDEX</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rPr>
                        <a:t>% Effective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fontAlgn="b"/>
                      <a:r>
                        <a:rPr lang="en-US" sz="1600" b="1" i="0" u="none" strike="noStrike" dirty="0" smtClean="0">
                          <a:solidFill>
                            <a:srgbClr val="333333"/>
                          </a:solidFill>
                          <a:effectLst/>
                          <a:latin typeface="Arial"/>
                        </a:rPr>
                        <a:t> </a:t>
                      </a:r>
                      <a:r>
                        <a:rPr lang="en-US" sz="2000" b="1" i="0" u="none" strike="noStrike" dirty="0" smtClean="0">
                          <a:solidFill>
                            <a:srgbClr val="333333"/>
                          </a:solidFill>
                          <a:effectLst/>
                          <a:latin typeface="+mn-lt"/>
                        </a:rPr>
                        <a:t>Vision </a:t>
                      </a:r>
                      <a:r>
                        <a:rPr lang="en-US" sz="2000" b="1" i="0" u="none" strike="noStrike" dirty="0">
                          <a:solidFill>
                            <a:srgbClr val="333333"/>
                          </a:solidFill>
                          <a:effectLst/>
                          <a:latin typeface="+mn-lt"/>
                        </a:rPr>
                        <a:t>&amp; Leadership </a:t>
                      </a:r>
                      <a:r>
                        <a:rPr lang="en-US" sz="1600" b="1" i="0" u="none" strike="noStrike" dirty="0">
                          <a:solidFill>
                            <a:srgbClr val="333333"/>
                          </a:solidFill>
                          <a:effectLst/>
                          <a:latin typeface="Arial"/>
                        </a:rPr>
                        <a:t>- purpose and inspiration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3.21</a:t>
                      </a:r>
                      <a:endParaRPr 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62%</a:t>
                      </a:r>
                      <a:endParaRPr 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2000" b="1" dirty="0" smtClean="0"/>
                        <a:t>Resources</a:t>
                      </a:r>
                      <a:r>
                        <a:rPr lang="en-US" b="1" dirty="0" smtClean="0"/>
                        <a:t> - talent, financing, information, facilities/land, technology</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t>3.46</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t>69%</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2000" b="1" dirty="0" smtClean="0"/>
                        <a:t>Processes </a:t>
                      </a:r>
                      <a:r>
                        <a:rPr lang="en-US" b="1" dirty="0" smtClean="0"/>
                        <a:t>- communications, decision making, networking, organization, accountability</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1" dirty="0" smtClean="0">
                          <a:solidFill>
                            <a:srgbClr val="FF0000"/>
                          </a:solidFill>
                        </a:rPr>
                        <a:t>3.12</a:t>
                      </a:r>
                      <a:endParaRPr lang="en-US"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1" dirty="0" smtClean="0">
                          <a:solidFill>
                            <a:srgbClr val="FF0000"/>
                          </a:solidFill>
                        </a:rPr>
                        <a:t>55%</a:t>
                      </a:r>
                      <a:endParaRPr lang="en-US"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2000" b="1" dirty="0" smtClean="0"/>
                        <a:t>Infrastructure</a:t>
                      </a:r>
                      <a:r>
                        <a:rPr lang="en-US" b="1" dirty="0" smtClean="0"/>
                        <a:t> - internet, transportation/logistics, research, advisory services - incubators/ accelerators</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1" dirty="0" smtClean="0"/>
                        <a:t>3.58</a:t>
                      </a: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1" dirty="0" smtClean="0"/>
                        <a:t>76%</a:t>
                      </a: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6017" y="5627132"/>
            <a:ext cx="7040563"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04800" y="5257800"/>
            <a:ext cx="2930610" cy="369332"/>
          </a:xfrm>
          <a:prstGeom prst="rect">
            <a:avLst/>
          </a:prstGeom>
          <a:noFill/>
        </p:spPr>
        <p:txBody>
          <a:bodyPr wrap="none" rtlCol="0">
            <a:spAutoFit/>
          </a:bodyPr>
          <a:lstStyle/>
          <a:p>
            <a:r>
              <a:rPr lang="en-US" dirty="0" smtClean="0"/>
              <a:t>Word cluster from comments</a:t>
            </a:r>
            <a:endParaRPr lang="en-US" dirty="0"/>
          </a:p>
        </p:txBody>
      </p:sp>
    </p:spTree>
    <p:extLst>
      <p:ext uri="{BB962C8B-B14F-4D97-AF65-F5344CB8AC3E}">
        <p14:creationId xmlns:p14="http://schemas.microsoft.com/office/powerpoint/2010/main" val="3810746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33F688E-7CBF-47CF-B425-82602898F19F}" type="slidenum">
              <a:rPr lang="en-US" smtClean="0"/>
              <a:t>16</a:t>
            </a:fld>
            <a:endParaRPr lang="en-US"/>
          </a:p>
        </p:txBody>
      </p:sp>
      <p:sp>
        <p:nvSpPr>
          <p:cNvPr id="3" name="TextBox 2"/>
          <p:cNvSpPr txBox="1"/>
          <p:nvPr/>
        </p:nvSpPr>
        <p:spPr>
          <a:xfrm>
            <a:off x="457200" y="762000"/>
            <a:ext cx="8153400" cy="5293757"/>
          </a:xfrm>
          <a:prstGeom prst="rect">
            <a:avLst/>
          </a:prstGeom>
          <a:noFill/>
        </p:spPr>
        <p:txBody>
          <a:bodyPr wrap="square" rtlCol="0">
            <a:spAutoFit/>
          </a:bodyPr>
          <a:lstStyle/>
          <a:p>
            <a:r>
              <a:rPr lang="en-US" sz="3200" b="1" dirty="0" smtClean="0"/>
              <a:t>OVERALL</a:t>
            </a:r>
          </a:p>
          <a:p>
            <a:endParaRPr lang="en-US" dirty="0" smtClean="0"/>
          </a:p>
          <a:p>
            <a:r>
              <a:rPr lang="en-US" dirty="0"/>
              <a:t>The </a:t>
            </a:r>
            <a:r>
              <a:rPr lang="en-US" dirty="0" smtClean="0"/>
              <a:t>survey launched in 2015 is unique</a:t>
            </a:r>
            <a:r>
              <a:rPr lang="en-US" dirty="0"/>
              <a:t>, standard, and independent. Seeking partners in distribution to extend beyond Alberta. Researching </a:t>
            </a:r>
            <a:r>
              <a:rPr lang="en-US" dirty="0" smtClean="0"/>
              <a:t>various reporting options.</a:t>
            </a:r>
            <a:endParaRPr lang="en-US" dirty="0"/>
          </a:p>
          <a:p>
            <a:endParaRPr lang="en-US" dirty="0" smtClean="0"/>
          </a:p>
          <a:p>
            <a:r>
              <a:rPr lang="en-US" dirty="0" smtClean="0"/>
              <a:t>Ontario discussions – interest in social enterprise and social issues. Alberta differs in attention paid to the economy and economic diversification/ resilience.</a:t>
            </a:r>
          </a:p>
          <a:p>
            <a:endParaRPr lang="en-US" dirty="0"/>
          </a:p>
          <a:p>
            <a:r>
              <a:rPr lang="en-US" dirty="0" smtClean="0"/>
              <a:t>Alberta’s economic resilience is weak due to the extensive influence of the oil and gas industry though resilience has been improving.  Government’s role is primarily in policy formulation supporting job creation through small business.</a:t>
            </a:r>
          </a:p>
          <a:p>
            <a:endParaRPr lang="en-US" dirty="0"/>
          </a:p>
          <a:p>
            <a:r>
              <a:rPr lang="en-US" dirty="0" smtClean="0"/>
              <a:t>Regional differences in economic resilience between the Calgary and Edmonton Regions reflect the diversity and different contributions of Industry vs. Public Service sectors.</a:t>
            </a:r>
          </a:p>
          <a:p>
            <a:endParaRPr lang="en-US" dirty="0"/>
          </a:p>
          <a:p>
            <a:r>
              <a:rPr lang="en-US" dirty="0" smtClean="0"/>
              <a:t>The Innovation Ecosystem is viewed as core to diversification and benefits from Resourcing and Infrastructure, less so for leadership and management processes.</a:t>
            </a:r>
            <a:endParaRPr lang="en-US" dirty="0"/>
          </a:p>
        </p:txBody>
      </p:sp>
    </p:spTree>
    <p:extLst>
      <p:ext uri="{BB962C8B-B14F-4D97-AF65-F5344CB8AC3E}">
        <p14:creationId xmlns:p14="http://schemas.microsoft.com/office/powerpoint/2010/main" val="3474334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33F688E-7CBF-47CF-B425-82602898F19F}" type="slidenum">
              <a:rPr lang="en-US" smtClean="0"/>
              <a:t>17</a:t>
            </a:fld>
            <a:endParaRPr lang="en-US"/>
          </a:p>
        </p:txBody>
      </p:sp>
      <p:sp>
        <p:nvSpPr>
          <p:cNvPr id="3" name="TextBox 2"/>
          <p:cNvSpPr txBox="1"/>
          <p:nvPr/>
        </p:nvSpPr>
        <p:spPr>
          <a:xfrm>
            <a:off x="955978" y="685800"/>
            <a:ext cx="7232044" cy="769441"/>
          </a:xfrm>
          <a:prstGeom prst="rect">
            <a:avLst/>
          </a:prstGeom>
          <a:noFill/>
        </p:spPr>
        <p:txBody>
          <a:bodyPr wrap="none" rtlCol="0">
            <a:spAutoFit/>
          </a:bodyPr>
          <a:lstStyle/>
          <a:p>
            <a:r>
              <a:rPr lang="en-US" sz="4400" dirty="0" smtClean="0"/>
              <a:t>COMMENTS AND QUESTIONS?</a:t>
            </a:r>
            <a:endParaRPr lang="en-US" sz="4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1676400"/>
            <a:ext cx="5743049" cy="3429000"/>
          </a:xfrm>
          <a:prstGeom prst="rect">
            <a:avLst/>
          </a:prstGeom>
        </p:spPr>
      </p:pic>
      <p:sp>
        <p:nvSpPr>
          <p:cNvPr id="5" name="TextBox 4"/>
          <p:cNvSpPr txBox="1"/>
          <p:nvPr/>
        </p:nvSpPr>
        <p:spPr>
          <a:xfrm>
            <a:off x="6172200" y="5486400"/>
            <a:ext cx="2267993" cy="646331"/>
          </a:xfrm>
          <a:prstGeom prst="rect">
            <a:avLst/>
          </a:prstGeom>
          <a:noFill/>
        </p:spPr>
        <p:txBody>
          <a:bodyPr wrap="none" rtlCol="0">
            <a:spAutoFit/>
          </a:bodyPr>
          <a:lstStyle/>
          <a:p>
            <a:r>
              <a:rPr lang="en-US" sz="3600" smtClean="0"/>
              <a:t>Thank you!</a:t>
            </a:r>
            <a:endParaRPr lang="en-US" sz="3600" dirty="0"/>
          </a:p>
        </p:txBody>
      </p:sp>
      <p:sp>
        <p:nvSpPr>
          <p:cNvPr id="6" name="TextBox 5"/>
          <p:cNvSpPr txBox="1"/>
          <p:nvPr/>
        </p:nvSpPr>
        <p:spPr>
          <a:xfrm>
            <a:off x="559280" y="5347900"/>
            <a:ext cx="4484754" cy="923330"/>
          </a:xfrm>
          <a:prstGeom prst="rect">
            <a:avLst/>
          </a:prstGeom>
          <a:noFill/>
        </p:spPr>
        <p:txBody>
          <a:bodyPr wrap="none" rtlCol="0">
            <a:spAutoFit/>
          </a:bodyPr>
          <a:lstStyle/>
          <a:p>
            <a:r>
              <a:rPr lang="en-US" dirty="0" smtClean="0"/>
              <a:t>Public link for accessing Friday 4pm Webinars</a:t>
            </a:r>
            <a:r>
              <a:rPr lang="en-US" dirty="0"/>
              <a:t> </a:t>
            </a:r>
          </a:p>
          <a:p>
            <a:pPr algn="ctr"/>
            <a:r>
              <a:rPr lang="en-US" u="sng" dirty="0">
                <a:hlinkClick r:id="rId3"/>
              </a:rPr>
              <a:t>https://us02web.zoom.us/j/85896241732</a:t>
            </a:r>
            <a:endParaRPr lang="en-US" dirty="0"/>
          </a:p>
          <a:p>
            <a:endParaRPr lang="en-US" dirty="0"/>
          </a:p>
        </p:txBody>
      </p:sp>
    </p:spTree>
    <p:extLst>
      <p:ext uri="{BB962C8B-B14F-4D97-AF65-F5344CB8AC3E}">
        <p14:creationId xmlns:p14="http://schemas.microsoft.com/office/powerpoint/2010/main" val="1194500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33F688E-7CBF-47CF-B425-82602898F19F}" type="slidenum">
              <a:rPr lang="en-US" smtClean="0"/>
              <a:t>2</a:t>
            </a:fld>
            <a:endParaRPr lang="en-US"/>
          </a:p>
        </p:txBody>
      </p:sp>
      <p:sp>
        <p:nvSpPr>
          <p:cNvPr id="3" name="TextBox 2"/>
          <p:cNvSpPr txBox="1"/>
          <p:nvPr/>
        </p:nvSpPr>
        <p:spPr>
          <a:xfrm>
            <a:off x="457200" y="685800"/>
            <a:ext cx="8382000" cy="5293757"/>
          </a:xfrm>
          <a:prstGeom prst="rect">
            <a:avLst/>
          </a:prstGeom>
          <a:noFill/>
        </p:spPr>
        <p:txBody>
          <a:bodyPr wrap="square" rtlCol="0">
            <a:spAutoFit/>
          </a:bodyPr>
          <a:lstStyle/>
          <a:p>
            <a:r>
              <a:rPr lang="en-US" sz="3200" b="1" dirty="0"/>
              <a:t>OVERALL</a:t>
            </a:r>
          </a:p>
          <a:p>
            <a:endParaRPr lang="en-US" dirty="0"/>
          </a:p>
          <a:p>
            <a:r>
              <a:rPr lang="en-US" dirty="0"/>
              <a:t>The survey launched in 2015 is unique, standard, and independent. Seeking partners in distribution to extend beyond Alberta. Researching various reporting options.</a:t>
            </a:r>
          </a:p>
          <a:p>
            <a:endParaRPr lang="en-US" dirty="0"/>
          </a:p>
          <a:p>
            <a:r>
              <a:rPr lang="en-US" dirty="0"/>
              <a:t>Ontario discussions – interest in social enterprise and social issues. Alberta differs in attention paid to the economy and economic diversification/ resilience.</a:t>
            </a:r>
          </a:p>
          <a:p>
            <a:endParaRPr lang="en-US" dirty="0"/>
          </a:p>
          <a:p>
            <a:r>
              <a:rPr lang="en-US" dirty="0"/>
              <a:t>Alberta’s economic resilience is weak due to the extensive influence of the oil and gas industry though resilience has been improving.  Government’s role is primarily in policy formulation supporting job creation through small business.</a:t>
            </a:r>
          </a:p>
          <a:p>
            <a:endParaRPr lang="en-US" dirty="0"/>
          </a:p>
          <a:p>
            <a:r>
              <a:rPr lang="en-US" dirty="0"/>
              <a:t>Regional differences in economic resilience between the Calgary and Edmonton Regions reflect the diversity and different contributions of Industry vs. Public Service sectors.</a:t>
            </a:r>
          </a:p>
          <a:p>
            <a:endParaRPr lang="en-US" dirty="0"/>
          </a:p>
          <a:p>
            <a:r>
              <a:rPr lang="en-US" dirty="0"/>
              <a:t>The Innovation Ecosystem is viewed as core to diversification and benefits from Resourcing and Infrastructure, less so for leadership and management processes.</a:t>
            </a:r>
          </a:p>
          <a:p>
            <a:endParaRPr lang="en-US" dirty="0"/>
          </a:p>
        </p:txBody>
      </p:sp>
    </p:spTree>
    <p:extLst>
      <p:ext uri="{BB962C8B-B14F-4D97-AF65-F5344CB8AC3E}">
        <p14:creationId xmlns:p14="http://schemas.microsoft.com/office/powerpoint/2010/main" val="197256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33F688E-7CBF-47CF-B425-82602898F19F}" type="slidenum">
              <a:rPr lang="en-US" smtClean="0"/>
              <a:t>3</a:t>
            </a:fld>
            <a:endParaRPr lang="en-US"/>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3000" y="1295400"/>
            <a:ext cx="7274562" cy="4080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ight Brace 6"/>
          <p:cNvSpPr/>
          <p:nvPr/>
        </p:nvSpPr>
        <p:spPr>
          <a:xfrm>
            <a:off x="5791200" y="2329933"/>
            <a:ext cx="76200" cy="459387"/>
          </a:xfrm>
          <a:prstGeom prst="rightBrace">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8" name="Right Brace 7"/>
          <p:cNvSpPr/>
          <p:nvPr/>
        </p:nvSpPr>
        <p:spPr>
          <a:xfrm>
            <a:off x="5867400" y="4114800"/>
            <a:ext cx="76200" cy="459387"/>
          </a:xfrm>
          <a:prstGeom prst="rightBrace">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9" name="TextBox 8"/>
          <p:cNvSpPr txBox="1"/>
          <p:nvPr/>
        </p:nvSpPr>
        <p:spPr>
          <a:xfrm>
            <a:off x="6019800" y="2374960"/>
            <a:ext cx="584200" cy="369332"/>
          </a:xfrm>
          <a:prstGeom prst="rect">
            <a:avLst/>
          </a:prstGeom>
          <a:noFill/>
        </p:spPr>
        <p:txBody>
          <a:bodyPr wrap="square" rtlCol="0">
            <a:spAutoFit/>
          </a:bodyPr>
          <a:lstStyle/>
          <a:p>
            <a:r>
              <a:rPr lang="en-US" dirty="0" smtClean="0"/>
              <a:t>49%</a:t>
            </a:r>
            <a:endParaRPr lang="en-US" dirty="0"/>
          </a:p>
        </p:txBody>
      </p:sp>
      <p:sp>
        <p:nvSpPr>
          <p:cNvPr id="10" name="TextBox 9"/>
          <p:cNvSpPr txBox="1"/>
          <p:nvPr/>
        </p:nvSpPr>
        <p:spPr>
          <a:xfrm>
            <a:off x="6096000" y="4133948"/>
            <a:ext cx="584200" cy="369332"/>
          </a:xfrm>
          <a:prstGeom prst="rect">
            <a:avLst/>
          </a:prstGeom>
          <a:noFill/>
        </p:spPr>
        <p:txBody>
          <a:bodyPr wrap="square" rtlCol="0">
            <a:spAutoFit/>
          </a:bodyPr>
          <a:lstStyle/>
          <a:p>
            <a:r>
              <a:rPr lang="en-US" dirty="0" smtClean="0"/>
              <a:t>36%</a:t>
            </a:r>
            <a:endParaRPr lang="en-US" dirty="0"/>
          </a:p>
        </p:txBody>
      </p:sp>
      <p:sp>
        <p:nvSpPr>
          <p:cNvPr id="2" name="TextBox 1"/>
          <p:cNvSpPr txBox="1"/>
          <p:nvPr/>
        </p:nvSpPr>
        <p:spPr>
          <a:xfrm>
            <a:off x="1981200" y="533400"/>
            <a:ext cx="4864100" cy="646331"/>
          </a:xfrm>
          <a:prstGeom prst="rect">
            <a:avLst/>
          </a:prstGeom>
          <a:noFill/>
        </p:spPr>
        <p:txBody>
          <a:bodyPr wrap="square" rtlCol="0">
            <a:spAutoFit/>
          </a:bodyPr>
          <a:lstStyle/>
          <a:p>
            <a:r>
              <a:rPr lang="en-US" sz="3600" dirty="0" smtClean="0"/>
              <a:t>The economy?  WEAK!</a:t>
            </a:r>
            <a:endParaRPr lang="en-US" sz="3600" dirty="0"/>
          </a:p>
        </p:txBody>
      </p:sp>
    </p:spTree>
    <p:extLst>
      <p:ext uri="{BB962C8B-B14F-4D97-AF65-F5344CB8AC3E}">
        <p14:creationId xmlns:p14="http://schemas.microsoft.com/office/powerpoint/2010/main" val="1092737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905164"/>
            <a:ext cx="6067022" cy="5095818"/>
          </a:xfrm>
          <a:prstGeom prst="rect">
            <a:avLst/>
          </a:prstGeom>
        </p:spPr>
      </p:pic>
      <p:sp>
        <p:nvSpPr>
          <p:cNvPr id="3" name="Slide Number Placeholder 2"/>
          <p:cNvSpPr>
            <a:spLocks noGrp="1"/>
          </p:cNvSpPr>
          <p:nvPr>
            <p:ph type="sldNum" sz="quarter" idx="12"/>
          </p:nvPr>
        </p:nvSpPr>
        <p:spPr/>
        <p:txBody>
          <a:bodyPr/>
          <a:lstStyle/>
          <a:p>
            <a:fld id="{F33F688E-7CBF-47CF-B425-82602898F19F}" type="slidenum">
              <a:rPr lang="en-US" smtClean="0"/>
              <a:t>4</a:t>
            </a:fld>
            <a:endParaRPr lang="en-US"/>
          </a:p>
        </p:txBody>
      </p:sp>
      <p:sp>
        <p:nvSpPr>
          <p:cNvPr id="4" name="TextBox 3"/>
          <p:cNvSpPr txBox="1"/>
          <p:nvPr/>
        </p:nvSpPr>
        <p:spPr>
          <a:xfrm>
            <a:off x="304800" y="304800"/>
            <a:ext cx="8534400" cy="646331"/>
          </a:xfrm>
          <a:prstGeom prst="rect">
            <a:avLst/>
          </a:prstGeom>
          <a:noFill/>
        </p:spPr>
        <p:txBody>
          <a:bodyPr wrap="square" rtlCol="0">
            <a:spAutoFit/>
          </a:bodyPr>
          <a:lstStyle/>
          <a:p>
            <a:r>
              <a:rPr lang="en-US" sz="3600" dirty="0" smtClean="0"/>
              <a:t>It’s all about jobs! And corporate investment</a:t>
            </a:r>
            <a:endParaRPr lang="en-US" sz="3600" dirty="0"/>
          </a:p>
        </p:txBody>
      </p:sp>
    </p:spTree>
    <p:extLst>
      <p:ext uri="{BB962C8B-B14F-4D97-AF65-F5344CB8AC3E}">
        <p14:creationId xmlns:p14="http://schemas.microsoft.com/office/powerpoint/2010/main" val="1987482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1066800"/>
          </a:xfrm>
        </p:spPr>
        <p:txBody>
          <a:bodyPr>
            <a:normAutofit fontScale="90000"/>
          </a:bodyPr>
          <a:lstStyle/>
          <a:p>
            <a:r>
              <a:rPr lang="en-US" sz="2400" b="1" dirty="0" smtClean="0"/>
              <a:t>Resilience has </a:t>
            </a:r>
            <a:r>
              <a:rPr lang="en-US" sz="2400" b="1" dirty="0"/>
              <a:t>been improving since 2015 with significant </a:t>
            </a:r>
            <a:r>
              <a:rPr lang="en-US" sz="2400" b="1" dirty="0" smtClean="0"/>
              <a:t>improvement/recovery </a:t>
            </a:r>
            <a:r>
              <a:rPr lang="en-US" sz="2400" b="1" dirty="0"/>
              <a:t>between the fall of 2020 and spring of 2021</a:t>
            </a:r>
            <a:endParaRPr lang="en-US" sz="24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1752600"/>
            <a:ext cx="7896225" cy="3028950"/>
          </a:xfrm>
        </p:spPr>
      </p:pic>
      <p:sp>
        <p:nvSpPr>
          <p:cNvPr id="3" name="Slide Number Placeholder 2"/>
          <p:cNvSpPr>
            <a:spLocks noGrp="1"/>
          </p:cNvSpPr>
          <p:nvPr>
            <p:ph type="sldNum" sz="quarter" idx="12"/>
          </p:nvPr>
        </p:nvSpPr>
        <p:spPr/>
        <p:txBody>
          <a:bodyPr/>
          <a:lstStyle/>
          <a:p>
            <a:fld id="{F33F688E-7CBF-47CF-B425-82602898F19F}" type="slidenum">
              <a:rPr lang="en-US" smtClean="0"/>
              <a:t>5</a:t>
            </a:fld>
            <a:endParaRPr lang="en-US"/>
          </a:p>
        </p:txBody>
      </p:sp>
      <p:sp>
        <p:nvSpPr>
          <p:cNvPr id="5" name="TextBox 4"/>
          <p:cNvSpPr txBox="1"/>
          <p:nvPr/>
        </p:nvSpPr>
        <p:spPr>
          <a:xfrm>
            <a:off x="609600" y="5181600"/>
            <a:ext cx="8153400" cy="954107"/>
          </a:xfrm>
          <a:prstGeom prst="rect">
            <a:avLst/>
          </a:prstGeom>
          <a:noFill/>
        </p:spPr>
        <p:txBody>
          <a:bodyPr wrap="square" rtlCol="0">
            <a:spAutoFit/>
          </a:bodyPr>
          <a:lstStyle/>
          <a:p>
            <a:pPr algn="ctr"/>
            <a:r>
              <a:rPr lang="en-US" sz="2800" dirty="0" smtClean="0"/>
              <a:t>Sentiment continues to reflect - As goes the price of crude oil so goes the Alberta economy</a:t>
            </a:r>
            <a:endParaRPr lang="en-US" sz="2800" dirty="0"/>
          </a:p>
        </p:txBody>
      </p:sp>
    </p:spTree>
    <p:extLst>
      <p:ext uri="{BB962C8B-B14F-4D97-AF65-F5344CB8AC3E}">
        <p14:creationId xmlns:p14="http://schemas.microsoft.com/office/powerpoint/2010/main" val="168233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371600"/>
            <a:ext cx="7669284" cy="50998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457200" y="304800"/>
            <a:ext cx="8153400" cy="1077218"/>
          </a:xfrm>
          <a:prstGeom prst="rect">
            <a:avLst/>
          </a:prstGeom>
          <a:noFill/>
        </p:spPr>
        <p:txBody>
          <a:bodyPr wrap="square" rtlCol="0">
            <a:spAutoFit/>
          </a:bodyPr>
          <a:lstStyle/>
          <a:p>
            <a:pPr algn="ctr"/>
            <a:r>
              <a:rPr lang="en-US" sz="3200" dirty="0" smtClean="0"/>
              <a:t>Role(s)for government – small business support, entrepreneurs and job creation/ research </a:t>
            </a:r>
            <a:endParaRPr lang="en-US" sz="3200" dirty="0"/>
          </a:p>
        </p:txBody>
      </p:sp>
      <p:sp>
        <p:nvSpPr>
          <p:cNvPr id="3" name="Slide Number Placeholder 2"/>
          <p:cNvSpPr>
            <a:spLocks noGrp="1"/>
          </p:cNvSpPr>
          <p:nvPr>
            <p:ph type="sldNum" sz="quarter" idx="12"/>
          </p:nvPr>
        </p:nvSpPr>
        <p:spPr/>
        <p:txBody>
          <a:bodyPr/>
          <a:lstStyle/>
          <a:p>
            <a:fld id="{F33F688E-7CBF-47CF-B425-82602898F19F}" type="slidenum">
              <a:rPr lang="en-US" smtClean="0"/>
              <a:t>6</a:t>
            </a:fld>
            <a:endParaRPr lang="en-US"/>
          </a:p>
        </p:txBody>
      </p:sp>
      <p:sp>
        <p:nvSpPr>
          <p:cNvPr id="4" name="Right Arrow 3"/>
          <p:cNvSpPr/>
          <p:nvPr/>
        </p:nvSpPr>
        <p:spPr>
          <a:xfrm rot="10800000">
            <a:off x="7391400" y="3478933"/>
            <a:ext cx="489204" cy="242316"/>
          </a:xfrm>
          <a:prstGeom prst="rightArrow">
            <a:avLst>
              <a:gd name="adj1" fmla="val 42880"/>
              <a:gd name="adj2" fmla="val 50000"/>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10800000">
            <a:off x="6781800" y="2209800"/>
            <a:ext cx="489204" cy="242316"/>
          </a:xfrm>
          <a:prstGeom prst="rightArrow">
            <a:avLst>
              <a:gd name="adj1" fmla="val 42880"/>
              <a:gd name="adj2" fmla="val 50000"/>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0800000">
            <a:off x="7054595" y="4329683"/>
            <a:ext cx="489204" cy="242316"/>
          </a:xfrm>
          <a:prstGeom prst="rightArrow">
            <a:avLst>
              <a:gd name="adj1" fmla="val 42880"/>
              <a:gd name="adj2" fmla="val 50000"/>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5273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371600"/>
            <a:ext cx="4677947" cy="2667000"/>
          </a:xfrm>
          <a:prstGeom prst="rect">
            <a:avLst/>
          </a:prstGeom>
        </p:spPr>
      </p:pic>
      <p:sp>
        <p:nvSpPr>
          <p:cNvPr id="6" name="TextBox 5"/>
          <p:cNvSpPr txBox="1"/>
          <p:nvPr/>
        </p:nvSpPr>
        <p:spPr>
          <a:xfrm>
            <a:off x="5569527" y="1371600"/>
            <a:ext cx="2971800" cy="2585323"/>
          </a:xfrm>
          <a:prstGeom prst="rect">
            <a:avLst/>
          </a:prstGeom>
          <a:noFill/>
        </p:spPr>
        <p:txBody>
          <a:bodyPr wrap="square" rtlCol="0">
            <a:spAutoFit/>
          </a:bodyPr>
          <a:lstStyle/>
          <a:p>
            <a:r>
              <a:rPr lang="en-US" b="1" dirty="0" smtClean="0"/>
              <a:t>                     INDEX</a:t>
            </a:r>
          </a:p>
          <a:p>
            <a:r>
              <a:rPr lang="en-US" b="1" dirty="0" smtClean="0"/>
              <a:t>ALBERTA    2.68</a:t>
            </a:r>
          </a:p>
          <a:p>
            <a:endParaRPr lang="en-US" b="1" dirty="0" smtClean="0"/>
          </a:p>
          <a:p>
            <a:r>
              <a:rPr lang="en-US" b="1" dirty="0" smtClean="0"/>
              <a:t>       Edmonton  2.68</a:t>
            </a:r>
          </a:p>
          <a:p>
            <a:r>
              <a:rPr lang="en-US" b="1" dirty="0" smtClean="0"/>
              <a:t>      </a:t>
            </a:r>
          </a:p>
          <a:p>
            <a:r>
              <a:rPr lang="en-US" b="1" dirty="0"/>
              <a:t> </a:t>
            </a:r>
            <a:r>
              <a:rPr lang="en-US" b="1" dirty="0" smtClean="0"/>
              <a:t>      Calgary       2.76</a:t>
            </a:r>
          </a:p>
          <a:p>
            <a:r>
              <a:rPr lang="en-US" b="1" dirty="0" smtClean="0"/>
              <a:t>       </a:t>
            </a:r>
          </a:p>
          <a:p>
            <a:r>
              <a:rPr lang="en-US" b="1" dirty="0"/>
              <a:t> </a:t>
            </a:r>
            <a:r>
              <a:rPr lang="en-US" b="1" dirty="0" smtClean="0"/>
              <a:t>       Other         2.58</a:t>
            </a:r>
          </a:p>
          <a:p>
            <a:endParaRPr lang="en-US" dirty="0"/>
          </a:p>
        </p:txBody>
      </p:sp>
      <p:sp>
        <p:nvSpPr>
          <p:cNvPr id="8" name="TextBox 7"/>
          <p:cNvSpPr txBox="1"/>
          <p:nvPr/>
        </p:nvSpPr>
        <p:spPr>
          <a:xfrm>
            <a:off x="533400" y="531960"/>
            <a:ext cx="8382000" cy="954107"/>
          </a:xfrm>
          <a:prstGeom prst="rect">
            <a:avLst/>
          </a:prstGeom>
          <a:noFill/>
        </p:spPr>
        <p:txBody>
          <a:bodyPr wrap="square" rtlCol="0">
            <a:spAutoFit/>
          </a:bodyPr>
          <a:lstStyle/>
          <a:p>
            <a:pPr algn="ctr"/>
            <a:r>
              <a:rPr lang="en-US" sz="2800" dirty="0" smtClean="0"/>
              <a:t>Edmonton Region respondents view of their economic resilience is weaker than Calgary’s</a:t>
            </a:r>
            <a:endParaRPr lang="en-US" sz="2800" dirty="0"/>
          </a:p>
        </p:txBody>
      </p:sp>
      <p:sp>
        <p:nvSpPr>
          <p:cNvPr id="2" name="TextBox 1"/>
          <p:cNvSpPr txBox="1"/>
          <p:nvPr/>
        </p:nvSpPr>
        <p:spPr>
          <a:xfrm>
            <a:off x="7676572" y="1642884"/>
            <a:ext cx="685800" cy="369332"/>
          </a:xfrm>
          <a:prstGeom prst="rect">
            <a:avLst/>
          </a:prstGeom>
          <a:noFill/>
        </p:spPr>
        <p:txBody>
          <a:bodyPr wrap="square" rtlCol="0">
            <a:spAutoFit/>
          </a:bodyPr>
          <a:lstStyle/>
          <a:p>
            <a:r>
              <a:rPr lang="en-US" dirty="0" smtClean="0"/>
              <a:t>36%</a:t>
            </a:r>
            <a:endParaRPr lang="en-US" dirty="0"/>
          </a:p>
        </p:txBody>
      </p:sp>
      <p:sp>
        <p:nvSpPr>
          <p:cNvPr id="3" name="Slide Number Placeholder 2"/>
          <p:cNvSpPr>
            <a:spLocks noGrp="1"/>
          </p:cNvSpPr>
          <p:nvPr>
            <p:ph type="sldNum" sz="quarter" idx="12"/>
          </p:nvPr>
        </p:nvSpPr>
        <p:spPr/>
        <p:txBody>
          <a:bodyPr/>
          <a:lstStyle/>
          <a:p>
            <a:fld id="{F33F688E-7CBF-47CF-B425-82602898F19F}" type="slidenum">
              <a:rPr lang="en-US" smtClean="0"/>
              <a:t>7</a:t>
            </a:fld>
            <a:endParaRPr lang="en-US"/>
          </a:p>
        </p:txBody>
      </p:sp>
    </p:spTree>
    <p:extLst>
      <p:ext uri="{BB962C8B-B14F-4D97-AF65-F5344CB8AC3E}">
        <p14:creationId xmlns:p14="http://schemas.microsoft.com/office/powerpoint/2010/main" val="292142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43819" y="615349"/>
            <a:ext cx="5441554" cy="584775"/>
          </a:xfrm>
          <a:prstGeom prst="rect">
            <a:avLst/>
          </a:prstGeom>
          <a:noFill/>
        </p:spPr>
        <p:txBody>
          <a:bodyPr wrap="none" rtlCol="0">
            <a:spAutoFit/>
          </a:bodyPr>
          <a:lstStyle/>
          <a:p>
            <a:r>
              <a:rPr lang="en-US" sz="3200" dirty="0" smtClean="0"/>
              <a:t>Sectors of interest are balanced</a:t>
            </a:r>
            <a:endParaRPr lang="en-US" sz="3200" dirty="0"/>
          </a:p>
        </p:txBody>
      </p:sp>
      <p:sp>
        <p:nvSpPr>
          <p:cNvPr id="3" name="TextBox 2"/>
          <p:cNvSpPr txBox="1"/>
          <p:nvPr/>
        </p:nvSpPr>
        <p:spPr>
          <a:xfrm>
            <a:off x="685800" y="1357054"/>
            <a:ext cx="3276600" cy="2339102"/>
          </a:xfrm>
          <a:prstGeom prst="rect">
            <a:avLst/>
          </a:prstGeom>
          <a:noFill/>
        </p:spPr>
        <p:txBody>
          <a:bodyPr wrap="square" rtlCol="0">
            <a:spAutoFit/>
          </a:bodyPr>
          <a:lstStyle/>
          <a:p>
            <a:r>
              <a:rPr lang="en-US" dirty="0" smtClean="0"/>
              <a:t>INDUSTRIES – 36%</a:t>
            </a:r>
          </a:p>
          <a:p>
            <a:r>
              <a:rPr lang="en-US" sz="1600" b="1" dirty="0" smtClean="0">
                <a:solidFill>
                  <a:srgbClr val="FF0000"/>
                </a:solidFill>
              </a:rPr>
              <a:t>Mining &amp; Mineral Processing   -   4%</a:t>
            </a:r>
          </a:p>
          <a:p>
            <a:r>
              <a:rPr lang="en-US" sz="1600" b="1" dirty="0" smtClean="0"/>
              <a:t>Energy &amp; Distribution                - 22%</a:t>
            </a:r>
          </a:p>
          <a:p>
            <a:r>
              <a:rPr lang="en-US" sz="1600" dirty="0" smtClean="0"/>
              <a:t>Construction &amp; Real Estate       - 10%</a:t>
            </a:r>
          </a:p>
          <a:p>
            <a:r>
              <a:rPr lang="en-US" sz="1600" b="1" dirty="0" smtClean="0">
                <a:solidFill>
                  <a:srgbClr val="FF0000"/>
                </a:solidFill>
              </a:rPr>
              <a:t>Forestry &amp; Wood Products       -   3%</a:t>
            </a:r>
          </a:p>
          <a:p>
            <a:r>
              <a:rPr lang="en-US" sz="1600" dirty="0" smtClean="0"/>
              <a:t>Tourism &amp; Entertainment         - 14%</a:t>
            </a:r>
          </a:p>
          <a:p>
            <a:r>
              <a:rPr lang="en-US" sz="1600" dirty="0" smtClean="0"/>
              <a:t>Manufacturing &amp; Export           - 15%</a:t>
            </a:r>
          </a:p>
          <a:p>
            <a:r>
              <a:rPr lang="en-US" sz="1600" dirty="0" smtClean="0"/>
              <a:t>Transportation &amp; Logistics        -   8%</a:t>
            </a:r>
          </a:p>
          <a:p>
            <a:r>
              <a:rPr lang="en-US" sz="1600" dirty="0" smtClean="0"/>
              <a:t>Agriculture &amp; Food Processing - 23% </a:t>
            </a:r>
            <a:endParaRPr lang="en-US" sz="1600" dirty="0"/>
          </a:p>
        </p:txBody>
      </p:sp>
      <p:sp>
        <p:nvSpPr>
          <p:cNvPr id="4" name="TextBox 3"/>
          <p:cNvSpPr txBox="1"/>
          <p:nvPr/>
        </p:nvSpPr>
        <p:spPr>
          <a:xfrm>
            <a:off x="4724400" y="1412319"/>
            <a:ext cx="3733800" cy="2092881"/>
          </a:xfrm>
          <a:prstGeom prst="rect">
            <a:avLst/>
          </a:prstGeom>
          <a:noFill/>
        </p:spPr>
        <p:txBody>
          <a:bodyPr wrap="square" rtlCol="0">
            <a:spAutoFit/>
          </a:bodyPr>
          <a:lstStyle/>
          <a:p>
            <a:r>
              <a:rPr lang="en-US" dirty="0" smtClean="0"/>
              <a:t>PROFESSIONS – 29%</a:t>
            </a:r>
          </a:p>
          <a:p>
            <a:r>
              <a:rPr lang="en-US" sz="1600" dirty="0" smtClean="0"/>
              <a:t>Communications &amp; Marketing            - 10%</a:t>
            </a:r>
          </a:p>
          <a:p>
            <a:r>
              <a:rPr lang="en-US" sz="1600" dirty="0" smtClean="0"/>
              <a:t>Engineering &amp; Design                           - 19% </a:t>
            </a:r>
          </a:p>
          <a:p>
            <a:r>
              <a:rPr lang="en-US" sz="1600" dirty="0" smtClean="0"/>
              <a:t>Human Resources &amp; Development    - 10%</a:t>
            </a:r>
          </a:p>
          <a:p>
            <a:r>
              <a:rPr lang="en-US" sz="1600" b="1" dirty="0" smtClean="0"/>
              <a:t>InfoTech &amp; Analytics                             - 25%</a:t>
            </a:r>
          </a:p>
          <a:p>
            <a:r>
              <a:rPr lang="en-US" sz="1600" dirty="0" smtClean="0"/>
              <a:t>Finance &amp; Investment                          - 16%</a:t>
            </a:r>
          </a:p>
          <a:p>
            <a:r>
              <a:rPr lang="en-US" sz="1600" dirty="0" smtClean="0"/>
              <a:t>Management &amp; Strategy                     - 16%</a:t>
            </a:r>
          </a:p>
          <a:p>
            <a:r>
              <a:rPr lang="en-US" sz="1600" dirty="0" smtClean="0">
                <a:solidFill>
                  <a:srgbClr val="FF0000"/>
                </a:solidFill>
              </a:rPr>
              <a:t>Legal &amp; Security                                    -   4%</a:t>
            </a:r>
            <a:endParaRPr lang="en-US" dirty="0">
              <a:solidFill>
                <a:srgbClr val="FF0000"/>
              </a:solidFill>
            </a:endParaRPr>
          </a:p>
        </p:txBody>
      </p:sp>
      <p:sp>
        <p:nvSpPr>
          <p:cNvPr id="5" name="TextBox 4"/>
          <p:cNvSpPr txBox="1"/>
          <p:nvPr/>
        </p:nvSpPr>
        <p:spPr>
          <a:xfrm>
            <a:off x="2781300" y="3920836"/>
            <a:ext cx="3886200" cy="1600438"/>
          </a:xfrm>
          <a:prstGeom prst="rect">
            <a:avLst/>
          </a:prstGeom>
          <a:noFill/>
        </p:spPr>
        <p:txBody>
          <a:bodyPr wrap="square" rtlCol="0">
            <a:spAutoFit/>
          </a:bodyPr>
          <a:lstStyle/>
          <a:p>
            <a:r>
              <a:rPr lang="en-US" dirty="0" smtClean="0"/>
              <a:t>PUBLIC SERVICES – 35%</a:t>
            </a:r>
          </a:p>
          <a:p>
            <a:r>
              <a:rPr lang="en-US" sz="1600" dirty="0" smtClean="0"/>
              <a:t>Health &amp; </a:t>
            </a:r>
            <a:r>
              <a:rPr lang="en-US" sz="1600" dirty="0" err="1" smtClean="0"/>
              <a:t>BioTech</a:t>
            </a:r>
            <a:r>
              <a:rPr lang="en-US" sz="1600" dirty="0" smtClean="0"/>
              <a:t>                            - 24%</a:t>
            </a:r>
          </a:p>
          <a:p>
            <a:r>
              <a:rPr lang="en-US" sz="1600" dirty="0" smtClean="0"/>
              <a:t>Government &amp; Public Policy         - 20%</a:t>
            </a:r>
          </a:p>
          <a:p>
            <a:r>
              <a:rPr lang="en-US" sz="1600" dirty="0" smtClean="0">
                <a:solidFill>
                  <a:srgbClr val="FF0000"/>
                </a:solidFill>
              </a:rPr>
              <a:t>NGOs – Non-gov’t Organization   -   8%</a:t>
            </a:r>
          </a:p>
          <a:p>
            <a:r>
              <a:rPr lang="en-US" sz="1600" dirty="0" smtClean="0"/>
              <a:t>Education &amp; Research                    - 21%</a:t>
            </a:r>
          </a:p>
          <a:p>
            <a:r>
              <a:rPr lang="en-US" sz="1600" b="1" dirty="0" smtClean="0"/>
              <a:t>Environment &amp; </a:t>
            </a:r>
            <a:r>
              <a:rPr lang="en-US" sz="1600" b="1" dirty="0" err="1" smtClean="0"/>
              <a:t>CleanTech</a:t>
            </a:r>
            <a:r>
              <a:rPr lang="en-US" sz="1600" b="1" dirty="0" smtClean="0"/>
              <a:t>             - 26%</a:t>
            </a:r>
            <a:endParaRPr lang="en-US" b="1" dirty="0"/>
          </a:p>
        </p:txBody>
      </p:sp>
      <p:sp>
        <p:nvSpPr>
          <p:cNvPr id="6" name="Slide Number Placeholder 5"/>
          <p:cNvSpPr>
            <a:spLocks noGrp="1"/>
          </p:cNvSpPr>
          <p:nvPr>
            <p:ph type="sldNum" sz="quarter" idx="12"/>
          </p:nvPr>
        </p:nvSpPr>
        <p:spPr/>
        <p:txBody>
          <a:bodyPr/>
          <a:lstStyle/>
          <a:p>
            <a:fld id="{F33F688E-7CBF-47CF-B425-82602898F19F}" type="slidenum">
              <a:rPr lang="en-US" smtClean="0"/>
              <a:t>8</a:t>
            </a:fld>
            <a:endParaRPr lang="en-US"/>
          </a:p>
        </p:txBody>
      </p:sp>
    </p:spTree>
    <p:extLst>
      <p:ext uri="{BB962C8B-B14F-4D97-AF65-F5344CB8AC3E}">
        <p14:creationId xmlns:p14="http://schemas.microsoft.com/office/powerpoint/2010/main" val="2078839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761999"/>
            <a:ext cx="8305800" cy="954107"/>
          </a:xfrm>
          <a:prstGeom prst="rect">
            <a:avLst/>
          </a:prstGeom>
          <a:noFill/>
        </p:spPr>
        <p:txBody>
          <a:bodyPr wrap="square" rtlCol="0">
            <a:spAutoFit/>
          </a:bodyPr>
          <a:lstStyle/>
          <a:p>
            <a:pPr algn="ctr"/>
            <a:r>
              <a:rPr lang="en-US" sz="2800" dirty="0" smtClean="0"/>
              <a:t>Alberta’s resilience is viewed as weakest by those with an interest in Public Sector particularly in Education</a:t>
            </a:r>
            <a:endParaRPr lang="en-US" sz="2800" dirty="0"/>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013527"/>
            <a:ext cx="8662208" cy="1849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F33F688E-7CBF-47CF-B425-82602898F19F}" type="slidenum">
              <a:rPr lang="en-US" smtClean="0"/>
              <a:t>9</a:t>
            </a:fld>
            <a:endParaRPr lang="en-US"/>
          </a:p>
        </p:txBody>
      </p:sp>
      <p:sp>
        <p:nvSpPr>
          <p:cNvPr id="2" name="Right Arrow 1"/>
          <p:cNvSpPr/>
          <p:nvPr/>
        </p:nvSpPr>
        <p:spPr>
          <a:xfrm rot="19598336">
            <a:off x="2832899" y="3910309"/>
            <a:ext cx="404183" cy="17020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2035223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449</TotalTime>
  <Words>1015</Words>
  <Application>Microsoft Office PowerPoint</Application>
  <PresentationFormat>On-screen Show (4:3)</PresentationFormat>
  <Paragraphs>156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It’s the economy stupid! Who cares?</vt:lpstr>
      <vt:lpstr>PowerPoint Presentation</vt:lpstr>
      <vt:lpstr>PowerPoint Presentation</vt:lpstr>
      <vt:lpstr>PowerPoint Presentation</vt:lpstr>
      <vt:lpstr>Resilience has been improving since 2015 with significant improvement/recovery between the fall of 2020 and spring of 2021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and Sector Resilience</dc:title>
  <dc:creator>Perry</dc:creator>
  <cp:lastModifiedBy>Perry</cp:lastModifiedBy>
  <cp:revision>31</cp:revision>
  <cp:lastPrinted>2021-05-14T14:09:23Z</cp:lastPrinted>
  <dcterms:created xsi:type="dcterms:W3CDTF">2021-05-14T04:26:52Z</dcterms:created>
  <dcterms:modified xsi:type="dcterms:W3CDTF">2021-08-22T23:35:32Z</dcterms:modified>
</cp:coreProperties>
</file>