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69" r:id="rId2"/>
    <p:sldId id="256" r:id="rId3"/>
    <p:sldId id="309" r:id="rId4"/>
    <p:sldId id="310" r:id="rId5"/>
    <p:sldId id="270" r:id="rId6"/>
    <p:sldId id="319" r:id="rId7"/>
    <p:sldId id="320" r:id="rId8"/>
    <p:sldId id="288" r:id="rId9"/>
    <p:sldId id="308" r:id="rId10"/>
    <p:sldId id="325" r:id="rId11"/>
    <p:sldId id="312" r:id="rId12"/>
    <p:sldId id="321" r:id="rId13"/>
    <p:sldId id="323" r:id="rId14"/>
    <p:sldId id="290" r:id="rId15"/>
    <p:sldId id="322" r:id="rId16"/>
    <p:sldId id="287" r:id="rId17"/>
    <p:sldId id="313" r:id="rId18"/>
    <p:sldId id="291" r:id="rId19"/>
    <p:sldId id="311" r:id="rId20"/>
    <p:sldId id="314" r:id="rId21"/>
    <p:sldId id="315" r:id="rId22"/>
    <p:sldId id="324" r:id="rId23"/>
    <p:sldId id="317" r:id="rId24"/>
    <p:sldId id="348" r:id="rId25"/>
    <p:sldId id="318" r:id="rId26"/>
    <p:sldId id="349" r:id="rId27"/>
    <p:sldId id="327" r:id="rId28"/>
    <p:sldId id="258" r:id="rId29"/>
    <p:sldId id="328" r:id="rId30"/>
    <p:sldId id="329" r:id="rId31"/>
    <p:sldId id="330" r:id="rId32"/>
    <p:sldId id="276" r:id="rId33"/>
    <p:sldId id="277" r:id="rId34"/>
    <p:sldId id="303" r:id="rId35"/>
    <p:sldId id="274" r:id="rId36"/>
    <p:sldId id="264" r:id="rId37"/>
    <p:sldId id="268" r:id="rId38"/>
    <p:sldId id="331" r:id="rId39"/>
    <p:sldId id="302" r:id="rId40"/>
    <p:sldId id="307" r:id="rId41"/>
    <p:sldId id="304" r:id="rId42"/>
    <p:sldId id="338" r:id="rId43"/>
    <p:sldId id="275" r:id="rId44"/>
    <p:sldId id="336" r:id="rId45"/>
    <p:sldId id="339" r:id="rId46"/>
    <p:sldId id="306" r:id="rId47"/>
    <p:sldId id="266" r:id="rId48"/>
    <p:sldId id="280" r:id="rId49"/>
    <p:sldId id="341" r:id="rId50"/>
    <p:sldId id="305" r:id="rId51"/>
    <p:sldId id="286" r:id="rId52"/>
    <p:sldId id="337" r:id="rId53"/>
    <p:sldId id="281" r:id="rId54"/>
    <p:sldId id="282" r:id="rId55"/>
    <p:sldId id="343" r:id="rId56"/>
    <p:sldId id="344" r:id="rId57"/>
    <p:sldId id="345" r:id="rId58"/>
    <p:sldId id="350" r:id="rId59"/>
    <p:sldId id="355" r:id="rId60"/>
    <p:sldId id="353" r:id="rId61"/>
    <p:sldId id="354" r:id="rId62"/>
    <p:sldId id="351" r:id="rId63"/>
    <p:sldId id="358" r:id="rId64"/>
    <p:sldId id="364" r:id="rId65"/>
    <p:sldId id="362" r:id="rId66"/>
    <p:sldId id="365" r:id="rId67"/>
    <p:sldId id="360" r:id="rId68"/>
    <p:sldId id="366" r:id="rId69"/>
    <p:sldId id="363" r:id="rId70"/>
    <p:sldId id="367" r:id="rId71"/>
    <p:sldId id="359" r:id="rId72"/>
    <p:sldId id="368" r:id="rId73"/>
    <p:sldId id="357" r:id="rId74"/>
  </p:sldIdLst>
  <p:sldSz cx="9144000" cy="5143500" type="screen16x9"/>
  <p:notesSz cx="6858000" cy="9144000"/>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1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46" autoAdjust="0"/>
  </p:normalViewPr>
  <p:slideViewPr>
    <p:cSldViewPr snapToGrid="0">
      <p:cViewPr varScale="1">
        <p:scale>
          <a:sx n="133" d="100"/>
          <a:sy n="133" d="100"/>
        </p:scale>
        <p:origin x="378" y="12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90150195529812"/>
          <c:y val="0.12098582997596254"/>
          <c:w val="0.64474785734503826"/>
          <c:h val="0.67600118015821176"/>
        </c:manualLayout>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5C35-48E5-B8A7-01382024C596}"/>
              </c:ext>
            </c:extLst>
          </c:dPt>
          <c:dPt>
            <c:idx val="1"/>
            <c:invertIfNegative val="0"/>
            <c:bubble3D val="0"/>
            <c:spPr>
              <a:solidFill>
                <a:srgbClr val="507CB6"/>
              </a:solidFill>
              <a:ln w="0">
                <a:noFill/>
              </a:ln>
            </c:spPr>
            <c:extLst>
              <c:ext xmlns:c16="http://schemas.microsoft.com/office/drawing/2014/chart" uri="{C3380CC4-5D6E-409C-BE32-E72D297353CC}">
                <c16:uniqueId val="{00000003-5C35-48E5-B8A7-01382024C596}"/>
              </c:ext>
            </c:extLst>
          </c:dPt>
          <c:dPt>
            <c:idx val="2"/>
            <c:invertIfNegative val="0"/>
            <c:bubble3D val="0"/>
            <c:spPr>
              <a:solidFill>
                <a:srgbClr val="F9BE00"/>
              </a:solidFill>
              <a:ln w="0">
                <a:noFill/>
              </a:ln>
            </c:spPr>
            <c:extLst>
              <c:ext xmlns:c16="http://schemas.microsoft.com/office/drawing/2014/chart" uri="{C3380CC4-5D6E-409C-BE32-E72D297353CC}">
                <c16:uniqueId val="{00000005-5C35-48E5-B8A7-01382024C596}"/>
              </c:ext>
            </c:extLst>
          </c:dPt>
          <c:dPt>
            <c:idx val="3"/>
            <c:invertIfNegative val="0"/>
            <c:bubble3D val="0"/>
            <c:spPr>
              <a:solidFill>
                <a:srgbClr val="6BC8CD"/>
              </a:solidFill>
              <a:ln w="0">
                <a:noFill/>
              </a:ln>
            </c:spPr>
            <c:extLst>
              <c:ext xmlns:c16="http://schemas.microsoft.com/office/drawing/2014/chart" uri="{C3380CC4-5D6E-409C-BE32-E72D297353CC}">
                <c16:uniqueId val="{00000007-5C35-48E5-B8A7-01382024C596}"/>
              </c:ext>
            </c:extLst>
          </c:dPt>
          <c:dPt>
            <c:idx val="4"/>
            <c:invertIfNegative val="0"/>
            <c:bubble3D val="0"/>
            <c:spPr>
              <a:solidFill>
                <a:srgbClr val="FF8B4F"/>
              </a:solidFill>
              <a:ln w="0">
                <a:noFill/>
              </a:ln>
            </c:spPr>
            <c:extLst>
              <c:ext xmlns:c16="http://schemas.microsoft.com/office/drawing/2014/chart" uri="{C3380CC4-5D6E-409C-BE32-E72D297353CC}">
                <c16:uniqueId val="{00000009-5C35-48E5-B8A7-01382024C596}"/>
              </c:ext>
            </c:extLst>
          </c:dPt>
          <c:cat>
            <c:strRef>
              <c:f>Sheet1!$A$2:$A$6</c:f>
              <c:strCache>
                <c:ptCount val="5"/>
                <c:pt idx="0">
                  <c:v>Critical importance</c:v>
                </c:pt>
                <c:pt idx="1">
                  <c:v>High importance</c:v>
                </c:pt>
                <c:pt idx="2">
                  <c:v>Moderate importance</c:v>
                </c:pt>
                <c:pt idx="3">
                  <c:v>Low importance</c:v>
                </c:pt>
                <c:pt idx="4">
                  <c:v>Minimal importance</c:v>
                </c:pt>
              </c:strCache>
            </c:strRef>
          </c:cat>
          <c:val>
            <c:numRef>
              <c:f>Sheet1!$B$2:$B$6</c:f>
              <c:numCache>
                <c:formatCode>0.00%</c:formatCode>
                <c:ptCount val="5"/>
                <c:pt idx="0">
                  <c:v>0.35849999999999999</c:v>
                </c:pt>
                <c:pt idx="1">
                  <c:v>0.50939999999999996</c:v>
                </c:pt>
                <c:pt idx="2">
                  <c:v>0.1321</c:v>
                </c:pt>
                <c:pt idx="3">
                  <c:v>0</c:v>
                </c:pt>
                <c:pt idx="4">
                  <c:v>0</c:v>
                </c:pt>
              </c:numCache>
            </c:numRef>
          </c:val>
          <c:extLst>
            <c:ext xmlns:c16="http://schemas.microsoft.com/office/drawing/2014/chart" uri="{C3380CC4-5D6E-409C-BE32-E72D297353CC}">
              <c16:uniqueId val="{0000000A-5C35-48E5-B8A7-01382024C596}"/>
            </c:ext>
          </c:extLst>
        </c:ser>
        <c:dLbls>
          <c:showLegendKey val="0"/>
          <c:showVal val="0"/>
          <c:showCatName val="0"/>
          <c:showSerName val="0"/>
          <c:showPercent val="0"/>
          <c:showBubbleSize val="0"/>
        </c:dLbls>
        <c:gapWidth val="50"/>
        <c:overlap val="100"/>
        <c:axId val="131752320"/>
        <c:axId val="131753856"/>
      </c:barChart>
      <c:catAx>
        <c:axId val="131752320"/>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131753856"/>
        <c:crosses val="autoZero"/>
        <c:auto val="1"/>
        <c:lblAlgn val="ctr"/>
        <c:lblOffset val="100"/>
        <c:noMultiLvlLbl val="0"/>
      </c:catAx>
      <c:valAx>
        <c:axId val="131753856"/>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131752320"/>
        <c:crosses val="max"/>
        <c:crossBetween val="between"/>
      </c:valAx>
    </c:plotArea>
    <c:plotVisOnly val="1"/>
    <c:dispBlanksAs val="gap"/>
    <c:showDLblsOverMax val="1"/>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82835855976779"/>
          <c:y val="5.6934508223982376E-2"/>
          <c:w val="0.71188911847196268"/>
          <c:h val="0.83257107777416328"/>
        </c:manualLayout>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235D-4BD8-A648-6D34659C8DE6}"/>
              </c:ext>
            </c:extLst>
          </c:dPt>
          <c:dPt>
            <c:idx val="1"/>
            <c:invertIfNegative val="0"/>
            <c:bubble3D val="0"/>
            <c:spPr>
              <a:solidFill>
                <a:srgbClr val="507CB6"/>
              </a:solidFill>
              <a:ln w="0">
                <a:noFill/>
              </a:ln>
            </c:spPr>
            <c:extLst>
              <c:ext xmlns:c16="http://schemas.microsoft.com/office/drawing/2014/chart" uri="{C3380CC4-5D6E-409C-BE32-E72D297353CC}">
                <c16:uniqueId val="{00000003-235D-4BD8-A648-6D34659C8DE6}"/>
              </c:ext>
            </c:extLst>
          </c:dPt>
          <c:dPt>
            <c:idx val="2"/>
            <c:invertIfNegative val="0"/>
            <c:bubble3D val="0"/>
            <c:spPr>
              <a:solidFill>
                <a:srgbClr val="F9BE00"/>
              </a:solidFill>
              <a:ln w="0">
                <a:noFill/>
              </a:ln>
            </c:spPr>
            <c:extLst>
              <c:ext xmlns:c16="http://schemas.microsoft.com/office/drawing/2014/chart" uri="{C3380CC4-5D6E-409C-BE32-E72D297353CC}">
                <c16:uniqueId val="{00000005-235D-4BD8-A648-6D34659C8DE6}"/>
              </c:ext>
            </c:extLst>
          </c:dPt>
          <c:dPt>
            <c:idx val="3"/>
            <c:invertIfNegative val="0"/>
            <c:bubble3D val="0"/>
            <c:spPr>
              <a:solidFill>
                <a:srgbClr val="6BC8CD"/>
              </a:solidFill>
              <a:ln w="0">
                <a:noFill/>
              </a:ln>
            </c:spPr>
            <c:extLst>
              <c:ext xmlns:c16="http://schemas.microsoft.com/office/drawing/2014/chart" uri="{C3380CC4-5D6E-409C-BE32-E72D297353CC}">
                <c16:uniqueId val="{00000007-235D-4BD8-A648-6D34659C8DE6}"/>
              </c:ext>
            </c:extLst>
          </c:dPt>
          <c:dPt>
            <c:idx val="4"/>
            <c:invertIfNegative val="0"/>
            <c:bubble3D val="0"/>
            <c:spPr>
              <a:solidFill>
                <a:srgbClr val="FF8B4F"/>
              </a:solidFill>
              <a:ln w="0">
                <a:noFill/>
              </a:ln>
            </c:spPr>
            <c:extLst>
              <c:ext xmlns:c16="http://schemas.microsoft.com/office/drawing/2014/chart" uri="{C3380CC4-5D6E-409C-BE32-E72D297353CC}">
                <c16:uniqueId val="{00000009-235D-4BD8-A648-6D34659C8DE6}"/>
              </c:ext>
            </c:extLst>
          </c:dPt>
          <c:cat>
            <c:strRef>
              <c:f>Sheet1!$A$2:$A$6</c:f>
              <c:strCache>
                <c:ptCount val="5"/>
                <c:pt idx="0">
                  <c:v>Critical importance</c:v>
                </c:pt>
                <c:pt idx="1">
                  <c:v>High importance</c:v>
                </c:pt>
                <c:pt idx="2">
                  <c:v>Moderate importance</c:v>
                </c:pt>
                <c:pt idx="3">
                  <c:v>Low importance</c:v>
                </c:pt>
                <c:pt idx="4">
                  <c:v>Minimal importance</c:v>
                </c:pt>
              </c:strCache>
            </c:strRef>
          </c:cat>
          <c:val>
            <c:numRef>
              <c:f>Sheet1!$B$2:$B$6</c:f>
              <c:numCache>
                <c:formatCode>0.00%</c:formatCode>
                <c:ptCount val="5"/>
                <c:pt idx="0">
                  <c:v>0.32079999999999997</c:v>
                </c:pt>
                <c:pt idx="1">
                  <c:v>0.434</c:v>
                </c:pt>
                <c:pt idx="2">
                  <c:v>0.18870000000000001</c:v>
                </c:pt>
                <c:pt idx="3">
                  <c:v>1.89E-2</c:v>
                </c:pt>
                <c:pt idx="4">
                  <c:v>3.7699999999999997E-2</c:v>
                </c:pt>
              </c:numCache>
            </c:numRef>
          </c:val>
          <c:extLst>
            <c:ext xmlns:c16="http://schemas.microsoft.com/office/drawing/2014/chart" uri="{C3380CC4-5D6E-409C-BE32-E72D297353CC}">
              <c16:uniqueId val="{0000000A-235D-4BD8-A648-6D34659C8DE6}"/>
            </c:ext>
          </c:extLst>
        </c:ser>
        <c:dLbls>
          <c:showLegendKey val="0"/>
          <c:showVal val="0"/>
          <c:showCatName val="0"/>
          <c:showSerName val="0"/>
          <c:showPercent val="0"/>
          <c:showBubbleSize val="0"/>
        </c:dLbls>
        <c:gapWidth val="50"/>
        <c:overlap val="100"/>
        <c:axId val="130923904"/>
        <c:axId val="130933888"/>
      </c:barChart>
      <c:catAx>
        <c:axId val="130923904"/>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130933888"/>
        <c:crosses val="autoZero"/>
        <c:auto val="1"/>
        <c:lblAlgn val="ctr"/>
        <c:lblOffset val="100"/>
        <c:noMultiLvlLbl val="0"/>
      </c:catAx>
      <c:valAx>
        <c:axId val="130933888"/>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130923904"/>
        <c:crosses val="max"/>
        <c:crossBetween val="between"/>
      </c:valAx>
    </c:plotArea>
    <c:plotVisOnly val="1"/>
    <c:dispBlanksAs val="gap"/>
    <c:showDLblsOverMax val="1"/>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22772932655700495"/>
          <c:y val="3.9142474403987881E-2"/>
          <c:w val="0.69935889311651334"/>
          <c:h val="0.8112206371901699"/>
        </c:manualLayout>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69DF-4F0D-81C6-EB0AAB8809B8}"/>
              </c:ext>
            </c:extLst>
          </c:dPt>
          <c:dPt>
            <c:idx val="1"/>
            <c:invertIfNegative val="0"/>
            <c:bubble3D val="0"/>
            <c:spPr>
              <a:solidFill>
                <a:srgbClr val="507CB6"/>
              </a:solidFill>
              <a:ln w="0">
                <a:noFill/>
              </a:ln>
            </c:spPr>
            <c:extLst>
              <c:ext xmlns:c16="http://schemas.microsoft.com/office/drawing/2014/chart" uri="{C3380CC4-5D6E-409C-BE32-E72D297353CC}">
                <c16:uniqueId val="{00000003-69DF-4F0D-81C6-EB0AAB8809B8}"/>
              </c:ext>
            </c:extLst>
          </c:dPt>
          <c:dPt>
            <c:idx val="2"/>
            <c:invertIfNegative val="0"/>
            <c:bubble3D val="0"/>
            <c:spPr>
              <a:solidFill>
                <a:srgbClr val="F9BE00"/>
              </a:solidFill>
              <a:ln w="0">
                <a:noFill/>
              </a:ln>
            </c:spPr>
            <c:extLst>
              <c:ext xmlns:c16="http://schemas.microsoft.com/office/drawing/2014/chart" uri="{C3380CC4-5D6E-409C-BE32-E72D297353CC}">
                <c16:uniqueId val="{00000005-69DF-4F0D-81C6-EB0AAB8809B8}"/>
              </c:ext>
            </c:extLst>
          </c:dPt>
          <c:dPt>
            <c:idx val="3"/>
            <c:invertIfNegative val="0"/>
            <c:bubble3D val="0"/>
            <c:spPr>
              <a:solidFill>
                <a:srgbClr val="6BC8CD"/>
              </a:solidFill>
              <a:ln w="0">
                <a:noFill/>
              </a:ln>
            </c:spPr>
            <c:extLst>
              <c:ext xmlns:c16="http://schemas.microsoft.com/office/drawing/2014/chart" uri="{C3380CC4-5D6E-409C-BE32-E72D297353CC}">
                <c16:uniqueId val="{00000007-69DF-4F0D-81C6-EB0AAB8809B8}"/>
              </c:ext>
            </c:extLst>
          </c:dPt>
          <c:dPt>
            <c:idx val="4"/>
            <c:invertIfNegative val="0"/>
            <c:bubble3D val="0"/>
            <c:spPr>
              <a:solidFill>
                <a:schemeClr val="accent5"/>
              </a:solidFill>
              <a:ln w="0">
                <a:noFill/>
              </a:ln>
            </c:spPr>
            <c:extLst>
              <c:ext xmlns:c16="http://schemas.microsoft.com/office/drawing/2014/chart" uri="{C3380CC4-5D6E-409C-BE32-E72D297353CC}">
                <c16:uniqueId val="{00000009-69DF-4F0D-81C6-EB0AAB8809B8}"/>
              </c:ext>
            </c:extLst>
          </c:dPt>
          <c:dPt>
            <c:idx val="5"/>
            <c:invertIfNegative val="0"/>
            <c:bubble3D val="0"/>
            <c:spPr>
              <a:solidFill>
                <a:srgbClr val="7D5E90"/>
              </a:solidFill>
              <a:ln w="0">
                <a:noFill/>
              </a:ln>
            </c:spPr>
            <c:extLst>
              <c:ext xmlns:c16="http://schemas.microsoft.com/office/drawing/2014/chart" uri="{C3380CC4-5D6E-409C-BE32-E72D297353CC}">
                <c16:uniqueId val="{0000000B-69DF-4F0D-81C6-EB0AAB8809B8}"/>
              </c:ext>
            </c:extLst>
          </c:dPt>
          <c:cat>
            <c:strRef>
              <c:f>Sheet1!$A$2:$A$7</c:f>
              <c:strCache>
                <c:ptCount val="6"/>
                <c:pt idx="0">
                  <c:v>Critical importance</c:v>
                </c:pt>
                <c:pt idx="1">
                  <c:v>High importance</c:v>
                </c:pt>
                <c:pt idx="2">
                  <c:v>Moderate importance</c:v>
                </c:pt>
                <c:pt idx="3">
                  <c:v>Low importance</c:v>
                </c:pt>
                <c:pt idx="4">
                  <c:v>Minimal importance</c:v>
                </c:pt>
                <c:pt idx="5">
                  <c:v>What do you recommend?</c:v>
                </c:pt>
              </c:strCache>
            </c:strRef>
          </c:cat>
          <c:val>
            <c:numRef>
              <c:f>Sheet1!$B$2:$B$7</c:f>
              <c:numCache>
                <c:formatCode>0.00%</c:formatCode>
                <c:ptCount val="6"/>
                <c:pt idx="0">
                  <c:v>0.16669999999999999</c:v>
                </c:pt>
                <c:pt idx="1">
                  <c:v>0.26190000000000002</c:v>
                </c:pt>
                <c:pt idx="2">
                  <c:v>0.16669999999999999</c:v>
                </c:pt>
                <c:pt idx="3">
                  <c:v>4.7600000000000003E-2</c:v>
                </c:pt>
                <c:pt idx="4">
                  <c:v>4.7600000000000003E-2</c:v>
                </c:pt>
                <c:pt idx="5">
                  <c:v>0.3095</c:v>
                </c:pt>
              </c:numCache>
            </c:numRef>
          </c:val>
          <c:extLst>
            <c:ext xmlns:c16="http://schemas.microsoft.com/office/drawing/2014/chart" uri="{C3380CC4-5D6E-409C-BE32-E72D297353CC}">
              <c16:uniqueId val="{0000000C-69DF-4F0D-81C6-EB0AAB8809B8}"/>
            </c:ext>
          </c:extLst>
        </c:ser>
        <c:dLbls>
          <c:showLegendKey val="0"/>
          <c:showVal val="0"/>
          <c:showCatName val="0"/>
          <c:showSerName val="0"/>
          <c:showPercent val="0"/>
          <c:showBubbleSize val="0"/>
        </c:dLbls>
        <c:gapWidth val="50"/>
        <c:overlap val="100"/>
        <c:axId val="130983808"/>
        <c:axId val="130985344"/>
      </c:barChart>
      <c:catAx>
        <c:axId val="130983808"/>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130985344"/>
        <c:crosses val="autoZero"/>
        <c:auto val="1"/>
        <c:lblAlgn val="ctr"/>
        <c:lblOffset val="100"/>
        <c:noMultiLvlLbl val="0"/>
      </c:catAx>
      <c:valAx>
        <c:axId val="130985344"/>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130983808"/>
        <c:crosses val="max"/>
        <c:crossBetween val="between"/>
      </c:valAx>
    </c:plotArea>
    <c:plotVisOnly val="1"/>
    <c:dispBlanksAs val="gap"/>
    <c:showDLblsOverMax val="1"/>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9E93-48D1-BD20-BB3F82501C75}"/>
              </c:ext>
            </c:extLst>
          </c:dPt>
          <c:dPt>
            <c:idx val="1"/>
            <c:invertIfNegative val="0"/>
            <c:bubble3D val="0"/>
            <c:spPr>
              <a:solidFill>
                <a:srgbClr val="507CB6"/>
              </a:solidFill>
              <a:ln w="0">
                <a:noFill/>
              </a:ln>
            </c:spPr>
            <c:extLst>
              <c:ext xmlns:c16="http://schemas.microsoft.com/office/drawing/2014/chart" uri="{C3380CC4-5D6E-409C-BE32-E72D297353CC}">
                <c16:uniqueId val="{00000003-9E93-48D1-BD20-BB3F82501C75}"/>
              </c:ext>
            </c:extLst>
          </c:dPt>
          <c:dPt>
            <c:idx val="2"/>
            <c:invertIfNegative val="0"/>
            <c:bubble3D val="0"/>
            <c:spPr>
              <a:solidFill>
                <a:srgbClr val="F9BE00"/>
              </a:solidFill>
              <a:ln w="0">
                <a:noFill/>
              </a:ln>
            </c:spPr>
            <c:extLst>
              <c:ext xmlns:c16="http://schemas.microsoft.com/office/drawing/2014/chart" uri="{C3380CC4-5D6E-409C-BE32-E72D297353CC}">
                <c16:uniqueId val="{00000005-9E93-48D1-BD20-BB3F82501C75}"/>
              </c:ext>
            </c:extLst>
          </c:dPt>
          <c:dPt>
            <c:idx val="3"/>
            <c:invertIfNegative val="0"/>
            <c:bubble3D val="0"/>
            <c:spPr>
              <a:solidFill>
                <a:srgbClr val="6BC8CD"/>
              </a:solidFill>
              <a:ln w="0">
                <a:noFill/>
              </a:ln>
            </c:spPr>
            <c:extLst>
              <c:ext xmlns:c16="http://schemas.microsoft.com/office/drawing/2014/chart" uri="{C3380CC4-5D6E-409C-BE32-E72D297353CC}">
                <c16:uniqueId val="{00000007-9E93-48D1-BD20-BB3F82501C75}"/>
              </c:ext>
            </c:extLst>
          </c:dPt>
          <c:dPt>
            <c:idx val="4"/>
            <c:invertIfNegative val="0"/>
            <c:bubble3D val="0"/>
            <c:spPr>
              <a:solidFill>
                <a:srgbClr val="FF8B4F"/>
              </a:solidFill>
              <a:ln w="0">
                <a:noFill/>
              </a:ln>
            </c:spPr>
            <c:extLst>
              <c:ext xmlns:c16="http://schemas.microsoft.com/office/drawing/2014/chart" uri="{C3380CC4-5D6E-409C-BE32-E72D297353CC}">
                <c16:uniqueId val="{00000009-9E93-48D1-BD20-BB3F82501C75}"/>
              </c:ext>
            </c:extLst>
          </c:dPt>
          <c:cat>
            <c:strRef>
              <c:f>Sheet1!$A$2:$A$6</c:f>
              <c:strCache>
                <c:ptCount val="5"/>
                <c:pt idx="0">
                  <c:v>Critical importance</c:v>
                </c:pt>
                <c:pt idx="1">
                  <c:v>High importance</c:v>
                </c:pt>
                <c:pt idx="2">
                  <c:v>Moderate importance</c:v>
                </c:pt>
                <c:pt idx="3">
                  <c:v>Low importance</c:v>
                </c:pt>
                <c:pt idx="4">
                  <c:v>Minimal importance</c:v>
                </c:pt>
              </c:strCache>
            </c:strRef>
          </c:cat>
          <c:val>
            <c:numRef>
              <c:f>Sheet1!$B$2:$B$6</c:f>
              <c:numCache>
                <c:formatCode>0.00%</c:formatCode>
                <c:ptCount val="5"/>
                <c:pt idx="0">
                  <c:v>0.439</c:v>
                </c:pt>
                <c:pt idx="1">
                  <c:v>0.46339999999999998</c:v>
                </c:pt>
                <c:pt idx="2">
                  <c:v>7.3200000000000001E-2</c:v>
                </c:pt>
                <c:pt idx="3">
                  <c:v>2.4400000000000002E-2</c:v>
                </c:pt>
                <c:pt idx="4">
                  <c:v>0</c:v>
                </c:pt>
              </c:numCache>
            </c:numRef>
          </c:val>
          <c:extLst>
            <c:ext xmlns:c16="http://schemas.microsoft.com/office/drawing/2014/chart" uri="{C3380CC4-5D6E-409C-BE32-E72D297353CC}">
              <c16:uniqueId val="{0000000A-9E93-48D1-BD20-BB3F82501C75}"/>
            </c:ext>
          </c:extLst>
        </c:ser>
        <c:dLbls>
          <c:showLegendKey val="0"/>
          <c:showVal val="0"/>
          <c:showCatName val="0"/>
          <c:showSerName val="0"/>
          <c:showPercent val="0"/>
          <c:showBubbleSize val="0"/>
        </c:dLbls>
        <c:gapWidth val="50"/>
        <c:overlap val="100"/>
        <c:axId val="131619072"/>
        <c:axId val="131620864"/>
      </c:barChart>
      <c:catAx>
        <c:axId val="131619072"/>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131620864"/>
        <c:crosses val="autoZero"/>
        <c:auto val="1"/>
        <c:lblAlgn val="ctr"/>
        <c:lblOffset val="100"/>
        <c:noMultiLvlLbl val="0"/>
      </c:catAx>
      <c:valAx>
        <c:axId val="131620864"/>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131619072"/>
        <c:crosses val="max"/>
        <c:crossBetween val="between"/>
      </c:valAx>
    </c:plotArea>
    <c:plotVisOnly val="1"/>
    <c:dispBlanksAs val="gap"/>
    <c:showDLblsOverMax val="1"/>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97967101496468"/>
          <c:y val="0"/>
          <c:w val="0.76814260752425068"/>
          <c:h val="0.87171355217815116"/>
        </c:manualLayout>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F196-4596-8A53-554A64310959}"/>
              </c:ext>
            </c:extLst>
          </c:dPt>
          <c:dPt>
            <c:idx val="1"/>
            <c:invertIfNegative val="0"/>
            <c:bubble3D val="0"/>
            <c:spPr>
              <a:solidFill>
                <a:srgbClr val="507CB6"/>
              </a:solidFill>
              <a:ln w="0">
                <a:noFill/>
              </a:ln>
            </c:spPr>
            <c:extLst>
              <c:ext xmlns:c16="http://schemas.microsoft.com/office/drawing/2014/chart" uri="{C3380CC4-5D6E-409C-BE32-E72D297353CC}">
                <c16:uniqueId val="{00000003-F196-4596-8A53-554A64310959}"/>
              </c:ext>
            </c:extLst>
          </c:dPt>
          <c:dPt>
            <c:idx val="2"/>
            <c:invertIfNegative val="0"/>
            <c:bubble3D val="0"/>
            <c:spPr>
              <a:solidFill>
                <a:srgbClr val="F9BE00"/>
              </a:solidFill>
              <a:ln w="0">
                <a:noFill/>
              </a:ln>
            </c:spPr>
            <c:extLst>
              <c:ext xmlns:c16="http://schemas.microsoft.com/office/drawing/2014/chart" uri="{C3380CC4-5D6E-409C-BE32-E72D297353CC}">
                <c16:uniqueId val="{00000005-F196-4596-8A53-554A64310959}"/>
              </c:ext>
            </c:extLst>
          </c:dPt>
          <c:dPt>
            <c:idx val="3"/>
            <c:invertIfNegative val="0"/>
            <c:bubble3D val="0"/>
            <c:spPr>
              <a:solidFill>
                <a:srgbClr val="6BC8CD"/>
              </a:solidFill>
              <a:ln w="0">
                <a:noFill/>
              </a:ln>
            </c:spPr>
            <c:extLst>
              <c:ext xmlns:c16="http://schemas.microsoft.com/office/drawing/2014/chart" uri="{C3380CC4-5D6E-409C-BE32-E72D297353CC}">
                <c16:uniqueId val="{00000007-F196-4596-8A53-554A64310959}"/>
              </c:ext>
            </c:extLst>
          </c:dPt>
          <c:dPt>
            <c:idx val="4"/>
            <c:invertIfNegative val="0"/>
            <c:bubble3D val="0"/>
            <c:spPr>
              <a:solidFill>
                <a:srgbClr val="FF8B4F"/>
              </a:solidFill>
              <a:ln w="0">
                <a:noFill/>
              </a:ln>
            </c:spPr>
            <c:extLst>
              <c:ext xmlns:c16="http://schemas.microsoft.com/office/drawing/2014/chart" uri="{C3380CC4-5D6E-409C-BE32-E72D297353CC}">
                <c16:uniqueId val="{00000009-F196-4596-8A53-554A64310959}"/>
              </c:ext>
            </c:extLst>
          </c:dPt>
          <c:cat>
            <c:strRef>
              <c:f>Sheet1!$A$2:$A$6</c:f>
              <c:strCache>
                <c:ptCount val="5"/>
                <c:pt idx="0">
                  <c:v>Critical importance</c:v>
                </c:pt>
                <c:pt idx="1">
                  <c:v>High importance</c:v>
                </c:pt>
                <c:pt idx="2">
                  <c:v>Moderate importance</c:v>
                </c:pt>
                <c:pt idx="3">
                  <c:v>Low importance</c:v>
                </c:pt>
                <c:pt idx="4">
                  <c:v>Minimal importance</c:v>
                </c:pt>
              </c:strCache>
            </c:strRef>
          </c:cat>
          <c:val>
            <c:numRef>
              <c:f>Sheet1!$B$2:$B$6</c:f>
              <c:numCache>
                <c:formatCode>0.00%</c:formatCode>
                <c:ptCount val="5"/>
                <c:pt idx="0">
                  <c:v>9.6199999999999994E-2</c:v>
                </c:pt>
                <c:pt idx="1">
                  <c:v>0.21149999999999999</c:v>
                </c:pt>
                <c:pt idx="2">
                  <c:v>0.40379999999999999</c:v>
                </c:pt>
                <c:pt idx="3">
                  <c:v>0.1731</c:v>
                </c:pt>
                <c:pt idx="4">
                  <c:v>0.1154</c:v>
                </c:pt>
              </c:numCache>
            </c:numRef>
          </c:val>
          <c:extLst>
            <c:ext xmlns:c16="http://schemas.microsoft.com/office/drawing/2014/chart" uri="{C3380CC4-5D6E-409C-BE32-E72D297353CC}">
              <c16:uniqueId val="{0000000A-F196-4596-8A53-554A64310959}"/>
            </c:ext>
          </c:extLst>
        </c:ser>
        <c:dLbls>
          <c:showLegendKey val="0"/>
          <c:showVal val="0"/>
          <c:showCatName val="0"/>
          <c:showSerName val="0"/>
          <c:showPercent val="0"/>
          <c:showBubbleSize val="0"/>
        </c:dLbls>
        <c:gapWidth val="50"/>
        <c:overlap val="100"/>
        <c:axId val="131646592"/>
        <c:axId val="131648128"/>
      </c:barChart>
      <c:catAx>
        <c:axId val="131646592"/>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131648128"/>
        <c:crosses val="autoZero"/>
        <c:auto val="1"/>
        <c:lblAlgn val="ctr"/>
        <c:lblOffset val="100"/>
        <c:noMultiLvlLbl val="0"/>
      </c:catAx>
      <c:valAx>
        <c:axId val="131648128"/>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131646592"/>
        <c:crosses val="max"/>
        <c:crossBetween val="between"/>
      </c:valAx>
    </c:plotArea>
    <c:plotVisOnly val="1"/>
    <c:dispBlanksAs val="gap"/>
    <c:showDLblsOverMax val="1"/>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EB9C-4141-A376-1F6BCC0D543C}"/>
              </c:ext>
            </c:extLst>
          </c:dPt>
          <c:dPt>
            <c:idx val="1"/>
            <c:invertIfNegative val="0"/>
            <c:bubble3D val="0"/>
            <c:spPr>
              <a:solidFill>
                <a:srgbClr val="507CB6"/>
              </a:solidFill>
              <a:ln w="0">
                <a:noFill/>
              </a:ln>
            </c:spPr>
            <c:extLst>
              <c:ext xmlns:c16="http://schemas.microsoft.com/office/drawing/2014/chart" uri="{C3380CC4-5D6E-409C-BE32-E72D297353CC}">
                <c16:uniqueId val="{00000003-EB9C-4141-A376-1F6BCC0D543C}"/>
              </c:ext>
            </c:extLst>
          </c:dPt>
          <c:dPt>
            <c:idx val="2"/>
            <c:invertIfNegative val="0"/>
            <c:bubble3D val="0"/>
            <c:spPr>
              <a:solidFill>
                <a:srgbClr val="F9BE00"/>
              </a:solidFill>
              <a:ln w="0">
                <a:noFill/>
              </a:ln>
            </c:spPr>
            <c:extLst>
              <c:ext xmlns:c16="http://schemas.microsoft.com/office/drawing/2014/chart" uri="{C3380CC4-5D6E-409C-BE32-E72D297353CC}">
                <c16:uniqueId val="{00000005-EB9C-4141-A376-1F6BCC0D543C}"/>
              </c:ext>
            </c:extLst>
          </c:dPt>
          <c:dPt>
            <c:idx val="3"/>
            <c:invertIfNegative val="0"/>
            <c:bubble3D val="0"/>
            <c:spPr>
              <a:solidFill>
                <a:srgbClr val="6BC8CD"/>
              </a:solidFill>
              <a:ln w="0">
                <a:noFill/>
              </a:ln>
            </c:spPr>
            <c:extLst>
              <c:ext xmlns:c16="http://schemas.microsoft.com/office/drawing/2014/chart" uri="{C3380CC4-5D6E-409C-BE32-E72D297353CC}">
                <c16:uniqueId val="{00000007-EB9C-4141-A376-1F6BCC0D543C}"/>
              </c:ext>
            </c:extLst>
          </c:dPt>
          <c:dPt>
            <c:idx val="4"/>
            <c:invertIfNegative val="0"/>
            <c:bubble3D val="0"/>
            <c:spPr>
              <a:solidFill>
                <a:srgbClr val="FF8B4F"/>
              </a:solidFill>
              <a:ln w="0">
                <a:noFill/>
              </a:ln>
            </c:spPr>
            <c:extLst>
              <c:ext xmlns:c16="http://schemas.microsoft.com/office/drawing/2014/chart" uri="{C3380CC4-5D6E-409C-BE32-E72D297353CC}">
                <c16:uniqueId val="{00000009-EB9C-4141-A376-1F6BCC0D543C}"/>
              </c:ext>
            </c:extLst>
          </c:dPt>
          <c:cat>
            <c:strRef>
              <c:f>Sheet1!$A$2:$A$6</c:f>
              <c:strCache>
                <c:ptCount val="5"/>
                <c:pt idx="0">
                  <c:v>Critical Importance</c:v>
                </c:pt>
                <c:pt idx="1">
                  <c:v>High importance</c:v>
                </c:pt>
                <c:pt idx="2">
                  <c:v>Moderate importance</c:v>
                </c:pt>
                <c:pt idx="3">
                  <c:v>Low importance</c:v>
                </c:pt>
                <c:pt idx="4">
                  <c:v>Minimal importance</c:v>
                </c:pt>
              </c:strCache>
            </c:strRef>
          </c:cat>
          <c:val>
            <c:numRef>
              <c:f>Sheet1!$B$2:$B$6</c:f>
              <c:numCache>
                <c:formatCode>0.00%</c:formatCode>
                <c:ptCount val="5"/>
                <c:pt idx="0">
                  <c:v>0.16980000000000001</c:v>
                </c:pt>
                <c:pt idx="1">
                  <c:v>0.41510000000000002</c:v>
                </c:pt>
                <c:pt idx="2">
                  <c:v>0.26419999999999999</c:v>
                </c:pt>
                <c:pt idx="3">
                  <c:v>0.1321</c:v>
                </c:pt>
                <c:pt idx="4">
                  <c:v>1.89E-2</c:v>
                </c:pt>
              </c:numCache>
            </c:numRef>
          </c:val>
          <c:extLst>
            <c:ext xmlns:c16="http://schemas.microsoft.com/office/drawing/2014/chart" uri="{C3380CC4-5D6E-409C-BE32-E72D297353CC}">
              <c16:uniqueId val="{0000000A-EB9C-4141-A376-1F6BCC0D543C}"/>
            </c:ext>
          </c:extLst>
        </c:ser>
        <c:dLbls>
          <c:showLegendKey val="0"/>
          <c:showVal val="0"/>
          <c:showCatName val="0"/>
          <c:showSerName val="0"/>
          <c:showPercent val="0"/>
          <c:showBubbleSize val="0"/>
        </c:dLbls>
        <c:gapWidth val="50"/>
        <c:overlap val="100"/>
        <c:axId val="131691648"/>
        <c:axId val="131693184"/>
      </c:barChart>
      <c:catAx>
        <c:axId val="131691648"/>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131693184"/>
        <c:crosses val="autoZero"/>
        <c:auto val="1"/>
        <c:lblAlgn val="ctr"/>
        <c:lblOffset val="100"/>
        <c:noMultiLvlLbl val="0"/>
      </c:catAx>
      <c:valAx>
        <c:axId val="131693184"/>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131691648"/>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0.50784</cdr:x>
      <cdr:y>0.12548</cdr:y>
    </cdr:from>
    <cdr:to>
      <cdr:x>0.6385</cdr:x>
      <cdr:y>0.38168</cdr:y>
    </cdr:to>
    <cdr:sp macro="" textlink="">
      <cdr:nvSpPr>
        <cdr:cNvPr id="2" name="TextBox 1"/>
        <cdr:cNvSpPr txBox="1"/>
      </cdr:nvSpPr>
      <cdr:spPr>
        <a:xfrm xmlns:a="http://schemas.openxmlformats.org/drawingml/2006/main">
          <a:off x="3554233" y="4478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0.46761</cdr:x>
      <cdr:y>0.13561</cdr:y>
    </cdr:from>
    <cdr:to>
      <cdr:x>0.59826</cdr:x>
      <cdr:y>0.22658</cdr:y>
    </cdr:to>
    <cdr:sp macro="" textlink="">
      <cdr:nvSpPr>
        <cdr:cNvPr id="3" name="TextBox 2"/>
        <cdr:cNvSpPr txBox="1"/>
      </cdr:nvSpPr>
      <cdr:spPr>
        <a:xfrm xmlns:a="http://schemas.openxmlformats.org/drawingml/2006/main">
          <a:off x="3272622" y="483994"/>
          <a:ext cx="914377" cy="3246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35.8%</a:t>
          </a:r>
        </a:p>
      </cdr:txBody>
    </cdr:sp>
  </cdr:relSizeAnchor>
  <cdr:relSizeAnchor xmlns:cdr="http://schemas.openxmlformats.org/drawingml/2006/chartDrawing">
    <cdr:from>
      <cdr:x>0.56606</cdr:x>
      <cdr:y>0.274</cdr:y>
    </cdr:from>
    <cdr:to>
      <cdr:x>0.69672</cdr:x>
      <cdr:y>0.36497</cdr:y>
    </cdr:to>
    <cdr:sp macro="" textlink="">
      <cdr:nvSpPr>
        <cdr:cNvPr id="4" name="TextBox 3"/>
        <cdr:cNvSpPr txBox="1"/>
      </cdr:nvSpPr>
      <cdr:spPr>
        <a:xfrm xmlns:a="http://schemas.openxmlformats.org/drawingml/2006/main">
          <a:off x="3961704" y="977921"/>
          <a:ext cx="914447" cy="3246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50.9%</a:t>
          </a:r>
        </a:p>
      </cdr:txBody>
    </cdr:sp>
  </cdr:relSizeAnchor>
  <cdr:relSizeAnchor xmlns:cdr="http://schemas.openxmlformats.org/drawingml/2006/chartDrawing">
    <cdr:from>
      <cdr:x>0.30855</cdr:x>
      <cdr:y>0.40767</cdr:y>
    </cdr:from>
    <cdr:to>
      <cdr:x>0.43921</cdr:x>
      <cdr:y>0.49864</cdr:y>
    </cdr:to>
    <cdr:sp macro="" textlink="">
      <cdr:nvSpPr>
        <cdr:cNvPr id="5" name="TextBox 4"/>
        <cdr:cNvSpPr txBox="1"/>
      </cdr:nvSpPr>
      <cdr:spPr>
        <a:xfrm xmlns:a="http://schemas.openxmlformats.org/drawingml/2006/main">
          <a:off x="2159421" y="1454994"/>
          <a:ext cx="914447" cy="3246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13.2%</a:t>
          </a:r>
        </a:p>
      </cdr:txBody>
    </cdr:sp>
  </cdr:relSizeAnchor>
</c:userShapes>
</file>

<file path=ppt/drawings/drawing2.xml><?xml version="1.0" encoding="utf-8"?>
<c:userShapes xmlns:c="http://schemas.openxmlformats.org/drawingml/2006/chart">
  <cdr:relSizeAnchor xmlns:cdr="http://schemas.openxmlformats.org/drawingml/2006/chartDrawing">
    <cdr:from>
      <cdr:x>0.76726</cdr:x>
      <cdr:y>0.08463</cdr:y>
    </cdr:from>
    <cdr:to>
      <cdr:x>0.90075</cdr:x>
      <cdr:y>0.30287</cdr:y>
    </cdr:to>
    <cdr:sp macro="" textlink="">
      <cdr:nvSpPr>
        <cdr:cNvPr id="2" name="TextBox 1"/>
        <cdr:cNvSpPr txBox="1"/>
      </cdr:nvSpPr>
      <cdr:spPr>
        <a:xfrm xmlns:a="http://schemas.openxmlformats.org/drawingml/2006/main">
          <a:off x="5369781" y="302063"/>
          <a:ext cx="934278" cy="7788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Rank 6</a:t>
          </a:r>
        </a:p>
        <a:p xmlns:a="http://schemas.openxmlformats.org/drawingml/2006/main">
          <a:r>
            <a:rPr lang="en-US" sz="1800" dirty="0"/>
            <a:t>2.02</a:t>
          </a:r>
        </a:p>
        <a:p xmlns:a="http://schemas.openxmlformats.org/drawingml/2006/main">
          <a:endParaRPr lang="en-US" sz="1100" dirty="0"/>
        </a:p>
      </cdr:txBody>
    </cdr:sp>
  </cdr:relSizeAnchor>
  <cdr:relSizeAnchor xmlns:cdr="http://schemas.openxmlformats.org/drawingml/2006/chartDrawing">
    <cdr:from>
      <cdr:x>0.67353</cdr:x>
      <cdr:y>0.64448</cdr:y>
    </cdr:from>
    <cdr:to>
      <cdr:x>0.84773</cdr:x>
      <cdr:y>0.82912</cdr:y>
    </cdr:to>
    <cdr:sp macro="" textlink="">
      <cdr:nvSpPr>
        <cdr:cNvPr id="3" name="TextBox 2"/>
        <cdr:cNvSpPr txBox="1"/>
      </cdr:nvSpPr>
      <cdr:spPr>
        <a:xfrm xmlns:a="http://schemas.openxmlformats.org/drawingml/2006/main">
          <a:off x="4713799" y="2300141"/>
          <a:ext cx="1219199" cy="6589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Survey 3</a:t>
          </a:r>
        </a:p>
        <a:p xmlns:a="http://schemas.openxmlformats.org/drawingml/2006/main">
          <a:r>
            <a:rPr lang="en-US" sz="1600" dirty="0"/>
            <a:t>N= 52</a:t>
          </a:r>
        </a:p>
      </cdr:txBody>
    </cdr:sp>
  </cdr:relSizeAnchor>
</c:userShapes>
</file>

<file path=ppt/drawings/drawing3.xml><?xml version="1.0" encoding="utf-8"?>
<c:userShapes xmlns:c="http://schemas.openxmlformats.org/drawingml/2006/chart">
  <cdr:relSizeAnchor xmlns:cdr="http://schemas.openxmlformats.org/drawingml/2006/chartDrawing">
    <cdr:from>
      <cdr:x>0.60536</cdr:x>
      <cdr:y>0.4824</cdr:y>
    </cdr:from>
    <cdr:to>
      <cdr:x>0.73601</cdr:x>
      <cdr:y>0.6546</cdr:y>
    </cdr:to>
    <cdr:sp macro="" textlink="">
      <cdr:nvSpPr>
        <cdr:cNvPr id="2" name="TextBox 1"/>
        <cdr:cNvSpPr txBox="1"/>
      </cdr:nvSpPr>
      <cdr:spPr>
        <a:xfrm xmlns:a="http://schemas.openxmlformats.org/drawingml/2006/main">
          <a:off x="4236728" y="1721709"/>
          <a:ext cx="914377" cy="6145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Survey 2</a:t>
          </a:r>
        </a:p>
        <a:p xmlns:a="http://schemas.openxmlformats.org/drawingml/2006/main">
          <a:r>
            <a:rPr lang="en-US" sz="1600" dirty="0"/>
            <a:t>N = 31</a:t>
          </a:r>
        </a:p>
      </cdr:txBody>
    </cdr:sp>
  </cdr:relSizeAnchor>
  <cdr:relSizeAnchor xmlns:cdr="http://schemas.openxmlformats.org/drawingml/2006/chartDrawing">
    <cdr:from>
      <cdr:x>0.01269</cdr:x>
      <cdr:y>0.74371</cdr:y>
    </cdr:from>
    <cdr:to>
      <cdr:x>0.2276</cdr:x>
      <cdr:y>0.84025</cdr:y>
    </cdr:to>
    <cdr:sp macro="" textlink="">
      <cdr:nvSpPr>
        <cdr:cNvPr id="3" name="TextBox 2"/>
        <cdr:cNvSpPr txBox="1"/>
      </cdr:nvSpPr>
      <cdr:spPr>
        <a:xfrm xmlns:a="http://schemas.openxmlformats.org/drawingml/2006/main">
          <a:off x="88790" y="2654325"/>
          <a:ext cx="1504121" cy="34455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en-US" sz="1100" dirty="0">
            <a:solidFill>
              <a:schemeClr val="bg1"/>
            </a:solidFill>
          </a:endParaRPr>
        </a:p>
      </cdr:txBody>
    </cdr:sp>
  </cdr:relSizeAnchor>
  <cdr:relSizeAnchor xmlns:cdr="http://schemas.openxmlformats.org/drawingml/2006/chartDrawing">
    <cdr:from>
      <cdr:x>0.754</cdr:x>
      <cdr:y>0.66936</cdr:y>
    </cdr:from>
    <cdr:to>
      <cdr:x>0.9746</cdr:x>
      <cdr:y>0.84806</cdr:y>
    </cdr:to>
    <cdr:sp macro="" textlink="">
      <cdr:nvSpPr>
        <cdr:cNvPr id="5" name="TextBox 4"/>
        <cdr:cNvSpPr txBox="1"/>
      </cdr:nvSpPr>
      <cdr:spPr>
        <a:xfrm xmlns:a="http://schemas.openxmlformats.org/drawingml/2006/main">
          <a:off x="5277016" y="2388966"/>
          <a:ext cx="1543878" cy="63776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0.75684</cdr:x>
      <cdr:y>0.65089</cdr:y>
    </cdr:from>
    <cdr:to>
      <cdr:x>0.95282</cdr:x>
      <cdr:y>0.90709</cdr:y>
    </cdr:to>
    <cdr:sp macro="" textlink="">
      <cdr:nvSpPr>
        <cdr:cNvPr id="6" name="TextBox 5"/>
        <cdr:cNvSpPr txBox="1"/>
      </cdr:nvSpPr>
      <cdr:spPr>
        <a:xfrm xmlns:a="http://schemas.openxmlformats.org/drawingml/2006/main">
          <a:off x="5296894" y="2323020"/>
          <a:ext cx="1371600" cy="9144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0.2276</cdr:x>
      <cdr:y>0.05679</cdr:y>
    </cdr:from>
    <cdr:to>
      <cdr:x>0.37908</cdr:x>
      <cdr:y>0.15147</cdr:y>
    </cdr:to>
    <cdr:sp macro="" textlink="">
      <cdr:nvSpPr>
        <cdr:cNvPr id="4" name="TextBox 3"/>
        <cdr:cNvSpPr txBox="1"/>
      </cdr:nvSpPr>
      <cdr:spPr>
        <a:xfrm xmlns:a="http://schemas.openxmlformats.org/drawingml/2006/main">
          <a:off x="1592912" y="202672"/>
          <a:ext cx="1060174" cy="337930"/>
        </a:xfrm>
        <a:prstGeom xmlns:a="http://schemas.openxmlformats.org/drawingml/2006/main" prst="rect">
          <a:avLst/>
        </a:prstGeom>
        <a:solidFill xmlns:a="http://schemas.openxmlformats.org/drawingml/2006/main">
          <a:srgbClr val="00B050"/>
        </a:solidFill>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0.37908</cdr:x>
      <cdr:y>0.06236</cdr:y>
    </cdr:from>
    <cdr:to>
      <cdr:x>0.50974</cdr:x>
      <cdr:y>0.15518</cdr:y>
    </cdr:to>
    <cdr:sp macro="" textlink="">
      <cdr:nvSpPr>
        <cdr:cNvPr id="7" name="TextBox 6"/>
        <cdr:cNvSpPr txBox="1"/>
      </cdr:nvSpPr>
      <cdr:spPr>
        <a:xfrm xmlns:a="http://schemas.openxmlformats.org/drawingml/2006/main">
          <a:off x="2653085" y="222551"/>
          <a:ext cx="914400" cy="3313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23.3%</a:t>
          </a:r>
        </a:p>
      </cdr:txBody>
    </cdr:sp>
  </cdr:relSizeAnchor>
  <cdr:relSizeAnchor xmlns:cdr="http://schemas.openxmlformats.org/drawingml/2006/chartDrawing">
    <cdr:from>
      <cdr:x>0.2276</cdr:x>
      <cdr:y>0.19603</cdr:y>
    </cdr:from>
    <cdr:to>
      <cdr:x>0.50122</cdr:x>
      <cdr:y>0.28886</cdr:y>
    </cdr:to>
    <cdr:sp macro="" textlink="">
      <cdr:nvSpPr>
        <cdr:cNvPr id="8" name="TextBox 7"/>
        <cdr:cNvSpPr txBox="1"/>
      </cdr:nvSpPr>
      <cdr:spPr>
        <a:xfrm xmlns:a="http://schemas.openxmlformats.org/drawingml/2006/main">
          <a:off x="1592911" y="699629"/>
          <a:ext cx="1914940" cy="331304"/>
        </a:xfrm>
        <a:prstGeom xmlns:a="http://schemas.openxmlformats.org/drawingml/2006/main" prst="rect">
          <a:avLst/>
        </a:prstGeom>
        <a:solidFill xmlns:a="http://schemas.openxmlformats.org/drawingml/2006/main">
          <a:srgbClr val="0070C0"/>
        </a:solidFill>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0.50122</cdr:x>
      <cdr:y>0.2016</cdr:y>
    </cdr:from>
    <cdr:to>
      <cdr:x>0.63187</cdr:x>
      <cdr:y>0.28329</cdr:y>
    </cdr:to>
    <cdr:sp macro="" textlink="">
      <cdr:nvSpPr>
        <cdr:cNvPr id="9" name="TextBox 8"/>
        <cdr:cNvSpPr txBox="1"/>
      </cdr:nvSpPr>
      <cdr:spPr>
        <a:xfrm xmlns:a="http://schemas.openxmlformats.org/drawingml/2006/main">
          <a:off x="3507850" y="719508"/>
          <a:ext cx="914400" cy="2915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40.0%</a:t>
          </a:r>
        </a:p>
      </cdr:txBody>
    </cdr:sp>
  </cdr:relSizeAnchor>
  <cdr:relSizeAnchor xmlns:cdr="http://schemas.openxmlformats.org/drawingml/2006/chartDrawing">
    <cdr:from>
      <cdr:x>0.2276</cdr:x>
      <cdr:y>0.33156</cdr:y>
    </cdr:from>
    <cdr:to>
      <cdr:x>0.37814</cdr:x>
      <cdr:y>0.42624</cdr:y>
    </cdr:to>
    <cdr:sp macro="" textlink="">
      <cdr:nvSpPr>
        <cdr:cNvPr id="10" name="TextBox 9"/>
        <cdr:cNvSpPr txBox="1"/>
      </cdr:nvSpPr>
      <cdr:spPr>
        <a:xfrm xmlns:a="http://schemas.openxmlformats.org/drawingml/2006/main">
          <a:off x="1592912" y="1183333"/>
          <a:ext cx="1053548" cy="337930"/>
        </a:xfrm>
        <a:prstGeom xmlns:a="http://schemas.openxmlformats.org/drawingml/2006/main" prst="rect">
          <a:avLst/>
        </a:prstGeom>
        <a:solidFill xmlns:a="http://schemas.openxmlformats.org/drawingml/2006/main">
          <a:srgbClr val="FFC000"/>
        </a:solidFill>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0.38192</cdr:x>
      <cdr:y>0.3297</cdr:y>
    </cdr:from>
    <cdr:to>
      <cdr:x>0.51258</cdr:x>
      <cdr:y>0.42253</cdr:y>
    </cdr:to>
    <cdr:sp macro="" textlink="">
      <cdr:nvSpPr>
        <cdr:cNvPr id="11" name="TextBox 10"/>
        <cdr:cNvSpPr txBox="1"/>
      </cdr:nvSpPr>
      <cdr:spPr>
        <a:xfrm xmlns:a="http://schemas.openxmlformats.org/drawingml/2006/main">
          <a:off x="2672963" y="1176707"/>
          <a:ext cx="914400" cy="3313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23.3%</a:t>
          </a:r>
        </a:p>
      </cdr:txBody>
    </cdr:sp>
  </cdr:relSizeAnchor>
  <cdr:relSizeAnchor xmlns:cdr="http://schemas.openxmlformats.org/drawingml/2006/chartDrawing">
    <cdr:from>
      <cdr:x>0.2276</cdr:x>
      <cdr:y>0.61068</cdr:y>
    </cdr:from>
    <cdr:to>
      <cdr:x>0.25979</cdr:x>
      <cdr:y>0.68616</cdr:y>
    </cdr:to>
    <cdr:sp macro="" textlink="">
      <cdr:nvSpPr>
        <cdr:cNvPr id="12" name="TextBox 11"/>
        <cdr:cNvSpPr txBox="1"/>
      </cdr:nvSpPr>
      <cdr:spPr>
        <a:xfrm xmlns:a="http://schemas.openxmlformats.org/drawingml/2006/main">
          <a:off x="1592911" y="2179519"/>
          <a:ext cx="225287" cy="2693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0.2276</cdr:x>
      <cdr:y>0.60262</cdr:y>
    </cdr:from>
    <cdr:to>
      <cdr:x>0.26074</cdr:x>
      <cdr:y>0.68616</cdr:y>
    </cdr:to>
    <cdr:sp macro="" textlink="">
      <cdr:nvSpPr>
        <cdr:cNvPr id="13" name="TextBox 12"/>
        <cdr:cNvSpPr txBox="1"/>
      </cdr:nvSpPr>
      <cdr:spPr>
        <a:xfrm xmlns:a="http://schemas.openxmlformats.org/drawingml/2006/main">
          <a:off x="1592911" y="2150742"/>
          <a:ext cx="231913" cy="298174"/>
        </a:xfrm>
        <a:prstGeom xmlns:a="http://schemas.openxmlformats.org/drawingml/2006/main" prst="rect">
          <a:avLst/>
        </a:prstGeom>
        <a:solidFill xmlns:a="http://schemas.openxmlformats.org/drawingml/2006/main">
          <a:schemeClr val="accent5"/>
        </a:solidFill>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0.71802</cdr:x>
      <cdr:y>0.08464</cdr:y>
    </cdr:from>
    <cdr:to>
      <cdr:x>0.89791</cdr:x>
      <cdr:y>0.27957</cdr:y>
    </cdr:to>
    <cdr:sp macro="" textlink="">
      <cdr:nvSpPr>
        <cdr:cNvPr id="14" name="TextBox 13"/>
        <cdr:cNvSpPr txBox="1"/>
      </cdr:nvSpPr>
      <cdr:spPr>
        <a:xfrm xmlns:a="http://schemas.openxmlformats.org/drawingml/2006/main">
          <a:off x="5025224" y="302064"/>
          <a:ext cx="1258957" cy="6957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Rank 7.5</a:t>
          </a:r>
        </a:p>
        <a:p xmlns:a="http://schemas.openxmlformats.org/drawingml/2006/main">
          <a:r>
            <a:rPr lang="en-US" sz="1800" dirty="0"/>
            <a:t>2.33</a:t>
          </a:r>
        </a:p>
      </cdr:txBody>
    </cdr:sp>
  </cdr:relSizeAnchor>
  <cdr:relSizeAnchor xmlns:cdr="http://schemas.openxmlformats.org/drawingml/2006/chartDrawing">
    <cdr:from>
      <cdr:x>0.2276</cdr:x>
      <cdr:y>0.33156</cdr:y>
    </cdr:from>
    <cdr:to>
      <cdr:x>0.37814</cdr:x>
      <cdr:y>0.42624</cdr:y>
    </cdr:to>
    <cdr:sp macro="" textlink="">
      <cdr:nvSpPr>
        <cdr:cNvPr id="15" name="TextBox 14"/>
        <cdr:cNvSpPr txBox="1"/>
      </cdr:nvSpPr>
      <cdr:spPr>
        <a:xfrm xmlns:a="http://schemas.openxmlformats.org/drawingml/2006/main">
          <a:off x="1592911" y="1183333"/>
          <a:ext cx="1053548" cy="337930"/>
        </a:xfrm>
        <a:prstGeom xmlns:a="http://schemas.openxmlformats.org/drawingml/2006/main" prst="rect">
          <a:avLst/>
        </a:prstGeom>
        <a:solidFill xmlns:a="http://schemas.openxmlformats.org/drawingml/2006/main">
          <a:srgbClr val="FFC000"/>
        </a:solidFill>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0.19833</cdr:x>
      <cdr:y>0.02785</cdr:y>
    </cdr:from>
    <cdr:to>
      <cdr:x>0.70485</cdr:x>
      <cdr:y>0.75377</cdr:y>
    </cdr:to>
    <cdr:sp macro="" textlink="">
      <cdr:nvSpPr>
        <cdr:cNvPr id="2" name="TextBox 1"/>
        <cdr:cNvSpPr txBox="1"/>
      </cdr:nvSpPr>
      <cdr:spPr>
        <a:xfrm xmlns:a="http://schemas.openxmlformats.org/drawingml/2006/main">
          <a:off x="1365920" y="85740"/>
          <a:ext cx="3488470" cy="22346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nSpc>
              <a:spcPct val="200000"/>
            </a:lnSpc>
          </a:pPr>
          <a:r>
            <a:rPr lang="en-US" sz="1600" dirty="0"/>
            <a:t>                                                  43.9%</a:t>
          </a:r>
        </a:p>
        <a:p xmlns:a="http://schemas.openxmlformats.org/drawingml/2006/main">
          <a:pPr>
            <a:lnSpc>
              <a:spcPct val="200000"/>
            </a:lnSpc>
          </a:pPr>
          <a:r>
            <a:rPr lang="en-US" sz="1600" dirty="0"/>
            <a:t>                                                    46.3%</a:t>
          </a:r>
        </a:p>
        <a:p xmlns:a="http://schemas.openxmlformats.org/drawingml/2006/main">
          <a:pPr>
            <a:lnSpc>
              <a:spcPct val="200000"/>
            </a:lnSpc>
          </a:pPr>
          <a:r>
            <a:rPr lang="en-US" sz="1600" dirty="0"/>
            <a:t>        7.3%</a:t>
          </a:r>
        </a:p>
        <a:p xmlns:a="http://schemas.openxmlformats.org/drawingml/2006/main">
          <a:pPr>
            <a:lnSpc>
              <a:spcPct val="200000"/>
            </a:lnSpc>
          </a:pPr>
          <a:r>
            <a:rPr lang="en-US" sz="1600" dirty="0"/>
            <a:t>   2.4%</a:t>
          </a:r>
        </a:p>
      </cdr:txBody>
    </cdr:sp>
  </cdr:relSizeAnchor>
  <cdr:relSizeAnchor xmlns:cdr="http://schemas.openxmlformats.org/drawingml/2006/chartDrawing">
    <cdr:from>
      <cdr:x>0.76044</cdr:x>
      <cdr:y>0.06019</cdr:y>
    </cdr:from>
    <cdr:to>
      <cdr:x>0.89032</cdr:x>
      <cdr:y>0.30002</cdr:y>
    </cdr:to>
    <cdr:sp macro="" textlink="">
      <cdr:nvSpPr>
        <cdr:cNvPr id="3" name="TextBox 2"/>
        <cdr:cNvSpPr txBox="1"/>
      </cdr:nvSpPr>
      <cdr:spPr>
        <a:xfrm xmlns:a="http://schemas.openxmlformats.org/drawingml/2006/main">
          <a:off x="5237269" y="178904"/>
          <a:ext cx="894512" cy="7128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Rank 3</a:t>
          </a:r>
        </a:p>
        <a:p xmlns:a="http://schemas.openxmlformats.org/drawingml/2006/main">
          <a:r>
            <a:rPr lang="en-US" sz="1800" dirty="0"/>
            <a:t>1.68</a:t>
          </a:r>
        </a:p>
      </cdr:txBody>
    </cdr:sp>
  </cdr:relSizeAnchor>
</c:userShapes>
</file>

<file path=ppt/drawings/drawing5.xml><?xml version="1.0" encoding="utf-8"?>
<c:userShapes xmlns:c="http://schemas.openxmlformats.org/drawingml/2006/chart">
  <cdr:relSizeAnchor xmlns:cdr="http://schemas.openxmlformats.org/drawingml/2006/chartDrawing">
    <cdr:from>
      <cdr:x>0.62297</cdr:x>
      <cdr:y>0.61551</cdr:y>
    </cdr:from>
    <cdr:to>
      <cdr:x>0.80072</cdr:x>
      <cdr:y>0.79559</cdr:y>
    </cdr:to>
    <cdr:sp macro="" textlink="">
      <cdr:nvSpPr>
        <cdr:cNvPr id="2" name="TextBox 1"/>
        <cdr:cNvSpPr txBox="1"/>
      </cdr:nvSpPr>
      <cdr:spPr>
        <a:xfrm xmlns:a="http://schemas.openxmlformats.org/drawingml/2006/main">
          <a:off x="4359966" y="2196750"/>
          <a:ext cx="1244048" cy="6427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Survey 3</a:t>
          </a:r>
        </a:p>
        <a:p xmlns:a="http://schemas.openxmlformats.org/drawingml/2006/main">
          <a:r>
            <a:rPr lang="en-US" sz="1600" dirty="0"/>
            <a:t>N=51</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36" y="80645"/>
            <a:ext cx="8229600" cy="548713"/>
          </a:xfrm>
        </p:spPr>
        <p:txBody>
          <a:bodyPr/>
          <a:lstStyle>
            <a:lvl1pPr>
              <a:defRPr/>
            </a:lvl1pPr>
          </a:lstStyle>
          <a:p>
            <a:r>
              <a:rPr lang="en-US" dirty="0"/>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15136" y="1005080"/>
            <a:ext cx="8229600" cy="3569013"/>
          </a:xfrm>
        </p:spPr>
        <p:txBody>
          <a:bodyPr/>
          <a:lstStyle>
            <a:lvl1pPr>
              <a:defRPr sz="1400">
                <a:solidFill>
                  <a:schemeClr val="tx1"/>
                </a:solidFill>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dirty="0"/>
              <a:t>Master text style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23322" y="627419"/>
            <a:ext cx="8229600" cy="239713"/>
          </a:xfrm>
        </p:spPr>
        <p:txBody>
          <a:bodyPr/>
          <a:lstStyle>
            <a:lvl1pPr>
              <a:defRPr/>
            </a:lvl1pPr>
          </a:lstStyle>
          <a:p>
            <a:pPr lvl="0"/>
            <a:r>
              <a:rPr lang="en-US" dirty="0"/>
              <a:t>Master text style</a:t>
            </a:r>
            <a:endParaRPr lang="en-GB" dirty="0"/>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167174" y="4811867"/>
            <a:ext cx="8229600"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5964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lumMod val="5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7787252" cy="1234730"/>
          </a:xfrm>
        </p:spPr>
        <p:txBody>
          <a:bodyPr anchor="b">
            <a:normAutofit/>
          </a:bodyPr>
          <a:lstStyle>
            <a:lvl1pPr marL="0" indent="0">
              <a:buNone/>
              <a:defRPr sz="3200" b="1" baseline="0">
                <a:solidFill>
                  <a:schemeClr val="bg1"/>
                </a:solidFill>
              </a:defRPr>
            </a:lvl1pPr>
          </a:lstStyle>
          <a:p>
            <a:pPr lvl="0"/>
            <a:r>
              <a:rPr lang="en-US" dirty="0"/>
              <a:t>Title style (only changes made to the parent slide will be reflected in the app)</a:t>
            </a:r>
          </a:p>
        </p:txBody>
      </p:sp>
      <p:sp>
        <p:nvSpPr>
          <p:cNvPr id="3" name="Text Placeholder 2"/>
          <p:cNvSpPr>
            <a:spLocks noGrp="1"/>
          </p:cNvSpPr>
          <p:nvPr>
            <p:ph type="body" sz="quarter" idx="12" hasCustomPrompt="1"/>
          </p:nvPr>
        </p:nvSpPr>
        <p:spPr>
          <a:xfrm>
            <a:off x="266162" y="3729038"/>
            <a:ext cx="2938463" cy="385762"/>
          </a:xfrm>
        </p:spPr>
        <p:txBody>
          <a:bodyPr>
            <a:normAutofit/>
          </a:bodyPr>
          <a:lstStyle>
            <a:lvl1pPr>
              <a:defRPr sz="1200" baseline="0">
                <a:solidFill>
                  <a:schemeClr val="bg1"/>
                </a:solidFill>
              </a:defRPr>
            </a:lvl1pPr>
          </a:lstStyle>
          <a:p>
            <a:pPr lvl="0"/>
            <a:r>
              <a:rPr lang="en-US" dirty="0"/>
              <a:t>Title slide subtitle style</a:t>
            </a:r>
          </a:p>
        </p:txBody>
      </p:sp>
      <p:sp>
        <p:nvSpPr>
          <p:cNvPr id="4" name="Footer Placeholder 3">
            <a:extLst>
              <a:ext uri="{FF2B5EF4-FFF2-40B4-BE49-F238E27FC236}">
                <a16:creationId xmlns:a16="http://schemas.microsoft.com/office/drawing/2014/main" id="{22E984EA-3574-957B-CBB9-81D1F0C18876}"/>
              </a:ext>
            </a:extLst>
          </p:cNvPr>
          <p:cNvSpPr>
            <a:spLocks noGrp="1"/>
          </p:cNvSpPr>
          <p:nvPr>
            <p:ph type="ftr" sz="quarter" idx="3"/>
          </p:nvPr>
        </p:nvSpPr>
        <p:spPr>
          <a:xfrm>
            <a:off x="256493" y="4811867"/>
            <a:ext cx="7839291" cy="274637"/>
          </a:xfrm>
          <a:prstGeom prst="rect">
            <a:avLst/>
          </a:prstGeom>
        </p:spPr>
        <p:txBody>
          <a:bodyPr vert="horz" lIns="91440" tIns="45720" rIns="91440" bIns="45720" rtlCol="0" anchor="ctr"/>
          <a:lstStyle>
            <a:lvl1pPr algn="l">
              <a:defRPr sz="1050">
                <a:solidFill>
                  <a:schemeClr val="bg1"/>
                </a:solidFill>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hasCustomPrompt="1"/>
          </p:nvPr>
        </p:nvSpPr>
        <p:spPr>
          <a:xfrm>
            <a:off x="211403" y="3639393"/>
            <a:ext cx="4576388" cy="350837"/>
          </a:xfrm>
        </p:spPr>
        <p:txBody>
          <a:bodyPr/>
          <a:lstStyle>
            <a:lvl1pPr>
              <a:defRPr b="0"/>
            </a:lvl1pPr>
          </a:lstStyle>
          <a:p>
            <a:pPr lvl="0"/>
            <a:r>
              <a:rPr lang="en-US" dirty="0"/>
              <a:t>Master text style</a:t>
            </a:r>
          </a:p>
        </p:txBody>
      </p:sp>
      <p:sp>
        <p:nvSpPr>
          <p:cNvPr id="17" name="Title 16"/>
          <p:cNvSpPr>
            <a:spLocks noGrp="1"/>
          </p:cNvSpPr>
          <p:nvPr>
            <p:ph type="title" hasCustomPrompt="1"/>
          </p:nvPr>
        </p:nvSpPr>
        <p:spPr>
          <a:xfrm>
            <a:off x="204788" y="2334751"/>
            <a:ext cx="8229600" cy="857250"/>
          </a:xfrm>
        </p:spPr>
        <p:txBody>
          <a:bodyPr/>
          <a:lstStyle/>
          <a:p>
            <a:r>
              <a:rPr lang="en-US" dirty="0"/>
              <a:t>Master title style (only changes made to the parent slide will be reflected in the app)</a:t>
            </a:r>
          </a:p>
        </p:txBody>
      </p:sp>
      <p:sp>
        <p:nvSpPr>
          <p:cNvPr id="16" name="Text Placeholder 5"/>
          <p:cNvSpPr>
            <a:spLocks noGrp="1"/>
          </p:cNvSpPr>
          <p:nvPr>
            <p:ph type="body" sz="quarter" idx="17" hasCustomPrompt="1"/>
          </p:nvPr>
        </p:nvSpPr>
        <p:spPr>
          <a:xfrm>
            <a:off x="204788" y="3158633"/>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 style</a:t>
            </a:r>
          </a:p>
        </p:txBody>
      </p:sp>
      <p:sp>
        <p:nvSpPr>
          <p:cNvPr id="7" name="Text Placeholder 12"/>
          <p:cNvSpPr>
            <a:spLocks noGrp="1"/>
          </p:cNvSpPr>
          <p:nvPr>
            <p:ph type="body" sz="quarter" idx="18" hasCustomPrompt="1"/>
          </p:nvPr>
        </p:nvSpPr>
        <p:spPr>
          <a:xfrm>
            <a:off x="211403" y="4047840"/>
            <a:ext cx="4576388" cy="350837"/>
          </a:xfrm>
        </p:spPr>
        <p:txBody>
          <a:bodyPr/>
          <a:lstStyle>
            <a:lvl1pPr>
              <a:defRPr b="0"/>
            </a:lvl1pPr>
          </a:lstStyle>
          <a:p>
            <a:pPr lvl="0"/>
            <a:r>
              <a:rPr lang="en-US" dirty="0"/>
              <a:t>Master text style</a:t>
            </a:r>
          </a:p>
        </p:txBody>
      </p:sp>
      <p:sp>
        <p:nvSpPr>
          <p:cNvPr id="8" name="Footer Placeholder 3">
            <a:extLst>
              <a:ext uri="{FF2B5EF4-FFF2-40B4-BE49-F238E27FC236}">
                <a16:creationId xmlns:a16="http://schemas.microsoft.com/office/drawing/2014/main" id="{CDF05C82-1244-9CA3-984A-2EEF32F7964F}"/>
              </a:ext>
            </a:extLst>
          </p:cNvPr>
          <p:cNvSpPr>
            <a:spLocks noGrp="1"/>
          </p:cNvSpPr>
          <p:nvPr>
            <p:ph type="ftr" sz="quarter" idx="3"/>
          </p:nvPr>
        </p:nvSpPr>
        <p:spPr>
          <a:xfrm>
            <a:off x="256826" y="4811867"/>
            <a:ext cx="8106588"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29648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36" y="80645"/>
            <a:ext cx="8229600" cy="581143"/>
          </a:xfrm>
        </p:spPr>
        <p:txBody>
          <a:bodyPr/>
          <a:lstStyle/>
          <a:p>
            <a:r>
              <a:rPr lang="en-US" dirty="0"/>
              <a:t>Master title style (only changes made to the parent slide will be reflected in the app)</a:t>
            </a:r>
          </a:p>
        </p:txBody>
      </p:sp>
      <p:sp>
        <p:nvSpPr>
          <p:cNvPr id="3" name="Content Placeholder 2"/>
          <p:cNvSpPr>
            <a:spLocks noGrp="1"/>
          </p:cNvSpPr>
          <p:nvPr>
            <p:ph idx="1" hasCustomPrompt="1"/>
          </p:nvPr>
        </p:nvSpPr>
        <p:spPr>
          <a:xfrm>
            <a:off x="122570" y="666350"/>
            <a:ext cx="5332506" cy="249144"/>
          </a:xfrm>
        </p:spPr>
        <p:txBody>
          <a:bodyPr/>
          <a:lstStyle/>
          <a:p>
            <a:pPr lvl="0"/>
            <a:r>
              <a:rPr lang="en-US" dirty="0"/>
              <a:t>Master text style</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5" name="Footer Placeholder 3">
            <a:extLst>
              <a:ext uri="{FF2B5EF4-FFF2-40B4-BE49-F238E27FC236}">
                <a16:creationId xmlns:a16="http://schemas.microsoft.com/office/drawing/2014/main" id="{9FE2B938-E785-E802-7A9A-5AD4FEF6088C}"/>
              </a:ext>
            </a:extLst>
          </p:cNvPr>
          <p:cNvSpPr>
            <a:spLocks noGrp="1"/>
          </p:cNvSpPr>
          <p:nvPr>
            <p:ph type="ftr" sz="quarter" idx="3"/>
          </p:nvPr>
        </p:nvSpPr>
        <p:spPr>
          <a:xfrm>
            <a:off x="202927" y="4811867"/>
            <a:ext cx="8193847"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2162240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ADC9858-210D-41F8-B386-4DDB6F355B79}" type="datetimeFigureOut">
              <a:rPr lang="en-US" smtClean="0"/>
              <a:t>12/26/2025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74DA99-A6B2-4114-BD03-ADB231C4FDA6}" type="slidenum">
              <a:rPr lang="en-US" smtClean="0"/>
              <a:t>‹#›</a:t>
            </a:fld>
            <a:endParaRPr lang="en-US"/>
          </a:p>
        </p:txBody>
      </p:sp>
    </p:spTree>
    <p:extLst>
      <p:ext uri="{BB962C8B-B14F-4D97-AF65-F5344CB8AC3E}">
        <p14:creationId xmlns:p14="http://schemas.microsoft.com/office/powerpoint/2010/main" val="28023262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270516"/>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2570" y="666350"/>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tx2">
                    <a:lumMod val="60000"/>
                    <a:lumOff val="40000"/>
                  </a:schemeClr>
                </a:solidFill>
                <a:latin typeface="Arial"/>
                <a:cs typeface="Arial"/>
              </a:defRPr>
            </a:lvl1pPr>
          </a:lstStyle>
          <a:p>
            <a:fld id="{A88B48FB-E956-2048-9E74-C69E7CAA26CC}" type="slidenum">
              <a:rPr lang="en-US" smtClean="0"/>
              <a:pPr/>
              <a:t>‹#›</a:t>
            </a:fld>
            <a:endParaRPr lang="en-US" dirty="0"/>
          </a:p>
        </p:txBody>
      </p:sp>
      <p:sp>
        <p:nvSpPr>
          <p:cNvPr id="4" name="Footer Placeholder 3">
            <a:extLst>
              <a:ext uri="{FF2B5EF4-FFF2-40B4-BE49-F238E27FC236}">
                <a16:creationId xmlns:a16="http://schemas.microsoft.com/office/drawing/2014/main" id="{C67FE218-D8C1-4598-C115-912209DA107F}"/>
              </a:ext>
            </a:extLst>
          </p:cNvPr>
          <p:cNvSpPr>
            <a:spLocks noGrp="1"/>
          </p:cNvSpPr>
          <p:nvPr>
            <p:ph type="ftr" sz="quarter" idx="3"/>
          </p:nvPr>
        </p:nvSpPr>
        <p:spPr>
          <a:xfrm>
            <a:off x="167173" y="4811866"/>
            <a:ext cx="8229599"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1" r:id="rId3"/>
    <p:sldLayoutId id="2147483675" r:id="rId4"/>
    <p:sldLayoutId id="2147483676" r:id="rId5"/>
  </p:sldLayoutIdLst>
  <p:hf hdr="0" dt="0"/>
  <p:txStyles>
    <p:titleStyle>
      <a:lvl1pPr algn="l" defTabSz="457200" rtl="0" eaLnBrk="1" latinLnBrk="0" hangingPunct="1">
        <a:spcBef>
          <a:spcPct val="0"/>
        </a:spcBef>
        <a:buNone/>
        <a:defRPr sz="18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aY_5Sp_1-KM" TargetMode="External"/><Relationship Id="rId2" Type="http://schemas.openxmlformats.org/officeDocument/2006/relationships/hyperlink" Target="https://youtu.be/UBaxADMf_78" TargetMode="Externa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hyperlink" Target="https://youtu.be/uIO6IWB8-R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1</a:t>
            </a:fld>
            <a:endParaRPr lang="en-US"/>
          </a:p>
        </p:txBody>
      </p:sp>
      <p:sp>
        <p:nvSpPr>
          <p:cNvPr id="6" name="TextBox 5"/>
          <p:cNvSpPr txBox="1"/>
          <p:nvPr/>
        </p:nvSpPr>
        <p:spPr>
          <a:xfrm>
            <a:off x="287079" y="709573"/>
            <a:ext cx="8431620" cy="4339650"/>
          </a:xfrm>
          <a:prstGeom prst="rect">
            <a:avLst/>
          </a:prstGeom>
          <a:noFill/>
        </p:spPr>
        <p:txBody>
          <a:bodyPr wrap="square" rtlCol="0">
            <a:spAutoFit/>
          </a:bodyPr>
          <a:lstStyle/>
          <a:p>
            <a:r>
              <a:rPr lang="en-US" dirty="0">
                <a:latin typeface="+mn-lt"/>
              </a:rPr>
              <a:t>The following presentation supporting three webinars was prepared for the KEI Network and webcast in March 2024. The presentation contains the findings of the on-line survey conducted in April of Alberta’s 317 municipal CAOs and their Councils.</a:t>
            </a:r>
          </a:p>
          <a:p>
            <a:endParaRPr lang="en-US" dirty="0">
              <a:latin typeface="+mn-lt"/>
            </a:endParaRPr>
          </a:p>
          <a:p>
            <a:r>
              <a:rPr lang="en-US" dirty="0">
                <a:latin typeface="+mn-lt"/>
              </a:rPr>
              <a:t>Ten issues were surveyed and their importance established for the CAOs, Mayors and Councils in the Province’s Regions and Jurisdictions.  Recommendations and action are proposed including revisions recommended to the Alberta Municipal Government Act.  </a:t>
            </a:r>
          </a:p>
          <a:p>
            <a:endParaRPr lang="en-US" dirty="0">
              <a:latin typeface="+mn-lt"/>
            </a:endParaRPr>
          </a:p>
          <a:p>
            <a:r>
              <a:rPr lang="en-US" dirty="0">
                <a:latin typeface="+mn-lt"/>
              </a:rPr>
              <a:t>The survey results are featured in the first 15 minutes of each of the following webinar recordings, followed by a webinar panel discussion in the remaining 45 minutes:</a:t>
            </a:r>
          </a:p>
          <a:p>
            <a:endParaRPr lang="en-US" dirty="0">
              <a:latin typeface="+mn-lt"/>
            </a:endParaRPr>
          </a:p>
          <a:p>
            <a:r>
              <a:rPr lang="en-US" sz="1400" dirty="0">
                <a:latin typeface="+mn-lt"/>
              </a:rPr>
              <a:t>    Episode #1. Governing Perspectives – From the inside and closest to the public </a:t>
            </a:r>
            <a:r>
              <a:rPr lang="en-US" sz="1400" u="sng" dirty="0">
                <a:latin typeface="+mn-lt"/>
                <a:hlinkClick r:id="rId2"/>
              </a:rPr>
              <a:t>https://youtu.be/UBaxADMf_78</a:t>
            </a:r>
            <a:endParaRPr lang="en-US" sz="1400" dirty="0">
              <a:latin typeface="+mn-lt"/>
            </a:endParaRPr>
          </a:p>
          <a:p>
            <a:r>
              <a:rPr lang="en-US" sz="1400" dirty="0">
                <a:latin typeface="+mn-lt"/>
              </a:rPr>
              <a:t>    Episode #2. Problems in Municipal Relationships and Recommendations </a:t>
            </a:r>
            <a:r>
              <a:rPr lang="en-US" sz="1400" u="sng" dirty="0">
                <a:latin typeface="+mn-lt"/>
                <a:hlinkClick r:id="rId3"/>
              </a:rPr>
              <a:t>https://youtu.be/aY_5Sp_1-KM</a:t>
            </a:r>
            <a:endParaRPr lang="en-US" sz="1400" dirty="0">
              <a:latin typeface="+mn-lt"/>
            </a:endParaRPr>
          </a:p>
          <a:p>
            <a:r>
              <a:rPr lang="en-US" sz="1400" dirty="0">
                <a:latin typeface="+mn-lt"/>
              </a:rPr>
              <a:t>    Episode #3. Series Conclusion.  Where from here? Taking action </a:t>
            </a:r>
            <a:r>
              <a:rPr lang="en-US" sz="1400" u="sng" dirty="0">
                <a:latin typeface="+mn-lt"/>
                <a:hlinkClick r:id="rId4"/>
              </a:rPr>
              <a:t>https://youtu.be/uIO6IWB8-RI</a:t>
            </a:r>
            <a:endParaRPr lang="en-US" sz="1400" u="sng" dirty="0">
              <a:latin typeface="+mn-lt"/>
            </a:endParaRPr>
          </a:p>
          <a:p>
            <a:pPr lvl="0"/>
            <a:endParaRPr lang="en-US" dirty="0">
              <a:latin typeface="+mn-lt"/>
            </a:endParaRPr>
          </a:p>
          <a:p>
            <a:pPr lvl="0" algn="r"/>
            <a:r>
              <a:rPr lang="en-US" dirty="0">
                <a:latin typeface="+mn-lt"/>
              </a:rPr>
              <a:t>Source – KEInetwork.net</a:t>
            </a:r>
            <a:endParaRPr lang="en-US" dirty="0"/>
          </a:p>
        </p:txBody>
      </p:sp>
      <p:sp>
        <p:nvSpPr>
          <p:cNvPr id="7" name="TextBox 6"/>
          <p:cNvSpPr txBox="1"/>
          <p:nvPr/>
        </p:nvSpPr>
        <p:spPr>
          <a:xfrm>
            <a:off x="542257" y="228599"/>
            <a:ext cx="4997306" cy="461665"/>
          </a:xfrm>
          <a:prstGeom prst="rect">
            <a:avLst/>
          </a:prstGeom>
          <a:noFill/>
        </p:spPr>
        <p:txBody>
          <a:bodyPr wrap="square" rtlCol="0">
            <a:spAutoFit/>
          </a:bodyPr>
          <a:lstStyle/>
          <a:p>
            <a:r>
              <a:rPr lang="en-US" sz="2400" b="1" dirty="0">
                <a:latin typeface="+mn-lt"/>
              </a:rPr>
              <a:t>Governing Communities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0767" y="148448"/>
            <a:ext cx="1219200" cy="657225"/>
          </a:xfrm>
          <a:prstGeom prst="rect">
            <a:avLst/>
          </a:prstGeom>
        </p:spPr>
      </p:pic>
    </p:spTree>
    <p:extLst>
      <p:ext uri="{BB962C8B-B14F-4D97-AF65-F5344CB8AC3E}">
        <p14:creationId xmlns:p14="http://schemas.microsoft.com/office/powerpoint/2010/main" val="2610453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10</a:t>
            </a:fld>
            <a:endParaRPr lang="en-US"/>
          </a:p>
        </p:txBody>
      </p:sp>
      <p:sp>
        <p:nvSpPr>
          <p:cNvPr id="6" name="TextBox 5"/>
          <p:cNvSpPr txBox="1"/>
          <p:nvPr/>
        </p:nvSpPr>
        <p:spPr>
          <a:xfrm>
            <a:off x="265042" y="73859"/>
            <a:ext cx="8607288" cy="1384995"/>
          </a:xfrm>
          <a:prstGeom prst="rect">
            <a:avLst/>
          </a:prstGeom>
          <a:noFill/>
        </p:spPr>
        <p:txBody>
          <a:bodyPr wrap="square" rtlCol="0">
            <a:spAutoFit/>
          </a:bodyPr>
          <a:lstStyle/>
          <a:p>
            <a:pPr algn="ctr">
              <a:lnSpc>
                <a:spcPct val="150000"/>
              </a:lnSpc>
            </a:pPr>
            <a:r>
              <a:rPr lang="en-US" sz="2000" b="1" dirty="0">
                <a:latin typeface="+mn-lt"/>
              </a:rPr>
              <a:t>Respondent’s Municipalities – Majority in the North Region and Few Cities</a:t>
            </a:r>
          </a:p>
          <a:p>
            <a:pPr algn="ctr"/>
            <a:r>
              <a:rPr lang="en-US" b="1" dirty="0"/>
              <a:t>                                                                    </a:t>
            </a:r>
            <a:r>
              <a:rPr lang="en-US" dirty="0"/>
              <a:t>59 Municipalities Represented</a:t>
            </a:r>
          </a:p>
          <a:p>
            <a:pPr algn="ctr"/>
            <a:r>
              <a:rPr lang="en-US" dirty="0">
                <a:latin typeface="+mn-lt"/>
              </a:rPr>
              <a:t>                                                                          * 20 with multiple responses of</a:t>
            </a:r>
          </a:p>
          <a:p>
            <a:pPr algn="ctr"/>
            <a:r>
              <a:rPr lang="en-US" dirty="0">
                <a:latin typeface="+mn-lt"/>
              </a:rPr>
              <a:t>				         COAs engaging Councils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106" y="2157276"/>
            <a:ext cx="6973887"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106" y="523738"/>
            <a:ext cx="3896139" cy="1633537"/>
          </a:xfrm>
          <a:prstGeom prst="rect">
            <a:avLst/>
          </a:prstGeom>
        </p:spPr>
      </p:pic>
    </p:spTree>
    <p:extLst>
      <p:ext uri="{BB962C8B-B14F-4D97-AF65-F5344CB8AC3E}">
        <p14:creationId xmlns:p14="http://schemas.microsoft.com/office/powerpoint/2010/main" val="621138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11</a:t>
            </a:fld>
            <a:endParaRPr lang="en-US"/>
          </a:p>
        </p:txBody>
      </p:sp>
      <p:sp>
        <p:nvSpPr>
          <p:cNvPr id="6" name="TextBox 5"/>
          <p:cNvSpPr txBox="1"/>
          <p:nvPr/>
        </p:nvSpPr>
        <p:spPr>
          <a:xfrm>
            <a:off x="1987827" y="934276"/>
            <a:ext cx="5208103" cy="2062103"/>
          </a:xfrm>
          <a:prstGeom prst="rect">
            <a:avLst/>
          </a:prstGeom>
          <a:noFill/>
        </p:spPr>
        <p:txBody>
          <a:bodyPr wrap="square" rtlCol="0">
            <a:spAutoFit/>
          </a:bodyPr>
          <a:lstStyle/>
          <a:p>
            <a:pPr algn="ctr"/>
            <a:r>
              <a:rPr lang="en-US" sz="3200" dirty="0"/>
              <a:t>NEXT – Overall what Issues are Most Important and the Associated  Relationships?</a:t>
            </a:r>
          </a:p>
        </p:txBody>
      </p:sp>
    </p:spTree>
    <p:extLst>
      <p:ext uri="{BB962C8B-B14F-4D97-AF65-F5344CB8AC3E}">
        <p14:creationId xmlns:p14="http://schemas.microsoft.com/office/powerpoint/2010/main" val="1472326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12</a:t>
            </a:fld>
            <a:endParaRPr lang="en-US"/>
          </a:p>
        </p:txBody>
      </p:sp>
      <p:sp>
        <p:nvSpPr>
          <p:cNvPr id="6" name="Rectangle 5"/>
          <p:cNvSpPr/>
          <p:nvPr/>
        </p:nvSpPr>
        <p:spPr>
          <a:xfrm>
            <a:off x="579780" y="732149"/>
            <a:ext cx="5874029" cy="2277547"/>
          </a:xfrm>
          <a:prstGeom prst="rect">
            <a:avLst/>
          </a:prstGeom>
        </p:spPr>
        <p:txBody>
          <a:bodyPr wrap="square">
            <a:spAutoFit/>
          </a:bodyPr>
          <a:lstStyle/>
          <a:p>
            <a:r>
              <a:rPr lang="en-US" sz="2800" dirty="0">
                <a:latin typeface="+mn-lt"/>
              </a:rPr>
              <a:t>Overall Importance – the Top 3</a:t>
            </a:r>
            <a:br>
              <a:rPr lang="en-US" sz="2800" dirty="0"/>
            </a:br>
            <a:br>
              <a:rPr lang="en-US" sz="2800" dirty="0"/>
            </a:br>
            <a:r>
              <a:rPr lang="en-US" dirty="0"/>
              <a:t> </a:t>
            </a:r>
          </a:p>
          <a:p>
            <a:r>
              <a:rPr lang="en-US" dirty="0"/>
              <a:t>  </a:t>
            </a:r>
            <a:r>
              <a:rPr lang="en-US" sz="1600" dirty="0">
                <a:latin typeface="+mn-lt"/>
              </a:rPr>
              <a:t>1     1.52  </a:t>
            </a:r>
            <a:r>
              <a:rPr lang="en-GB" sz="1600" dirty="0">
                <a:latin typeface="+mn-lt"/>
              </a:rPr>
              <a:t>Provincial downloading                      - Provincial</a:t>
            </a:r>
            <a:br>
              <a:rPr lang="en-GB" sz="1600" dirty="0">
                <a:latin typeface="+mn-lt"/>
              </a:rPr>
            </a:br>
            <a:r>
              <a:rPr lang="en-GB" sz="1600" dirty="0">
                <a:latin typeface="+mn-lt"/>
              </a:rPr>
              <a:t>   2     1.67  </a:t>
            </a:r>
            <a:r>
              <a:rPr lang="en-US" sz="1600" dirty="0">
                <a:latin typeface="+mn-lt"/>
              </a:rPr>
              <a:t>Role clarity and council direction     - Council</a:t>
            </a:r>
            <a:br>
              <a:rPr lang="en-GB" sz="1600" dirty="0">
                <a:latin typeface="+mn-lt"/>
              </a:rPr>
            </a:br>
            <a:r>
              <a:rPr lang="en-GB" sz="1600" dirty="0">
                <a:latin typeface="+mn-lt"/>
              </a:rPr>
              <a:t>   3     1.68  Soaring public expectations               - Public</a:t>
            </a:r>
            <a:br>
              <a:rPr lang="en-GB" dirty="0"/>
            </a:br>
            <a:endParaRPr lang="en-US" dirty="0"/>
          </a:p>
        </p:txBody>
      </p:sp>
      <p:sp>
        <p:nvSpPr>
          <p:cNvPr id="8" name="TextBox 7"/>
          <p:cNvSpPr txBox="1"/>
          <p:nvPr/>
        </p:nvSpPr>
        <p:spPr>
          <a:xfrm>
            <a:off x="477074" y="1422469"/>
            <a:ext cx="7586871" cy="338554"/>
          </a:xfrm>
          <a:prstGeom prst="rect">
            <a:avLst/>
          </a:prstGeom>
          <a:noFill/>
        </p:spPr>
        <p:txBody>
          <a:bodyPr wrap="square" rtlCol="0">
            <a:spAutoFit/>
          </a:bodyPr>
          <a:lstStyle/>
          <a:p>
            <a:r>
              <a:rPr lang="en-US" sz="1400" dirty="0"/>
              <a:t> </a:t>
            </a:r>
            <a:r>
              <a:rPr lang="en-US" sz="1600" dirty="0">
                <a:latin typeface="+mn-lt"/>
              </a:rPr>
              <a:t>Rank   Index </a:t>
            </a:r>
            <a:r>
              <a:rPr lang="en-US" sz="1600" dirty="0" err="1">
                <a:latin typeface="+mn-lt"/>
              </a:rPr>
              <a:t>Avg</a:t>
            </a:r>
            <a:r>
              <a:rPr lang="en-US" sz="1600" dirty="0">
                <a:latin typeface="+mn-lt"/>
              </a:rPr>
              <a:t>                                                      Relationship                 Index Rating</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904" y="1870922"/>
            <a:ext cx="1592400" cy="98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81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13</a:t>
            </a:fld>
            <a:endParaRPr lang="en-US"/>
          </a:p>
        </p:txBody>
      </p:sp>
      <p:sp>
        <p:nvSpPr>
          <p:cNvPr id="2" name="Rectangle 1"/>
          <p:cNvSpPr/>
          <p:nvPr/>
        </p:nvSpPr>
        <p:spPr>
          <a:xfrm>
            <a:off x="801755" y="1657281"/>
            <a:ext cx="8203097" cy="2831544"/>
          </a:xfrm>
          <a:prstGeom prst="rect">
            <a:avLst/>
          </a:prstGeom>
        </p:spPr>
        <p:txBody>
          <a:bodyPr wrap="square">
            <a:spAutoFit/>
          </a:bodyPr>
          <a:lstStyle/>
          <a:p>
            <a:r>
              <a:rPr lang="en-GB" sz="1600" dirty="0">
                <a:latin typeface="+mn-lt"/>
              </a:rPr>
              <a:t>  4     1.74  Provincial government grant cuts                     - Provincial</a:t>
            </a:r>
            <a:br>
              <a:rPr lang="en-GB" sz="1600" dirty="0">
                <a:latin typeface="+mn-lt"/>
              </a:rPr>
            </a:br>
            <a:r>
              <a:rPr lang="en-GB" sz="1600" dirty="0">
                <a:latin typeface="+mn-lt"/>
              </a:rPr>
              <a:t>  5     1.77  </a:t>
            </a:r>
            <a:r>
              <a:rPr lang="en-US" sz="1600" dirty="0">
                <a:latin typeface="+mn-lt"/>
              </a:rPr>
              <a:t>Tackling diverse roles beyond means               - Provincial</a:t>
            </a:r>
            <a:br>
              <a:rPr lang="en-US" sz="1600" dirty="0">
                <a:latin typeface="+mn-lt"/>
              </a:rPr>
            </a:br>
            <a:r>
              <a:rPr lang="en-US" sz="1600" dirty="0">
                <a:latin typeface="+mn-lt"/>
              </a:rPr>
              <a:t>  6     2.02  Hindered collaboration due to competition    - Inter-Municipal</a:t>
            </a:r>
            <a:br>
              <a:rPr lang="en-US" sz="1600" dirty="0">
                <a:latin typeface="+mn-lt"/>
              </a:rPr>
            </a:br>
            <a:br>
              <a:rPr lang="en-US" sz="1600" dirty="0">
                <a:latin typeface="+mn-lt"/>
              </a:rPr>
            </a:br>
            <a:r>
              <a:rPr lang="en-US" sz="1600" dirty="0">
                <a:latin typeface="+mn-lt"/>
              </a:rPr>
              <a:t>  7     </a:t>
            </a:r>
            <a:r>
              <a:rPr lang="en-GB" sz="1600" dirty="0">
                <a:latin typeface="+mn-lt"/>
              </a:rPr>
              <a:t>2.33  Urbanization's toll on rural areas                       - Inter-Municipal</a:t>
            </a:r>
            <a:br>
              <a:rPr lang="en-GB" sz="1600" dirty="0">
                <a:latin typeface="+mn-lt"/>
              </a:rPr>
            </a:br>
            <a:r>
              <a:rPr lang="en-GB" sz="1600" dirty="0">
                <a:latin typeface="+mn-lt"/>
              </a:rPr>
              <a:t>  8     2.33  Elusive regional governance                                - Inter-Municipal</a:t>
            </a:r>
            <a:br>
              <a:rPr lang="en-GB" sz="1600" dirty="0">
                <a:latin typeface="+mn-lt"/>
              </a:rPr>
            </a:br>
            <a:r>
              <a:rPr lang="en-GB" sz="1600" dirty="0">
                <a:latin typeface="+mn-lt"/>
              </a:rPr>
              <a:t>  9     </a:t>
            </a:r>
            <a:r>
              <a:rPr lang="en-US" sz="1600" dirty="0">
                <a:latin typeface="+mn-lt"/>
              </a:rPr>
              <a:t>2.40  Addressing voter apathy and enhancing           - Council</a:t>
            </a:r>
          </a:p>
          <a:p>
            <a:r>
              <a:rPr lang="en-US" sz="1600" dirty="0">
                <a:latin typeface="+mn-lt"/>
              </a:rPr>
              <a:t>                   municipal accountability</a:t>
            </a:r>
            <a:br>
              <a:rPr lang="en-US" sz="1600" dirty="0">
                <a:latin typeface="+mn-lt"/>
              </a:rPr>
            </a:br>
            <a:br>
              <a:rPr lang="en-US" sz="1600" dirty="0">
                <a:latin typeface="+mn-lt"/>
              </a:rPr>
            </a:br>
            <a:r>
              <a:rPr lang="en-US" sz="1600" dirty="0">
                <a:latin typeface="+mn-lt"/>
              </a:rPr>
              <a:t> 10    3.02  Demand for inclusivity amid cultural shifts      - Public</a:t>
            </a:r>
            <a:br>
              <a:rPr lang="en-US" dirty="0"/>
            </a:b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585" y="1841085"/>
            <a:ext cx="159067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48139" y="742122"/>
            <a:ext cx="6553200" cy="400110"/>
          </a:xfrm>
          <a:prstGeom prst="rect">
            <a:avLst/>
          </a:prstGeom>
          <a:noFill/>
        </p:spPr>
        <p:txBody>
          <a:bodyPr wrap="square" rtlCol="0">
            <a:spAutoFit/>
          </a:bodyPr>
          <a:lstStyle/>
          <a:p>
            <a:r>
              <a:rPr lang="en-US" sz="2000" b="1" dirty="0">
                <a:latin typeface="+mn-lt"/>
              </a:rPr>
              <a:t>The REST – Ranked 4</a:t>
            </a:r>
            <a:r>
              <a:rPr lang="en-US" sz="2000" b="1" baseline="30000" dirty="0">
                <a:latin typeface="+mn-lt"/>
              </a:rPr>
              <a:t>th</a:t>
            </a:r>
            <a:r>
              <a:rPr lang="en-US" sz="2000" b="1" dirty="0">
                <a:latin typeface="+mn-lt"/>
              </a:rPr>
              <a:t> through 10</a:t>
            </a:r>
          </a:p>
        </p:txBody>
      </p:sp>
      <p:sp>
        <p:nvSpPr>
          <p:cNvPr id="5" name="TextBox 4"/>
          <p:cNvSpPr txBox="1"/>
          <p:nvPr/>
        </p:nvSpPr>
        <p:spPr>
          <a:xfrm>
            <a:off x="728870" y="1314453"/>
            <a:ext cx="7832034" cy="338554"/>
          </a:xfrm>
          <a:prstGeom prst="rect">
            <a:avLst/>
          </a:prstGeom>
          <a:noFill/>
        </p:spPr>
        <p:txBody>
          <a:bodyPr wrap="square" rtlCol="0">
            <a:spAutoFit/>
          </a:bodyPr>
          <a:lstStyle/>
          <a:p>
            <a:r>
              <a:rPr lang="en-US" sz="1600" dirty="0">
                <a:latin typeface="+mn-lt"/>
              </a:rPr>
              <a:t>Rank   Index Avg.                                                                       Relationship             Index Scale</a:t>
            </a:r>
          </a:p>
        </p:txBody>
      </p:sp>
    </p:spTree>
    <p:extLst>
      <p:ext uri="{BB962C8B-B14F-4D97-AF65-F5344CB8AC3E}">
        <p14:creationId xmlns:p14="http://schemas.microsoft.com/office/powerpoint/2010/main" val="265566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8" y="212036"/>
            <a:ext cx="8183216" cy="4704523"/>
          </a:xfrm>
          <a:noFill/>
          <a:ln>
            <a:noFill/>
          </a:ln>
          <a:effectLst>
            <a:glow rad="635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fontScale="90000"/>
          </a:bodyPr>
          <a:lstStyle/>
          <a:p>
            <a:r>
              <a:rPr lang="en-US" sz="2200" dirty="0">
                <a:latin typeface="+mn-lt"/>
              </a:rPr>
              <a:t>                        Overall Importance of All Issues Surveyed</a:t>
            </a:r>
            <a:br>
              <a:rPr lang="en-US" sz="2200" dirty="0">
                <a:latin typeface="+mn-lt"/>
              </a:rPr>
            </a:br>
            <a:r>
              <a:rPr lang="en-US" b="0" dirty="0"/>
              <a:t>Extraordinary spread between the most and least important issues. Also, the Provincial relationship issues (Downloading, Grant cuts, Diverse roles) are the most dominant in importance.</a:t>
            </a:r>
            <a:br>
              <a:rPr lang="en-US" sz="2200" dirty="0">
                <a:latin typeface="+mn-lt"/>
              </a:rPr>
            </a:br>
            <a:br>
              <a:rPr lang="en-US" dirty="0"/>
            </a:br>
            <a:br>
              <a:rPr lang="en-US" sz="1600" dirty="0">
                <a:latin typeface="+mn-lt"/>
              </a:rPr>
            </a:br>
            <a:r>
              <a:rPr lang="en-US" sz="1600" dirty="0">
                <a:latin typeface="+mn-lt"/>
              </a:rPr>
              <a:t>   </a:t>
            </a:r>
            <a:r>
              <a:rPr lang="en-US" sz="1600" b="0" dirty="0">
                <a:latin typeface="+mn-lt"/>
              </a:rPr>
              <a:t>1</a:t>
            </a:r>
            <a:r>
              <a:rPr lang="en-US" sz="1600" dirty="0">
                <a:latin typeface="+mn-lt"/>
              </a:rPr>
              <a:t>     </a:t>
            </a:r>
            <a:r>
              <a:rPr lang="en-US" sz="1600" b="0" dirty="0">
                <a:latin typeface="+mn-lt"/>
              </a:rPr>
              <a:t>1.52  </a:t>
            </a:r>
            <a:r>
              <a:rPr lang="en-GB" sz="1600" b="0" dirty="0">
                <a:latin typeface="+mn-lt"/>
              </a:rPr>
              <a:t>Provincial downloading                      - Provincial</a:t>
            </a:r>
            <a:br>
              <a:rPr lang="en-GB" sz="1600" b="0" dirty="0">
                <a:latin typeface="+mn-lt"/>
              </a:rPr>
            </a:br>
            <a:r>
              <a:rPr lang="en-GB" sz="1600" b="0" dirty="0">
                <a:latin typeface="+mn-lt"/>
              </a:rPr>
              <a:t>   2     1.67  </a:t>
            </a:r>
            <a:r>
              <a:rPr lang="en-US" sz="1600" b="0" dirty="0">
                <a:latin typeface="+mn-lt"/>
              </a:rPr>
              <a:t>Role clarity and council direction     - Council</a:t>
            </a:r>
            <a:br>
              <a:rPr lang="en-GB" sz="1600" b="0" dirty="0">
                <a:latin typeface="+mn-lt"/>
              </a:rPr>
            </a:br>
            <a:r>
              <a:rPr lang="en-GB" sz="1600" b="0" dirty="0">
                <a:latin typeface="+mn-lt"/>
              </a:rPr>
              <a:t>   3     1.68  Soaring public expectations               - Public</a:t>
            </a:r>
            <a:br>
              <a:rPr lang="en-GB" sz="1600" b="0" dirty="0">
                <a:latin typeface="+mn-lt"/>
              </a:rPr>
            </a:br>
            <a:br>
              <a:rPr lang="en-GB" sz="1600" b="0" dirty="0">
                <a:latin typeface="+mn-lt"/>
              </a:rPr>
            </a:br>
            <a:r>
              <a:rPr lang="en-GB" sz="1600" b="0" dirty="0">
                <a:latin typeface="+mn-lt"/>
              </a:rPr>
              <a:t>   4     1.74  Provincial government grant cuts                     - Provincial</a:t>
            </a:r>
            <a:br>
              <a:rPr lang="en-GB" sz="1600" b="0" dirty="0">
                <a:latin typeface="+mn-lt"/>
              </a:rPr>
            </a:br>
            <a:r>
              <a:rPr lang="en-GB" sz="1600" b="0" dirty="0">
                <a:latin typeface="+mn-lt"/>
              </a:rPr>
              <a:t>   5     1.77  </a:t>
            </a:r>
            <a:r>
              <a:rPr lang="en-US" sz="1600" b="0" dirty="0">
                <a:latin typeface="+mn-lt"/>
              </a:rPr>
              <a:t>Tackling diverse roles beyond means               - Provincial</a:t>
            </a:r>
            <a:br>
              <a:rPr lang="en-US" sz="1600" b="0" dirty="0">
                <a:latin typeface="+mn-lt"/>
              </a:rPr>
            </a:br>
            <a:r>
              <a:rPr lang="en-US" sz="1600" b="0" dirty="0">
                <a:latin typeface="+mn-lt"/>
              </a:rPr>
              <a:t>   6     2.02  Hindered collaboration due to competition    - Inter-Municipal</a:t>
            </a:r>
            <a:br>
              <a:rPr lang="en-US" sz="1600" b="0" dirty="0">
                <a:latin typeface="+mn-lt"/>
              </a:rPr>
            </a:br>
            <a:br>
              <a:rPr lang="en-US" sz="1600" b="0" dirty="0">
                <a:latin typeface="+mn-lt"/>
              </a:rPr>
            </a:br>
            <a:r>
              <a:rPr lang="en-US" sz="1600" b="0" dirty="0">
                <a:latin typeface="+mn-lt"/>
              </a:rPr>
              <a:t>   7     </a:t>
            </a:r>
            <a:r>
              <a:rPr lang="en-GB" sz="1600" b="0" dirty="0">
                <a:latin typeface="+mn-lt"/>
              </a:rPr>
              <a:t>2.33  Urbanization's toll on rural areas                                                            - Inter-Municipal</a:t>
            </a:r>
            <a:br>
              <a:rPr lang="en-GB" sz="1600" b="0" dirty="0">
                <a:latin typeface="+mn-lt"/>
              </a:rPr>
            </a:br>
            <a:r>
              <a:rPr lang="en-GB" sz="1600" b="0" dirty="0">
                <a:latin typeface="+mn-lt"/>
              </a:rPr>
              <a:t>   8     2.33  Elusive regional governance                                                                     - Inter-Municipal</a:t>
            </a:r>
            <a:br>
              <a:rPr lang="en-GB" sz="1600" b="0" dirty="0">
                <a:latin typeface="+mn-lt"/>
              </a:rPr>
            </a:br>
            <a:r>
              <a:rPr lang="en-GB" sz="1600" b="0" dirty="0">
                <a:latin typeface="+mn-lt"/>
              </a:rPr>
              <a:t>   9     </a:t>
            </a:r>
            <a:r>
              <a:rPr lang="en-US" sz="1600" b="0" dirty="0">
                <a:latin typeface="+mn-lt"/>
              </a:rPr>
              <a:t>2.40  Addressing voter apathy and enhancing municipal accountability  - Council</a:t>
            </a:r>
            <a:br>
              <a:rPr lang="en-US" sz="1600" b="0" dirty="0">
                <a:latin typeface="+mn-lt"/>
              </a:rPr>
            </a:br>
            <a:br>
              <a:rPr lang="en-US" sz="1600" b="0" dirty="0">
                <a:latin typeface="+mn-lt"/>
              </a:rPr>
            </a:br>
            <a:r>
              <a:rPr lang="en-US" sz="1600" b="0" dirty="0">
                <a:latin typeface="+mn-lt"/>
              </a:rPr>
              <a:t> 10     3.02  Demand for inclusivity amid cultural shifts                                           - Public</a:t>
            </a:r>
            <a:br>
              <a:rPr lang="en-GB" b="0" dirty="0"/>
            </a:br>
            <a:endParaRPr lang="en-US" dirty="0"/>
          </a:p>
        </p:txBody>
      </p:sp>
      <p:sp>
        <p:nvSpPr>
          <p:cNvPr id="4" name="Slide Number Placeholder 3"/>
          <p:cNvSpPr>
            <a:spLocks noGrp="1"/>
          </p:cNvSpPr>
          <p:nvPr>
            <p:ph type="sldNum" sz="quarter" idx="12"/>
          </p:nvPr>
        </p:nvSpPr>
        <p:spPr/>
        <p:txBody>
          <a:bodyPr/>
          <a:lstStyle/>
          <a:p>
            <a:fld id="{A88B48FB-E956-2048-9E74-C69E7CAA26CC}" type="slidenum">
              <a:rPr lang="en-US" smtClean="0"/>
              <a:t>14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347" y="1717480"/>
            <a:ext cx="14954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7808" y="1428138"/>
            <a:ext cx="7885044" cy="307777"/>
          </a:xfrm>
          <a:prstGeom prst="rect">
            <a:avLst/>
          </a:prstGeom>
          <a:noFill/>
        </p:spPr>
        <p:txBody>
          <a:bodyPr wrap="square" rtlCol="0">
            <a:spAutoFit/>
          </a:bodyPr>
          <a:lstStyle/>
          <a:p>
            <a:r>
              <a:rPr lang="en-US" sz="1400" dirty="0"/>
              <a:t>   Rank  Index Avg.                                           Relationship                           Index Scale</a:t>
            </a:r>
          </a:p>
        </p:txBody>
      </p:sp>
      <p:sp>
        <p:nvSpPr>
          <p:cNvPr id="7" name="Rectangle 6"/>
          <p:cNvSpPr/>
          <p:nvPr/>
        </p:nvSpPr>
        <p:spPr>
          <a:xfrm>
            <a:off x="1318591" y="1255518"/>
            <a:ext cx="2471531" cy="7720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318591" y="1255518"/>
            <a:ext cx="2471531" cy="772065"/>
          </a:xfrm>
          <a:prstGeom prst="rect">
            <a:avLst/>
          </a:prstGeom>
          <a:noFill/>
          <a:ln>
            <a:noFill/>
          </a:ln>
          <a:effectLst>
            <a:glow rad="63500">
              <a:schemeClr val="accent6">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199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15</a:t>
            </a:fld>
            <a:endParaRPr lang="en-US"/>
          </a:p>
        </p:txBody>
      </p:sp>
      <p:sp>
        <p:nvSpPr>
          <p:cNvPr id="3" name="Rectangle 2"/>
          <p:cNvSpPr/>
          <p:nvPr/>
        </p:nvSpPr>
        <p:spPr>
          <a:xfrm>
            <a:off x="1497496" y="1051857"/>
            <a:ext cx="6023114" cy="2554545"/>
          </a:xfrm>
          <a:prstGeom prst="rect">
            <a:avLst/>
          </a:prstGeom>
        </p:spPr>
        <p:txBody>
          <a:bodyPr wrap="square">
            <a:spAutoFit/>
          </a:bodyPr>
          <a:lstStyle/>
          <a:p>
            <a:pPr algn="ctr"/>
            <a:r>
              <a:rPr lang="en-US" sz="2000" b="1" dirty="0">
                <a:latin typeface="+mn-lt"/>
              </a:rPr>
              <a:t>OBSERVATIONS </a:t>
            </a:r>
          </a:p>
          <a:p>
            <a:pPr algn="ctr"/>
            <a:endParaRPr lang="en-US" sz="2000" b="1" dirty="0">
              <a:latin typeface="+mn-lt"/>
            </a:endParaRPr>
          </a:p>
          <a:p>
            <a:pPr marL="342900" indent="-342900" algn="l">
              <a:buFont typeface="Arial" panose="020B0604020202020204" pitchFamily="34" charset="0"/>
              <a:buChar char="•"/>
            </a:pPr>
            <a:r>
              <a:rPr lang="en-US" sz="2000" dirty="0">
                <a:latin typeface="+mn-lt"/>
              </a:rPr>
              <a:t>Extraordinary spread between the most and least important issues. </a:t>
            </a:r>
          </a:p>
          <a:p>
            <a:pPr algn="l"/>
            <a:endParaRPr lang="en-US" sz="2000" dirty="0">
              <a:latin typeface="+mn-lt"/>
            </a:endParaRPr>
          </a:p>
          <a:p>
            <a:pPr marL="342900" indent="-342900" algn="l">
              <a:buFont typeface="Arial" panose="020B0604020202020204" pitchFamily="34" charset="0"/>
              <a:buChar char="•"/>
            </a:pPr>
            <a:r>
              <a:rPr lang="en-US" sz="2000" dirty="0">
                <a:latin typeface="+mn-lt"/>
              </a:rPr>
              <a:t>The Provincial relationship issues of Downloading, Grant cuts, and Diverse roles are the most dominant in importance.</a:t>
            </a:r>
          </a:p>
        </p:txBody>
      </p:sp>
    </p:spTree>
    <p:extLst>
      <p:ext uri="{BB962C8B-B14F-4D97-AF65-F5344CB8AC3E}">
        <p14:creationId xmlns:p14="http://schemas.microsoft.com/office/powerpoint/2010/main" val="1881347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183" y="59635"/>
            <a:ext cx="8415130" cy="5163379"/>
          </a:xfrm>
        </p:spPr>
        <p:txBody>
          <a:bodyPr>
            <a:normAutofit fontScale="90000"/>
          </a:bodyPr>
          <a:lstStyle/>
          <a:p>
            <a:r>
              <a:rPr lang="en-US" sz="2700" dirty="0">
                <a:latin typeface="+mn-lt"/>
              </a:rPr>
              <a:t>  THE TEN MUNICIPAL ISSUES </a:t>
            </a:r>
            <a:br>
              <a:rPr lang="en-US" sz="2700" dirty="0">
                <a:latin typeface="+mn-lt"/>
              </a:rPr>
            </a:br>
            <a:r>
              <a:rPr lang="en-US" sz="2700" dirty="0">
                <a:latin typeface="+mn-lt"/>
              </a:rPr>
              <a:t>							AND THE ASSOCIATED RELATIONSHIPS</a:t>
            </a:r>
            <a:br>
              <a:rPr lang="en-US" sz="2700" dirty="0">
                <a:latin typeface="+mn-lt"/>
              </a:rPr>
            </a:br>
            <a:r>
              <a:rPr lang="en-US" sz="2200" dirty="0">
                <a:latin typeface="+mn-lt"/>
              </a:rPr>
              <a:t>        PROVINCIAL   </a:t>
            </a:r>
            <a:br>
              <a:rPr lang="en-US" dirty="0">
                <a:latin typeface="+mn-lt"/>
              </a:rPr>
            </a:br>
            <a:r>
              <a:rPr lang="en-US" dirty="0">
                <a:latin typeface="+mn-lt"/>
              </a:rPr>
              <a:t>1 - </a:t>
            </a:r>
            <a:r>
              <a:rPr lang="en-GB" sz="2000" b="0" dirty="0">
                <a:latin typeface="+mn-lt"/>
              </a:rPr>
              <a:t>Provincial downloading</a:t>
            </a:r>
            <a:br>
              <a:rPr lang="en-GB" sz="2000" b="0" dirty="0">
                <a:latin typeface="+mn-lt"/>
              </a:rPr>
            </a:br>
            <a:r>
              <a:rPr lang="en-GB" sz="2000" dirty="0">
                <a:latin typeface="+mn-lt"/>
              </a:rPr>
              <a:t>4 - </a:t>
            </a:r>
            <a:r>
              <a:rPr lang="en-GB" sz="2000" b="0" dirty="0">
                <a:latin typeface="+mn-lt"/>
              </a:rPr>
              <a:t>Provincial government grant cuts</a:t>
            </a:r>
            <a:br>
              <a:rPr lang="en-GB" sz="2000" b="0" dirty="0">
                <a:latin typeface="+mn-lt"/>
              </a:rPr>
            </a:br>
            <a:r>
              <a:rPr lang="en-GB" sz="2000" dirty="0">
                <a:latin typeface="+mn-lt"/>
              </a:rPr>
              <a:t>5 - </a:t>
            </a:r>
            <a:r>
              <a:rPr lang="en-US" sz="2000" b="0" dirty="0">
                <a:latin typeface="+mn-lt"/>
              </a:rPr>
              <a:t>Tackling diverse roles beyond means</a:t>
            </a:r>
            <a:br>
              <a:rPr lang="en-US" sz="2000" b="0" dirty="0">
                <a:latin typeface="+mn-lt"/>
              </a:rPr>
            </a:br>
            <a:r>
              <a:rPr lang="en-US" sz="2000" b="0" dirty="0">
                <a:latin typeface="+mn-lt"/>
              </a:rPr>
              <a:t>			</a:t>
            </a:r>
            <a:r>
              <a:rPr lang="en-US" sz="2200" dirty="0">
                <a:latin typeface="+mn-lt"/>
              </a:rPr>
              <a:t>INTER-MUNICIPAL</a:t>
            </a:r>
            <a:br>
              <a:rPr lang="en-US" sz="2000" b="0" dirty="0">
                <a:latin typeface="+mn-lt"/>
              </a:rPr>
            </a:br>
            <a:r>
              <a:rPr lang="en-US" sz="2000" b="0" dirty="0">
                <a:latin typeface="+mn-lt"/>
              </a:rPr>
              <a:t>		   </a:t>
            </a:r>
            <a:r>
              <a:rPr lang="en-US" sz="2000" dirty="0">
                <a:latin typeface="+mn-lt"/>
              </a:rPr>
              <a:t>6 - </a:t>
            </a:r>
            <a:r>
              <a:rPr lang="en-US" sz="2000" b="0" dirty="0">
                <a:latin typeface="+mn-lt"/>
              </a:rPr>
              <a:t>Hindered collaboration due to competition</a:t>
            </a:r>
            <a:br>
              <a:rPr lang="en-US" sz="2000" b="0" dirty="0">
                <a:latin typeface="+mn-lt"/>
              </a:rPr>
            </a:br>
            <a:r>
              <a:rPr lang="en-GB" sz="2000" b="0" dirty="0">
                <a:latin typeface="+mn-lt"/>
              </a:rPr>
              <a:t>		   </a:t>
            </a:r>
            <a:r>
              <a:rPr lang="en-GB" sz="2000" dirty="0">
                <a:latin typeface="+mn-lt"/>
              </a:rPr>
              <a:t>7-</a:t>
            </a:r>
            <a:r>
              <a:rPr lang="en-GB" sz="2000" b="0" dirty="0">
                <a:latin typeface="+mn-lt"/>
              </a:rPr>
              <a:t> Urbanization's toll on rural areas</a:t>
            </a:r>
            <a:br>
              <a:rPr lang="en-GB" sz="2000" b="0" dirty="0">
                <a:latin typeface="+mn-lt"/>
              </a:rPr>
            </a:br>
            <a:r>
              <a:rPr lang="en-GB" sz="2000" b="0" dirty="0">
                <a:latin typeface="+mn-lt"/>
              </a:rPr>
              <a:t>		   </a:t>
            </a:r>
            <a:r>
              <a:rPr lang="en-GB" sz="2000" dirty="0">
                <a:latin typeface="+mn-lt"/>
              </a:rPr>
              <a:t>8-</a:t>
            </a:r>
            <a:r>
              <a:rPr lang="en-GB" sz="2000" b="0" dirty="0">
                <a:latin typeface="+mn-lt"/>
              </a:rPr>
              <a:t> Elusive regional governance</a:t>
            </a:r>
            <a:br>
              <a:rPr lang="en-GB" sz="2000" b="0" dirty="0">
                <a:latin typeface="+mn-lt"/>
              </a:rPr>
            </a:br>
            <a:r>
              <a:rPr lang="en-GB" sz="2000" b="0" dirty="0">
                <a:latin typeface="+mn-lt"/>
              </a:rPr>
              <a:t>                                       </a:t>
            </a:r>
            <a:r>
              <a:rPr lang="en-GB" sz="2000" dirty="0">
                <a:latin typeface="+mn-lt"/>
              </a:rPr>
              <a:t>PUBLIC</a:t>
            </a:r>
            <a:br>
              <a:rPr lang="en-GB" sz="2000" dirty="0">
                <a:latin typeface="+mn-lt"/>
              </a:rPr>
            </a:br>
            <a:r>
              <a:rPr lang="en-US" sz="2000" b="0" dirty="0">
                <a:latin typeface="+mn-lt"/>
              </a:rPr>
              <a:t>				  </a:t>
            </a:r>
            <a:r>
              <a:rPr lang="en-GB" sz="2000" dirty="0">
                <a:latin typeface="+mn-lt"/>
              </a:rPr>
              <a:t>3 - </a:t>
            </a:r>
            <a:r>
              <a:rPr lang="en-GB" sz="2000" b="0" dirty="0">
                <a:latin typeface="+mn-lt"/>
              </a:rPr>
              <a:t>Soaring public expectations</a:t>
            </a:r>
            <a:br>
              <a:rPr lang="en-US" sz="2000" b="0" dirty="0">
                <a:latin typeface="+mn-lt"/>
              </a:rPr>
            </a:br>
            <a:r>
              <a:rPr lang="en-US" sz="2000" b="0" dirty="0">
                <a:latin typeface="+mn-lt"/>
              </a:rPr>
              <a:t>		 		</a:t>
            </a:r>
            <a:r>
              <a:rPr lang="en-US" sz="2000" dirty="0">
                <a:latin typeface="+mn-lt"/>
              </a:rPr>
              <a:t>10 - </a:t>
            </a:r>
            <a:r>
              <a:rPr lang="en-US" sz="2000" b="0" dirty="0">
                <a:latin typeface="+mn-lt"/>
              </a:rPr>
              <a:t>Demand for inclusivity amid cultural shifts</a:t>
            </a:r>
            <a:br>
              <a:rPr lang="en-US" sz="2000" b="0" dirty="0">
                <a:latin typeface="+mn-lt"/>
              </a:rPr>
            </a:br>
            <a:r>
              <a:rPr lang="en-US" sz="2000" b="0" dirty="0">
                <a:latin typeface="+mn-lt"/>
              </a:rPr>
              <a:t>							</a:t>
            </a:r>
            <a:r>
              <a:rPr lang="en-US" sz="2000" dirty="0">
                <a:latin typeface="+mn-lt"/>
              </a:rPr>
              <a:t>COUNCIL</a:t>
            </a:r>
            <a:br>
              <a:rPr lang="en-US" sz="2000" dirty="0">
                <a:latin typeface="+mn-lt"/>
              </a:rPr>
            </a:br>
            <a:r>
              <a:rPr lang="en-GB" sz="2000" b="0" dirty="0">
                <a:latin typeface="+mn-lt"/>
              </a:rPr>
              <a:t>						 </a:t>
            </a:r>
            <a:r>
              <a:rPr lang="en-GB" sz="2000" dirty="0">
                <a:latin typeface="+mn-lt"/>
              </a:rPr>
              <a:t>2 - </a:t>
            </a:r>
            <a:r>
              <a:rPr lang="en-US" sz="2000" b="0" dirty="0">
                <a:latin typeface="+mn-lt"/>
              </a:rPr>
              <a:t>Role clarity and council direction</a:t>
            </a:r>
            <a:br>
              <a:rPr lang="en-US" sz="2000" dirty="0">
                <a:latin typeface="+mn-lt"/>
              </a:rPr>
            </a:br>
            <a:r>
              <a:rPr lang="en-US" sz="2000" dirty="0">
                <a:latin typeface="+mn-lt"/>
              </a:rPr>
              <a:t>                                                      9 - </a:t>
            </a:r>
            <a:r>
              <a:rPr lang="en-US" sz="2000" b="0" dirty="0">
                <a:latin typeface="+mn-lt"/>
              </a:rPr>
              <a:t>Voter apathy and enhancing municipal accountability</a:t>
            </a:r>
            <a:r>
              <a:rPr lang="en-GB" sz="2000" b="0" dirty="0">
                <a:latin typeface="+mn-lt"/>
              </a:rPr>
              <a:t>						</a:t>
            </a:r>
            <a:endParaRPr lang="en-US" b="0" dirty="0">
              <a:latin typeface="+mn-lt"/>
            </a:endParaRPr>
          </a:p>
        </p:txBody>
      </p:sp>
      <p:sp>
        <p:nvSpPr>
          <p:cNvPr id="4" name="Slide Number Placeholder 3"/>
          <p:cNvSpPr>
            <a:spLocks noGrp="1"/>
          </p:cNvSpPr>
          <p:nvPr>
            <p:ph type="sldNum" sz="quarter" idx="12"/>
          </p:nvPr>
        </p:nvSpPr>
        <p:spPr/>
        <p:txBody>
          <a:bodyPr/>
          <a:lstStyle/>
          <a:p>
            <a:fld id="{A88B48FB-E956-2048-9E74-C69E7CAA26CC}" type="slidenum">
              <a:rPr lang="en-US" smtClean="0"/>
              <a:t>16</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3661" y="1073428"/>
            <a:ext cx="3285452" cy="2455586"/>
          </a:xfrm>
          <a:prstGeom prst="rect">
            <a:avLst/>
          </a:prstGeom>
        </p:spPr>
      </p:pic>
    </p:spTree>
    <p:extLst>
      <p:ext uri="{BB962C8B-B14F-4D97-AF65-F5344CB8AC3E}">
        <p14:creationId xmlns:p14="http://schemas.microsoft.com/office/powerpoint/2010/main" val="1801323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17</a:t>
            </a:fld>
            <a:endParaRPr lang="en-US"/>
          </a:p>
        </p:txBody>
      </p:sp>
      <p:sp>
        <p:nvSpPr>
          <p:cNvPr id="6" name="TextBox 5"/>
          <p:cNvSpPr txBox="1"/>
          <p:nvPr/>
        </p:nvSpPr>
        <p:spPr>
          <a:xfrm>
            <a:off x="1981200" y="1285457"/>
            <a:ext cx="4909930" cy="1569660"/>
          </a:xfrm>
          <a:prstGeom prst="rect">
            <a:avLst/>
          </a:prstGeom>
          <a:noFill/>
        </p:spPr>
        <p:txBody>
          <a:bodyPr wrap="square" rtlCol="0">
            <a:spAutoFit/>
          </a:bodyPr>
          <a:lstStyle/>
          <a:p>
            <a:pPr algn="ctr"/>
            <a:r>
              <a:rPr lang="en-US" sz="2400" dirty="0"/>
              <a:t>NEXT – How aligned are CAOs and Councils including Mayors and </a:t>
            </a:r>
            <a:r>
              <a:rPr lang="en-US" sz="2400" dirty="0" err="1"/>
              <a:t>Councillors</a:t>
            </a:r>
            <a:r>
              <a:rPr lang="en-US" sz="2400" dirty="0"/>
              <a:t> on what is important?</a:t>
            </a:r>
          </a:p>
        </p:txBody>
      </p:sp>
    </p:spTree>
    <p:extLst>
      <p:ext uri="{BB962C8B-B14F-4D97-AF65-F5344CB8AC3E}">
        <p14:creationId xmlns:p14="http://schemas.microsoft.com/office/powerpoint/2010/main" val="1168734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1" y="0"/>
            <a:ext cx="8713304" cy="4585254"/>
          </a:xfrm>
        </p:spPr>
        <p:txBody>
          <a:bodyPr>
            <a:normAutofit fontScale="90000"/>
          </a:bodyPr>
          <a:lstStyle/>
          <a:p>
            <a:r>
              <a:rPr lang="en-US" dirty="0"/>
              <a:t>                  </a:t>
            </a:r>
            <a:br>
              <a:rPr lang="en-US" dirty="0"/>
            </a:br>
            <a:br>
              <a:rPr lang="en-US" dirty="0"/>
            </a:br>
            <a:r>
              <a:rPr lang="en-US" dirty="0"/>
              <a:t>                      </a:t>
            </a:r>
            <a:br>
              <a:rPr lang="en-US" dirty="0"/>
            </a:br>
            <a:r>
              <a:rPr lang="en-US" dirty="0"/>
              <a:t>          Good Alignment Between CAOs, Mayors and Councils - Except on Role Clarity</a:t>
            </a:r>
            <a:br>
              <a:rPr lang="en-US" dirty="0"/>
            </a:br>
            <a:br>
              <a:rPr lang="en-US" dirty="0"/>
            </a:br>
            <a:r>
              <a:rPr lang="en-US" b="0" dirty="0">
                <a:latin typeface="+mn-lt"/>
              </a:rPr>
              <a:t>Are </a:t>
            </a:r>
            <a:r>
              <a:rPr lang="en-US" dirty="0">
                <a:latin typeface="+mn-lt"/>
              </a:rPr>
              <a:t>CAOs and their Councils </a:t>
            </a:r>
            <a:r>
              <a:rPr lang="en-US" b="0" dirty="0">
                <a:latin typeface="+mn-lt"/>
              </a:rPr>
              <a:t>aligned?   </a:t>
            </a:r>
            <a:br>
              <a:rPr lang="en-US" b="0" dirty="0">
                <a:latin typeface="+mn-lt"/>
              </a:rPr>
            </a:br>
            <a:r>
              <a:rPr lang="en-US" b="0" dirty="0">
                <a:latin typeface="+mn-lt"/>
              </a:rPr>
              <a:t>    Overall yes, as they are never more than 1 or 2 issue rankings apart, with one glaring exception. </a:t>
            </a:r>
            <a:r>
              <a:rPr lang="en-US" dirty="0">
                <a:latin typeface="+mn-lt"/>
              </a:rPr>
              <a:t>Role </a:t>
            </a:r>
            <a:br>
              <a:rPr lang="en-US" dirty="0">
                <a:latin typeface="+mn-lt"/>
              </a:rPr>
            </a:br>
            <a:r>
              <a:rPr lang="en-US" dirty="0">
                <a:latin typeface="+mn-lt"/>
              </a:rPr>
              <a:t>    clarity</a:t>
            </a:r>
            <a:r>
              <a:rPr lang="en-US" b="0" dirty="0">
                <a:latin typeface="+mn-lt"/>
              </a:rPr>
              <a:t> is ranked as the #1 issue for CAOs and #7 for Councils. They differ by 0.60 in rating 1.40 v 2.00. </a:t>
            </a:r>
            <a:br>
              <a:rPr lang="en-US" dirty="0"/>
            </a:br>
            <a:br>
              <a:rPr lang="en-US" dirty="0"/>
            </a:br>
            <a:r>
              <a:rPr lang="en-US" b="0" dirty="0">
                <a:latin typeface="+mn-lt"/>
              </a:rPr>
              <a:t>Are </a:t>
            </a:r>
            <a:r>
              <a:rPr lang="en-US" dirty="0">
                <a:latin typeface="+mn-lt"/>
              </a:rPr>
              <a:t>Mayors and </a:t>
            </a:r>
            <a:r>
              <a:rPr lang="en-US" dirty="0" err="1">
                <a:latin typeface="+mn-lt"/>
              </a:rPr>
              <a:t>Councillors</a:t>
            </a:r>
            <a:r>
              <a:rPr lang="en-US" dirty="0">
                <a:latin typeface="+mn-lt"/>
              </a:rPr>
              <a:t> </a:t>
            </a:r>
            <a:r>
              <a:rPr lang="en-US" b="0" dirty="0">
                <a:latin typeface="+mn-lt"/>
              </a:rPr>
              <a:t>aligned?        </a:t>
            </a:r>
            <a:br>
              <a:rPr lang="en-US" b="0" dirty="0">
                <a:latin typeface="+mn-lt"/>
              </a:rPr>
            </a:br>
            <a:r>
              <a:rPr lang="en-US" b="0" dirty="0">
                <a:latin typeface="+mn-lt"/>
              </a:rPr>
              <a:t>    Generally yes, with a few exceptions: </a:t>
            </a:r>
            <a:r>
              <a:rPr lang="en-US" dirty="0">
                <a:latin typeface="+mn-lt"/>
              </a:rPr>
              <a:t>Role clarity </a:t>
            </a:r>
            <a:r>
              <a:rPr lang="en-US" b="0" dirty="0">
                <a:latin typeface="+mn-lt"/>
              </a:rPr>
              <a:t>is ranked as #1 by Mayors but  #7 by </a:t>
            </a:r>
            <a:r>
              <a:rPr lang="en-US" b="0" dirty="0" err="1">
                <a:latin typeface="+mn-lt"/>
              </a:rPr>
              <a:t>Councillors</a:t>
            </a:r>
            <a:r>
              <a:rPr lang="en-US" b="0" dirty="0">
                <a:latin typeface="+mn-lt"/>
              </a:rPr>
              <a:t>. </a:t>
            </a:r>
            <a:br>
              <a:rPr lang="en-US" b="0" dirty="0">
                <a:latin typeface="+mn-lt"/>
              </a:rPr>
            </a:br>
            <a:r>
              <a:rPr lang="en-US" b="0" dirty="0">
                <a:latin typeface="+mn-lt"/>
              </a:rPr>
              <a:t>    They and differ by 0.79 in rating (1.50 v 2.29). </a:t>
            </a:r>
            <a:br>
              <a:rPr lang="en-US" b="0" dirty="0">
                <a:latin typeface="+mn-lt"/>
              </a:rPr>
            </a:br>
            <a:br>
              <a:rPr lang="en-US" b="0" dirty="0">
                <a:latin typeface="+mn-lt"/>
              </a:rPr>
            </a:br>
            <a:r>
              <a:rPr lang="en-US" b="0" dirty="0">
                <a:latin typeface="+mn-lt"/>
              </a:rPr>
              <a:t>   They also differ on the importance of </a:t>
            </a:r>
            <a:r>
              <a:rPr lang="en-US" dirty="0">
                <a:latin typeface="+mn-lt"/>
              </a:rPr>
              <a:t>Hindered inter-Municipal collaboration </a:t>
            </a:r>
            <a:r>
              <a:rPr lang="en-US" b="0" dirty="0">
                <a:latin typeface="+mn-lt"/>
              </a:rPr>
              <a:t>with Mayors #9 and </a:t>
            </a:r>
            <a:br>
              <a:rPr lang="en-US" b="0" dirty="0">
                <a:latin typeface="+mn-lt"/>
              </a:rPr>
            </a:br>
            <a:r>
              <a:rPr lang="en-US" b="0" dirty="0">
                <a:latin typeface="+mn-lt"/>
              </a:rPr>
              <a:t>   </a:t>
            </a:r>
            <a:r>
              <a:rPr lang="en-US" b="0" dirty="0" err="1">
                <a:latin typeface="+mn-lt"/>
              </a:rPr>
              <a:t>Councillors</a:t>
            </a:r>
            <a:r>
              <a:rPr lang="en-US" b="0" dirty="0">
                <a:latin typeface="+mn-lt"/>
              </a:rPr>
              <a:t> #4 – a 0.41 rating difference and </a:t>
            </a:r>
            <a:r>
              <a:rPr lang="en-US" dirty="0">
                <a:latin typeface="+mn-lt"/>
              </a:rPr>
              <a:t>Voter apathy </a:t>
            </a:r>
            <a:r>
              <a:rPr lang="en-US" b="0" dirty="0">
                <a:latin typeface="+mn-lt"/>
              </a:rPr>
              <a:t>with Mayors #10 and Councilors #6 (0.48 ).</a:t>
            </a:r>
            <a:br>
              <a:rPr lang="en-US" b="0" dirty="0">
                <a:latin typeface="+mn-lt"/>
              </a:rPr>
            </a:br>
            <a:br>
              <a:rPr lang="en-US" b="0" dirty="0">
                <a:latin typeface="+mn-lt"/>
              </a:rPr>
            </a:br>
            <a:r>
              <a:rPr lang="en-US" b="0" dirty="0">
                <a:latin typeface="+mn-lt"/>
              </a:rPr>
              <a:t> </a:t>
            </a:r>
            <a:r>
              <a:rPr lang="en-US" dirty="0">
                <a:latin typeface="+mn-lt"/>
              </a:rPr>
              <a:t>Other</a:t>
            </a:r>
            <a:r>
              <a:rPr lang="en-US" b="0" dirty="0">
                <a:latin typeface="+mn-lt"/>
              </a:rPr>
              <a:t> – All are aligned in ranking last (#10</a:t>
            </a:r>
            <a:r>
              <a:rPr lang="en-US" b="0" baseline="30000" dirty="0">
                <a:latin typeface="+mn-lt"/>
              </a:rPr>
              <a:t>th</a:t>
            </a:r>
            <a:r>
              <a:rPr lang="en-US" b="0" dirty="0">
                <a:latin typeface="+mn-lt"/>
              </a:rPr>
              <a:t>) the </a:t>
            </a:r>
            <a:r>
              <a:rPr lang="en-US" dirty="0">
                <a:latin typeface="+mn-lt"/>
              </a:rPr>
              <a:t>Demand for inclusivity </a:t>
            </a:r>
            <a:r>
              <a:rPr lang="en-US" b="0" dirty="0">
                <a:latin typeface="+mn-lt"/>
              </a:rPr>
              <a:t>amid cultural shifts</a:t>
            </a:r>
            <a:br>
              <a:rPr lang="en-US" b="0" dirty="0">
                <a:latin typeface="+mn-lt"/>
              </a:rPr>
            </a:br>
            <a:br>
              <a:rPr lang="en-US" b="0" dirty="0">
                <a:latin typeface="+mn-lt"/>
              </a:rPr>
            </a:br>
            <a:r>
              <a:rPr lang="en-US" dirty="0">
                <a:latin typeface="+mn-lt"/>
              </a:rPr>
              <a:t>OBSERVATION: </a:t>
            </a:r>
            <a:r>
              <a:rPr lang="en-US" b="0" dirty="0">
                <a:latin typeface="+mn-lt"/>
              </a:rPr>
              <a:t>Mayors and CAOs are more closely aligned on issues than they are with </a:t>
            </a:r>
            <a:r>
              <a:rPr lang="en-US" b="0" dirty="0" err="1">
                <a:latin typeface="+mn-lt"/>
              </a:rPr>
              <a:t>Councillors</a:t>
            </a:r>
            <a:r>
              <a:rPr lang="en-US" b="0" dirty="0">
                <a:latin typeface="+mn-lt"/>
              </a:rPr>
              <a:t>, both agreeing that the </a:t>
            </a:r>
            <a:r>
              <a:rPr lang="en-US" dirty="0">
                <a:latin typeface="+mn-lt"/>
              </a:rPr>
              <a:t>Role clarity </a:t>
            </a:r>
            <a:r>
              <a:rPr lang="en-US" b="0" dirty="0">
                <a:latin typeface="+mn-lt"/>
              </a:rPr>
              <a:t>issue is #1</a:t>
            </a:r>
            <a:r>
              <a:rPr lang="en-US" b="0" baseline="30000" dirty="0">
                <a:latin typeface="+mn-lt"/>
              </a:rPr>
              <a:t>st</a:t>
            </a:r>
            <a:r>
              <a:rPr lang="en-US" b="0" dirty="0">
                <a:latin typeface="+mn-lt"/>
              </a:rPr>
              <a:t> in importance while </a:t>
            </a:r>
            <a:r>
              <a:rPr lang="en-US" b="0" dirty="0" err="1">
                <a:latin typeface="+mn-lt"/>
              </a:rPr>
              <a:t>Councillors</a:t>
            </a:r>
            <a:r>
              <a:rPr lang="en-US" b="0" dirty="0">
                <a:latin typeface="+mn-lt"/>
              </a:rPr>
              <a:t> rank it as #7</a:t>
            </a:r>
            <a:r>
              <a:rPr lang="en-US" b="0" baseline="30000" dirty="0">
                <a:latin typeface="+mn-lt"/>
              </a:rPr>
              <a:t>th</a:t>
            </a:r>
            <a:r>
              <a:rPr lang="en-US" b="0" dirty="0">
                <a:latin typeface="+mn-lt"/>
              </a:rPr>
              <a:t>.</a:t>
            </a:r>
            <a:endParaRPr lang="en-US" dirty="0"/>
          </a:p>
        </p:txBody>
      </p:sp>
      <p:sp>
        <p:nvSpPr>
          <p:cNvPr id="4" name="Slide Number Placeholder 3"/>
          <p:cNvSpPr>
            <a:spLocks noGrp="1"/>
          </p:cNvSpPr>
          <p:nvPr>
            <p:ph type="sldNum" sz="quarter" idx="12"/>
          </p:nvPr>
        </p:nvSpPr>
        <p:spPr/>
        <p:txBody>
          <a:bodyPr/>
          <a:lstStyle/>
          <a:p>
            <a:fld id="{A88B48FB-E956-2048-9E74-C69E7CAA26CC}" type="slidenum">
              <a:rPr lang="en-US" smtClean="0"/>
              <a:t>18</a:t>
            </a:fld>
            <a:endParaRPr lang="en-US"/>
          </a:p>
        </p:txBody>
      </p:sp>
    </p:spTree>
    <p:extLst>
      <p:ext uri="{BB962C8B-B14F-4D97-AF65-F5344CB8AC3E}">
        <p14:creationId xmlns:p14="http://schemas.microsoft.com/office/powerpoint/2010/main" val="2938009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19</a:t>
            </a:fld>
            <a:endParaRPr lang="en-US"/>
          </a:p>
        </p:txBody>
      </p:sp>
      <p:sp>
        <p:nvSpPr>
          <p:cNvPr id="6" name="Rectangle 5"/>
          <p:cNvSpPr/>
          <p:nvPr/>
        </p:nvSpPr>
        <p:spPr>
          <a:xfrm>
            <a:off x="2113721" y="546330"/>
            <a:ext cx="4631635" cy="3539430"/>
          </a:xfrm>
          <a:prstGeom prst="rect">
            <a:avLst/>
          </a:prstGeom>
        </p:spPr>
        <p:txBody>
          <a:bodyPr wrap="square">
            <a:spAutoFit/>
          </a:bodyPr>
          <a:lstStyle/>
          <a:p>
            <a:pPr algn="ctr"/>
            <a:r>
              <a:rPr lang="en-US" sz="3200" dirty="0"/>
              <a:t>NEXT – </a:t>
            </a:r>
          </a:p>
          <a:p>
            <a:pPr algn="ctr"/>
            <a:r>
              <a:rPr lang="en-US" sz="3200" dirty="0"/>
              <a:t>Are the  Regions (</a:t>
            </a:r>
            <a:r>
              <a:rPr lang="en-US" sz="2400" dirty="0"/>
              <a:t>North, Central, South</a:t>
            </a:r>
            <a:r>
              <a:rPr lang="en-US" sz="3200" dirty="0"/>
              <a:t>) Aligned </a:t>
            </a:r>
          </a:p>
          <a:p>
            <a:pPr algn="ctr"/>
            <a:r>
              <a:rPr lang="en-US" sz="3200" dirty="0"/>
              <a:t>and</a:t>
            </a:r>
          </a:p>
          <a:p>
            <a:pPr algn="ctr"/>
            <a:r>
              <a:rPr lang="en-US" sz="3200" dirty="0"/>
              <a:t>Are the Jurisdictions (</a:t>
            </a:r>
            <a:r>
              <a:rPr lang="en-US" sz="2400" dirty="0"/>
              <a:t>City, Town, Village, Rural</a:t>
            </a:r>
            <a:r>
              <a:rPr lang="en-US" sz="3200" dirty="0"/>
              <a:t>) Aligned</a:t>
            </a:r>
          </a:p>
        </p:txBody>
      </p:sp>
    </p:spTree>
    <p:extLst>
      <p:ext uri="{BB962C8B-B14F-4D97-AF65-F5344CB8AC3E}">
        <p14:creationId xmlns:p14="http://schemas.microsoft.com/office/powerpoint/2010/main" val="410318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73938" y="1149513"/>
            <a:ext cx="7787252" cy="1234730"/>
          </a:xfrm>
        </p:spPr>
        <p:txBody>
          <a:bodyPr/>
          <a:lstStyle/>
          <a:p>
            <a:pPr algn="ctr"/>
            <a:r>
              <a:rPr lang="en-GB" dirty="0">
                <a:latin typeface="+mn-lt"/>
              </a:rPr>
              <a:t>Governing Communities – Issues &amp; Frustrations</a:t>
            </a:r>
            <a:endParaRPr dirty="0">
              <a:latin typeface="+mn-lt"/>
            </a:endParaRPr>
          </a:p>
        </p:txBody>
      </p:sp>
      <p:sp>
        <p:nvSpPr>
          <p:cNvPr id="3" name="Text Placeholder 2"/>
          <p:cNvSpPr>
            <a:spLocks noGrp="1"/>
          </p:cNvSpPr>
          <p:nvPr>
            <p:ph type="body" sz="quarter" idx="12"/>
          </p:nvPr>
        </p:nvSpPr>
        <p:spPr>
          <a:xfrm>
            <a:off x="5088835" y="3020048"/>
            <a:ext cx="3191373" cy="505030"/>
          </a:xfrm>
        </p:spPr>
        <p:txBody>
          <a:bodyPr>
            <a:normAutofit fontScale="92500" lnSpcReduction="10000"/>
          </a:bodyPr>
          <a:lstStyle/>
          <a:p>
            <a:r>
              <a:rPr lang="en-GB" sz="1500" dirty="0">
                <a:latin typeface="+mn-lt"/>
              </a:rPr>
              <a:t>Prepared for Alberta’s Municipalities – March/April 2024</a:t>
            </a:r>
          </a:p>
          <a:p>
            <a:endParaRP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651" y="3897951"/>
            <a:ext cx="1278835" cy="6893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228600"/>
            <a:ext cx="8877300" cy="46863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20</a:t>
            </a:fld>
            <a:endParaRPr lang="en-US"/>
          </a:p>
        </p:txBody>
      </p:sp>
      <p:sp>
        <p:nvSpPr>
          <p:cNvPr id="6" name="TextBox 5"/>
          <p:cNvSpPr txBox="1"/>
          <p:nvPr/>
        </p:nvSpPr>
        <p:spPr>
          <a:xfrm>
            <a:off x="178903" y="225287"/>
            <a:ext cx="8726557" cy="4370427"/>
          </a:xfrm>
          <a:prstGeom prst="rect">
            <a:avLst/>
          </a:prstGeom>
          <a:noFill/>
        </p:spPr>
        <p:txBody>
          <a:bodyPr wrap="square" rtlCol="0">
            <a:spAutoFit/>
          </a:bodyPr>
          <a:lstStyle/>
          <a:p>
            <a:r>
              <a:rPr lang="en-US" dirty="0"/>
              <a:t>                             </a:t>
            </a:r>
            <a:r>
              <a:rPr lang="en-US" sz="2800" dirty="0">
                <a:latin typeface="+mn-lt"/>
              </a:rPr>
              <a:t>Importance of Issues for the Regions</a:t>
            </a:r>
          </a:p>
          <a:p>
            <a:r>
              <a:rPr lang="en-US" sz="1600" dirty="0"/>
              <a:t>Generally a close alignment (within 3 ranks) between Regions of what is important, though the South Region views Role clarity and council direction less important than others</a:t>
            </a:r>
            <a:endParaRPr lang="en-US" sz="1600" dirty="0">
              <a:latin typeface="+mn-lt"/>
            </a:endParaRPr>
          </a:p>
          <a:p>
            <a:r>
              <a:rPr lang="en-US" dirty="0"/>
              <a:t>  Issue Importance</a:t>
            </a:r>
          </a:p>
          <a:p>
            <a:r>
              <a:rPr lang="en-US" dirty="0"/>
              <a:t>			       </a:t>
            </a:r>
            <a:r>
              <a:rPr lang="en-US" sz="1400" dirty="0"/>
              <a:t>North Central  South   Province                </a:t>
            </a:r>
          </a:p>
          <a:p>
            <a:r>
              <a:rPr lang="en-US" sz="1200" dirty="0"/>
              <a:t>                                                                            N=50    N=23      N=22       N=95               </a:t>
            </a:r>
            <a:r>
              <a:rPr lang="en-US" sz="1400" dirty="0">
                <a:solidFill>
                  <a:schemeClr val="tx1"/>
                </a:solidFill>
                <a:latin typeface="+mn-lt"/>
              </a:rPr>
              <a:t>Notes</a:t>
            </a:r>
          </a:p>
          <a:p>
            <a:r>
              <a:rPr lang="en-US" sz="1200" dirty="0"/>
              <a:t>     </a:t>
            </a:r>
            <a:r>
              <a:rPr lang="en-GB" sz="1200" dirty="0"/>
              <a:t>Provincial downloading                                      1           3            1               1</a:t>
            </a:r>
            <a:br>
              <a:rPr lang="en-GB" sz="1200" dirty="0"/>
            </a:br>
            <a:r>
              <a:rPr lang="en-GB" sz="1200" dirty="0"/>
              <a:t>     </a:t>
            </a:r>
            <a:r>
              <a:rPr lang="en-US" sz="1200" dirty="0"/>
              <a:t>Role clarity and council direction                        2          1             6              2          </a:t>
            </a:r>
            <a:r>
              <a:rPr lang="en-US" sz="1200" dirty="0">
                <a:solidFill>
                  <a:srgbClr val="FF0000"/>
                </a:solidFill>
                <a:latin typeface="+mn-lt"/>
              </a:rPr>
              <a:t>South Region an exception</a:t>
            </a:r>
            <a:br>
              <a:rPr lang="en-GB" sz="1200" dirty="0"/>
            </a:br>
            <a:r>
              <a:rPr lang="en-GB" sz="1200" dirty="0"/>
              <a:t>     Soaring public expectations                               3           2            4               3</a:t>
            </a:r>
            <a:br>
              <a:rPr lang="en-GB" sz="1200" dirty="0"/>
            </a:br>
            <a:r>
              <a:rPr lang="en-GB" sz="1200" dirty="0"/>
              <a:t>   </a:t>
            </a:r>
          </a:p>
          <a:p>
            <a:r>
              <a:rPr lang="en-GB" sz="1200" dirty="0"/>
              <a:t>     Provincial government grant cuts                      4.5         4            2               4</a:t>
            </a:r>
            <a:br>
              <a:rPr lang="en-GB" sz="1200" dirty="0"/>
            </a:br>
            <a:r>
              <a:rPr lang="en-GB" sz="1200" dirty="0"/>
              <a:t>     </a:t>
            </a:r>
            <a:r>
              <a:rPr lang="en-US" sz="1200" dirty="0"/>
              <a:t>Tackling diverse roles beyond means               4.5         5            3               5</a:t>
            </a:r>
            <a:br>
              <a:rPr lang="en-US" sz="1200" dirty="0"/>
            </a:br>
            <a:r>
              <a:rPr lang="en-US" sz="1200" dirty="0"/>
              <a:t>     Hindered collaboration due to competition          7          6            5               6</a:t>
            </a:r>
            <a:br>
              <a:rPr lang="en-US" sz="1200" dirty="0"/>
            </a:br>
            <a:br>
              <a:rPr lang="en-US" sz="1200" dirty="0"/>
            </a:br>
            <a:r>
              <a:rPr lang="en-US" sz="1200" dirty="0"/>
              <a:t>     </a:t>
            </a:r>
            <a:r>
              <a:rPr lang="en-GB" sz="1200" dirty="0"/>
              <a:t>Urbanization's toll on rural areas                         9          -             7               7        </a:t>
            </a:r>
            <a:br>
              <a:rPr lang="en-GB" sz="1200" dirty="0">
                <a:solidFill>
                  <a:schemeClr val="tx1"/>
                </a:solidFill>
              </a:rPr>
            </a:br>
            <a:r>
              <a:rPr lang="en-GB" sz="1200" dirty="0">
                <a:solidFill>
                  <a:schemeClr val="tx1"/>
                </a:solidFill>
              </a:rPr>
              <a:t>     Elusive regional governance                               6          -             9               8</a:t>
            </a:r>
            <a:endParaRPr lang="en-GB" sz="1100" dirty="0">
              <a:solidFill>
                <a:schemeClr val="tx1"/>
              </a:solidFill>
              <a:latin typeface="+mn-lt"/>
            </a:endParaRPr>
          </a:p>
          <a:p>
            <a:r>
              <a:rPr lang="en-GB" sz="1200" dirty="0">
                <a:solidFill>
                  <a:schemeClr val="tx1"/>
                </a:solidFill>
              </a:rPr>
              <a:t>     Vo</a:t>
            </a:r>
            <a:r>
              <a:rPr lang="en-US" sz="1200" dirty="0" err="1">
                <a:solidFill>
                  <a:schemeClr val="tx1"/>
                </a:solidFill>
              </a:rPr>
              <a:t>ter</a:t>
            </a:r>
            <a:r>
              <a:rPr lang="en-US" sz="1200" dirty="0">
                <a:solidFill>
                  <a:schemeClr val="tx1"/>
                </a:solidFill>
              </a:rPr>
              <a:t> apathy and municipal accountability          8          -             8               9</a:t>
            </a:r>
            <a:endParaRPr lang="en-GB" sz="1100" dirty="0">
              <a:solidFill>
                <a:schemeClr val="tx1"/>
              </a:solidFill>
              <a:latin typeface="+mn-lt"/>
            </a:endParaRPr>
          </a:p>
          <a:p>
            <a:br>
              <a:rPr lang="en-US" sz="1200" dirty="0"/>
            </a:br>
            <a:br>
              <a:rPr lang="en-US" sz="1200" dirty="0"/>
            </a:br>
            <a:r>
              <a:rPr lang="en-US" sz="1200" dirty="0"/>
              <a:t>     Demand for inclusivity amid cultural shifts          10        10           10             10</a:t>
            </a:r>
            <a:endParaRPr lang="en-US" sz="1600" dirty="0">
              <a:latin typeface="+mn-lt"/>
            </a:endParaRPr>
          </a:p>
        </p:txBody>
      </p:sp>
      <p:sp>
        <p:nvSpPr>
          <p:cNvPr id="17" name="Oval 16"/>
          <p:cNvSpPr/>
          <p:nvPr/>
        </p:nvSpPr>
        <p:spPr>
          <a:xfrm>
            <a:off x="4757531" y="2114368"/>
            <a:ext cx="265043" cy="198782"/>
          </a:xfrm>
          <a:prstGeom prst="ellipse">
            <a:avLst/>
          </a:prstGeom>
          <a:noFill/>
          <a:ln w="12700">
            <a:solidFill>
              <a:srgbClr val="FE161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141304" y="3409121"/>
            <a:ext cx="265043" cy="563217"/>
          </a:xfrm>
          <a:prstGeom prst="ellipse">
            <a:avLst/>
          </a:prstGeom>
          <a:noFill/>
          <a:ln w="12700">
            <a:solidFill>
              <a:srgbClr val="FE161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5174975" y="1802295"/>
            <a:ext cx="26504" cy="2743200"/>
          </a:xfrm>
          <a:prstGeom prst="line">
            <a:avLst/>
          </a:prstGeom>
          <a:ln w="9525"/>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5983356" y="3417873"/>
            <a:ext cx="2657061" cy="600164"/>
          </a:xfrm>
          <a:prstGeom prst="rect">
            <a:avLst/>
          </a:prstGeom>
          <a:noFill/>
        </p:spPr>
        <p:txBody>
          <a:bodyPr wrap="square" rtlCol="0">
            <a:spAutoFit/>
          </a:bodyPr>
          <a:lstStyle/>
          <a:p>
            <a:r>
              <a:rPr lang="en-US" sz="1100" dirty="0">
                <a:solidFill>
                  <a:schemeClr val="tx1"/>
                </a:solidFill>
                <a:latin typeface="+mn-lt"/>
              </a:rPr>
              <a:t>Note. Central Region’s no/weak response to three issues warranted an adjustment to the Region’s rankings</a:t>
            </a:r>
            <a:r>
              <a:rPr lang="en-US" sz="1100" dirty="0">
                <a:solidFill>
                  <a:srgbClr val="FF0000"/>
                </a:solidFill>
                <a:latin typeface="+mn-lt"/>
              </a:rPr>
              <a:t>.</a:t>
            </a:r>
          </a:p>
        </p:txBody>
      </p:sp>
    </p:spTree>
    <p:extLst>
      <p:ext uri="{BB962C8B-B14F-4D97-AF65-F5344CB8AC3E}">
        <p14:creationId xmlns:p14="http://schemas.microsoft.com/office/powerpoint/2010/main" val="2703954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21</a:t>
            </a:fld>
            <a:endParaRPr lang="en-US"/>
          </a:p>
        </p:txBody>
      </p:sp>
      <p:sp>
        <p:nvSpPr>
          <p:cNvPr id="6" name="Rectangle 5"/>
          <p:cNvSpPr/>
          <p:nvPr/>
        </p:nvSpPr>
        <p:spPr>
          <a:xfrm>
            <a:off x="384311" y="207039"/>
            <a:ext cx="8574157" cy="4308872"/>
          </a:xfrm>
          <a:prstGeom prst="rect">
            <a:avLst/>
          </a:prstGeom>
        </p:spPr>
        <p:txBody>
          <a:bodyPr wrap="square">
            <a:spAutoFit/>
          </a:bodyPr>
          <a:lstStyle/>
          <a:p>
            <a:pPr algn="ctr"/>
            <a:r>
              <a:rPr lang="en-US" sz="2800" dirty="0">
                <a:latin typeface="+mn-lt"/>
              </a:rPr>
              <a:t>Importance of Issues for the Jurisdictions</a:t>
            </a:r>
          </a:p>
          <a:p>
            <a:pPr algn="l"/>
            <a:r>
              <a:rPr lang="en-US" sz="1600" dirty="0">
                <a:latin typeface="+mn-lt"/>
              </a:rPr>
              <a:t>Generally close alignment (within 3 ranks) between Jurisdictions as to what is important, though the Villages and Rural view Role clarity and Collaboration as less important and Regional governance more important than the larger Towns. Note. Skipped Cities as only 3 represented</a:t>
            </a:r>
            <a:endParaRPr lang="en-US" sz="2800" dirty="0">
              <a:latin typeface="+mn-lt"/>
            </a:endParaRPr>
          </a:p>
          <a:p>
            <a:pPr algn="l"/>
            <a:r>
              <a:rPr lang="en-US" sz="2800" dirty="0">
                <a:latin typeface="+mn-lt"/>
              </a:rPr>
              <a:t> </a:t>
            </a:r>
            <a:r>
              <a:rPr lang="en-US" sz="2000" dirty="0"/>
              <a:t>  </a:t>
            </a:r>
            <a:r>
              <a:rPr lang="en-US" dirty="0">
                <a:latin typeface="+mn-lt"/>
              </a:rPr>
              <a:t>Issue                                                 </a:t>
            </a:r>
            <a:r>
              <a:rPr lang="en-US" sz="1400" dirty="0"/>
              <a:t>City Town Village Rural   Province</a:t>
            </a:r>
          </a:p>
          <a:p>
            <a:r>
              <a:rPr lang="en-US" sz="1400" dirty="0">
                <a:latin typeface="+mn-lt"/>
              </a:rPr>
              <a:t>			             N=3  N=45   N=17   N=30       N=95</a:t>
            </a:r>
          </a:p>
          <a:p>
            <a:r>
              <a:rPr lang="en-US" sz="1200" dirty="0"/>
              <a:t>     </a:t>
            </a:r>
            <a:r>
              <a:rPr lang="en-GB" sz="1200" dirty="0"/>
              <a:t>Provincial downloading                                     -         2        1          1             1</a:t>
            </a:r>
          </a:p>
          <a:p>
            <a:r>
              <a:rPr lang="en-GB" sz="1200" dirty="0"/>
              <a:t>     </a:t>
            </a:r>
            <a:r>
              <a:rPr lang="en-US" sz="1200" dirty="0"/>
              <a:t>Role clarity and council direction                      -         1         </a:t>
            </a:r>
            <a:r>
              <a:rPr lang="en-US" sz="1200" dirty="0">
                <a:solidFill>
                  <a:srgbClr val="FF0000"/>
                </a:solidFill>
              </a:rPr>
              <a:t>7          7             </a:t>
            </a:r>
            <a:r>
              <a:rPr lang="en-US" sz="1200" dirty="0"/>
              <a:t>2    </a:t>
            </a:r>
            <a:r>
              <a:rPr lang="en-US" sz="1200" dirty="0">
                <a:solidFill>
                  <a:srgbClr val="FF0000"/>
                </a:solidFill>
                <a:latin typeface="+mn-lt"/>
              </a:rPr>
              <a:t>Least important to Villages and Rural</a:t>
            </a:r>
            <a:br>
              <a:rPr lang="en-GB" sz="1200" dirty="0"/>
            </a:br>
            <a:r>
              <a:rPr lang="en-GB" sz="1200" dirty="0"/>
              <a:t>     Soaring public expectations                              -         4         3         3             3</a:t>
            </a:r>
            <a:br>
              <a:rPr lang="en-GB" sz="1200" dirty="0"/>
            </a:br>
            <a:r>
              <a:rPr lang="en-GB" sz="1200" dirty="0"/>
              <a:t>   </a:t>
            </a:r>
          </a:p>
          <a:p>
            <a:r>
              <a:rPr lang="en-GB" sz="1200" dirty="0"/>
              <a:t>     Provincial government grant cuts                      -         3         2          2            4</a:t>
            </a:r>
            <a:br>
              <a:rPr lang="en-GB" sz="1200" dirty="0"/>
            </a:br>
            <a:r>
              <a:rPr lang="en-GB" sz="1200" dirty="0"/>
              <a:t>     </a:t>
            </a:r>
            <a:r>
              <a:rPr lang="en-US" sz="1200" dirty="0"/>
              <a:t>Tackling diverse roles beyond means               -         6         6          6            5</a:t>
            </a:r>
            <a:br>
              <a:rPr lang="en-US" sz="1200" dirty="0"/>
            </a:br>
            <a:r>
              <a:rPr lang="en-US" sz="1200" dirty="0"/>
              <a:t>     Hindered collaboration due to competition        -         5         </a:t>
            </a:r>
            <a:r>
              <a:rPr lang="en-US" sz="1200" dirty="0">
                <a:solidFill>
                  <a:srgbClr val="FF0000"/>
                </a:solidFill>
              </a:rPr>
              <a:t>9          9            </a:t>
            </a:r>
            <a:r>
              <a:rPr lang="en-US" sz="1200" dirty="0"/>
              <a:t>6    </a:t>
            </a:r>
            <a:r>
              <a:rPr lang="en-US" sz="1200" dirty="0">
                <a:solidFill>
                  <a:srgbClr val="FF0000"/>
                </a:solidFill>
                <a:latin typeface="+mn-lt"/>
              </a:rPr>
              <a:t>Least important to Villages and Rural</a:t>
            </a:r>
            <a:br>
              <a:rPr lang="en-US" sz="1200" dirty="0">
                <a:latin typeface="+mn-lt"/>
              </a:rPr>
            </a:br>
            <a:br>
              <a:rPr lang="en-US" sz="1200" dirty="0">
                <a:latin typeface="+mn-lt"/>
              </a:rPr>
            </a:br>
            <a:r>
              <a:rPr lang="en-US" sz="1200" dirty="0"/>
              <a:t>     </a:t>
            </a:r>
            <a:r>
              <a:rPr lang="en-GB" sz="1200" dirty="0"/>
              <a:t>Urbanization's toll on rural areas                       -         7        4.5       4.5          7</a:t>
            </a:r>
            <a:br>
              <a:rPr lang="en-GB" sz="1200" dirty="0"/>
            </a:br>
            <a:r>
              <a:rPr lang="en-GB" sz="1200" dirty="0"/>
              <a:t>     Elusive regional governance                              -         9       </a:t>
            </a:r>
            <a:r>
              <a:rPr lang="en-GB" sz="1200" dirty="0">
                <a:solidFill>
                  <a:srgbClr val="FF0000"/>
                </a:solidFill>
              </a:rPr>
              <a:t>4.5</a:t>
            </a:r>
            <a:r>
              <a:rPr lang="en-GB" sz="1200" dirty="0"/>
              <a:t>       </a:t>
            </a:r>
            <a:r>
              <a:rPr lang="en-GB" sz="1200" dirty="0">
                <a:solidFill>
                  <a:srgbClr val="FF0000"/>
                </a:solidFill>
              </a:rPr>
              <a:t>4.5</a:t>
            </a:r>
            <a:r>
              <a:rPr lang="en-GB" sz="1200" dirty="0"/>
              <a:t>          8   </a:t>
            </a:r>
            <a:r>
              <a:rPr lang="en-GB" sz="1200" dirty="0">
                <a:solidFill>
                  <a:srgbClr val="FF0000"/>
                </a:solidFill>
                <a:latin typeface="+mn-lt"/>
              </a:rPr>
              <a:t>More important to Villages and Rural</a:t>
            </a:r>
            <a:endParaRPr lang="en-GB" sz="1200" dirty="0">
              <a:latin typeface="+mn-lt"/>
            </a:endParaRPr>
          </a:p>
          <a:p>
            <a:r>
              <a:rPr lang="en-GB" sz="1200" dirty="0"/>
              <a:t>     Vo</a:t>
            </a:r>
            <a:r>
              <a:rPr lang="en-US" sz="1200" dirty="0" err="1"/>
              <a:t>ter</a:t>
            </a:r>
            <a:r>
              <a:rPr lang="en-US" sz="1200" dirty="0"/>
              <a:t> apathy and municipal accountability         -         8         8          8           9</a:t>
            </a:r>
            <a:br>
              <a:rPr lang="en-US" sz="1200" dirty="0"/>
            </a:br>
            <a:br>
              <a:rPr lang="en-US" sz="1200" dirty="0"/>
            </a:br>
            <a:r>
              <a:rPr lang="en-US" sz="1200" dirty="0"/>
              <a:t>     Demand for inclusivity amid cultural shifts         -        10       10        10          10 </a:t>
            </a:r>
            <a:endParaRPr lang="en-US" sz="1600" dirty="0">
              <a:latin typeface="+mn-lt"/>
            </a:endParaRPr>
          </a:p>
        </p:txBody>
      </p:sp>
      <p:cxnSp>
        <p:nvCxnSpPr>
          <p:cNvPr id="8" name="Straight Connector 7"/>
          <p:cNvCxnSpPr/>
          <p:nvPr/>
        </p:nvCxnSpPr>
        <p:spPr>
          <a:xfrm>
            <a:off x="5652053" y="1660068"/>
            <a:ext cx="6626" cy="2796209"/>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4669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60" y="112642"/>
            <a:ext cx="8693426" cy="4553779"/>
          </a:xfrm>
        </p:spPr>
        <p:txBody>
          <a:bodyPr>
            <a:normAutofit fontScale="90000"/>
          </a:bodyPr>
          <a:lstStyle/>
          <a:p>
            <a:r>
              <a:rPr lang="en-US" sz="2700" dirty="0">
                <a:latin typeface="+mn-lt"/>
              </a:rPr>
              <a:t>      THE RELATIONSHIPS ASSOCIATED WITH</a:t>
            </a:r>
            <a:br>
              <a:rPr lang="en-US" sz="2700" dirty="0">
                <a:latin typeface="+mn-lt"/>
              </a:rPr>
            </a:br>
            <a:r>
              <a:rPr lang="en-US" sz="2700" dirty="0">
                <a:latin typeface="+mn-lt"/>
              </a:rPr>
              <a:t>							THE </a:t>
            </a:r>
            <a:r>
              <a:rPr lang="en-US" sz="2700" dirty="0">
                <a:solidFill>
                  <a:srgbClr val="FF0000"/>
                </a:solidFill>
                <a:latin typeface="+mn-lt"/>
              </a:rPr>
              <a:t>MOST IMPORTANT </a:t>
            </a:r>
            <a:r>
              <a:rPr lang="en-US" sz="2700" dirty="0">
                <a:latin typeface="+mn-lt"/>
              </a:rPr>
              <a:t>ISSUES</a:t>
            </a:r>
            <a:br>
              <a:rPr lang="en-US" sz="2700" dirty="0">
                <a:latin typeface="+mn-lt"/>
              </a:rPr>
            </a:br>
            <a:r>
              <a:rPr lang="en-US" sz="2200" dirty="0">
                <a:latin typeface="+mn-lt"/>
              </a:rPr>
              <a:t>        </a:t>
            </a:r>
            <a:r>
              <a:rPr lang="en-US" sz="2000" dirty="0">
                <a:latin typeface="+mn-lt"/>
              </a:rPr>
              <a:t>PROVINCIAL</a:t>
            </a:r>
            <a:r>
              <a:rPr lang="en-US" sz="2200" dirty="0">
                <a:latin typeface="+mn-lt"/>
              </a:rPr>
              <a:t>   </a:t>
            </a:r>
            <a:br>
              <a:rPr lang="en-US" sz="2200" dirty="0">
                <a:latin typeface="+mn-lt"/>
              </a:rPr>
            </a:br>
            <a:r>
              <a:rPr lang="en-US" dirty="0">
                <a:latin typeface="+mn-lt"/>
              </a:rPr>
              <a:t>	     </a:t>
            </a:r>
            <a:r>
              <a:rPr lang="en-US" dirty="0">
                <a:solidFill>
                  <a:srgbClr val="FF0000"/>
                </a:solidFill>
                <a:latin typeface="+mn-lt"/>
              </a:rPr>
              <a:t>1 - </a:t>
            </a:r>
            <a:r>
              <a:rPr lang="en-GB" dirty="0">
                <a:solidFill>
                  <a:srgbClr val="FF0000"/>
                </a:solidFill>
                <a:latin typeface="+mn-lt"/>
              </a:rPr>
              <a:t>Provincial downloading</a:t>
            </a:r>
            <a:br>
              <a:rPr lang="en-GB" dirty="0">
                <a:latin typeface="+mn-lt"/>
              </a:rPr>
            </a:br>
            <a:r>
              <a:rPr lang="en-GB" dirty="0">
                <a:latin typeface="+mn-lt"/>
              </a:rPr>
              <a:t>	     </a:t>
            </a:r>
            <a:r>
              <a:rPr lang="en-GB" dirty="0">
                <a:solidFill>
                  <a:srgbClr val="FF0000"/>
                </a:solidFill>
                <a:latin typeface="+mn-lt"/>
              </a:rPr>
              <a:t>4 - Provincial government grant cuts</a:t>
            </a:r>
            <a:br>
              <a:rPr lang="en-GB" b="0" dirty="0">
                <a:latin typeface="+mn-lt"/>
              </a:rPr>
            </a:br>
            <a:r>
              <a:rPr lang="en-GB" b="0" dirty="0">
                <a:latin typeface="+mn-lt"/>
              </a:rPr>
              <a:t>	     </a:t>
            </a:r>
            <a:r>
              <a:rPr lang="en-GB" dirty="0">
                <a:latin typeface="+mn-lt"/>
              </a:rPr>
              <a:t>5 - </a:t>
            </a:r>
            <a:r>
              <a:rPr lang="en-US" b="0" dirty="0">
                <a:latin typeface="+mn-lt"/>
              </a:rPr>
              <a:t>Tackling diverse roles beyond means</a:t>
            </a:r>
            <a:br>
              <a:rPr lang="en-US" sz="2200" b="0" dirty="0">
                <a:latin typeface="+mn-lt"/>
              </a:rPr>
            </a:br>
            <a:r>
              <a:rPr lang="en-US" sz="2200" b="0" dirty="0">
                <a:latin typeface="+mn-lt"/>
              </a:rPr>
              <a:t>	</a:t>
            </a:r>
            <a:r>
              <a:rPr lang="en-US" sz="2000" dirty="0">
                <a:latin typeface="+mn-lt"/>
              </a:rPr>
              <a:t>INTER-MUNICIPAL</a:t>
            </a:r>
            <a:br>
              <a:rPr lang="en-US" sz="2200" b="0" dirty="0">
                <a:latin typeface="+mn-lt"/>
              </a:rPr>
            </a:br>
            <a:r>
              <a:rPr lang="en-US" b="0" dirty="0">
                <a:latin typeface="+mn-lt"/>
              </a:rPr>
              <a:t>	     </a:t>
            </a:r>
            <a:r>
              <a:rPr lang="en-US" dirty="0">
                <a:latin typeface="+mn-lt"/>
              </a:rPr>
              <a:t>6 - </a:t>
            </a:r>
            <a:r>
              <a:rPr lang="en-US" b="0" dirty="0">
                <a:latin typeface="+mn-lt"/>
              </a:rPr>
              <a:t>Hindered collaboration due to competition</a:t>
            </a:r>
            <a:br>
              <a:rPr lang="en-US" b="0" dirty="0">
                <a:latin typeface="+mn-lt"/>
              </a:rPr>
            </a:br>
            <a:r>
              <a:rPr lang="en-GB" b="0" dirty="0">
                <a:latin typeface="+mn-lt"/>
              </a:rPr>
              <a:t>	     </a:t>
            </a:r>
            <a:r>
              <a:rPr lang="en-GB" dirty="0">
                <a:latin typeface="+mn-lt"/>
              </a:rPr>
              <a:t>7-</a:t>
            </a:r>
            <a:r>
              <a:rPr lang="en-GB" b="0" dirty="0">
                <a:latin typeface="+mn-lt"/>
              </a:rPr>
              <a:t> Urbanization's toll on rural areas</a:t>
            </a:r>
            <a:br>
              <a:rPr lang="en-GB" b="0" dirty="0">
                <a:latin typeface="+mn-lt"/>
              </a:rPr>
            </a:br>
            <a:r>
              <a:rPr lang="en-GB" b="0" dirty="0">
                <a:latin typeface="+mn-lt"/>
              </a:rPr>
              <a:t>	     </a:t>
            </a:r>
            <a:r>
              <a:rPr lang="en-GB" dirty="0">
                <a:latin typeface="+mn-lt"/>
              </a:rPr>
              <a:t>8-</a:t>
            </a:r>
            <a:r>
              <a:rPr lang="en-GB" b="0" dirty="0">
                <a:latin typeface="+mn-lt"/>
              </a:rPr>
              <a:t> Elusive regional governance</a:t>
            </a:r>
            <a:br>
              <a:rPr lang="en-GB" sz="2200" b="0" dirty="0">
                <a:latin typeface="+mn-lt"/>
              </a:rPr>
            </a:br>
            <a:r>
              <a:rPr lang="en-GB" sz="2200" b="0" dirty="0">
                <a:latin typeface="+mn-lt"/>
              </a:rPr>
              <a:t>         </a:t>
            </a:r>
            <a:r>
              <a:rPr lang="en-GB" sz="2000" dirty="0">
                <a:latin typeface="+mn-lt"/>
              </a:rPr>
              <a:t>PUBLIC</a:t>
            </a:r>
            <a:br>
              <a:rPr lang="en-GB" sz="2200" dirty="0">
                <a:latin typeface="+mn-lt"/>
              </a:rPr>
            </a:br>
            <a:r>
              <a:rPr lang="en-US" b="0" dirty="0">
                <a:latin typeface="+mn-lt"/>
              </a:rPr>
              <a:t>	</a:t>
            </a:r>
            <a:r>
              <a:rPr lang="en-US" dirty="0">
                <a:latin typeface="+mn-lt"/>
              </a:rPr>
              <a:t>     </a:t>
            </a:r>
            <a:r>
              <a:rPr lang="en-GB" dirty="0">
                <a:solidFill>
                  <a:srgbClr val="FF0000"/>
                </a:solidFill>
                <a:latin typeface="+mn-lt"/>
              </a:rPr>
              <a:t>3 - Soaring public expectations</a:t>
            </a:r>
            <a:br>
              <a:rPr lang="en-US" b="0" dirty="0">
                <a:latin typeface="+mn-lt"/>
              </a:rPr>
            </a:br>
            <a:r>
              <a:rPr lang="en-US" b="0" dirty="0">
                <a:latin typeface="+mn-lt"/>
              </a:rPr>
              <a:t>	   </a:t>
            </a:r>
            <a:r>
              <a:rPr lang="en-US" dirty="0">
                <a:latin typeface="+mn-lt"/>
              </a:rPr>
              <a:t>10 - </a:t>
            </a:r>
            <a:r>
              <a:rPr lang="en-US" b="0" dirty="0">
                <a:latin typeface="+mn-lt"/>
              </a:rPr>
              <a:t>Demand for inclusivity amid cultural shifts</a:t>
            </a:r>
            <a:br>
              <a:rPr lang="en-US" sz="2200" b="0" dirty="0">
                <a:latin typeface="+mn-lt"/>
              </a:rPr>
            </a:br>
            <a:r>
              <a:rPr lang="en-US" sz="2200" b="0" dirty="0">
                <a:latin typeface="+mn-lt"/>
              </a:rPr>
              <a:t>	</a:t>
            </a:r>
            <a:r>
              <a:rPr lang="en-US" sz="2000" dirty="0">
                <a:latin typeface="+mn-lt"/>
              </a:rPr>
              <a:t>COUNCIL</a:t>
            </a:r>
            <a:br>
              <a:rPr lang="en-US" sz="2200" dirty="0">
                <a:latin typeface="+mn-lt"/>
              </a:rPr>
            </a:br>
            <a:r>
              <a:rPr lang="en-GB" b="0" dirty="0">
                <a:latin typeface="+mn-lt"/>
              </a:rPr>
              <a:t>	    </a:t>
            </a:r>
            <a:r>
              <a:rPr lang="en-GB" dirty="0">
                <a:solidFill>
                  <a:srgbClr val="FF0000"/>
                </a:solidFill>
                <a:latin typeface="+mn-lt"/>
              </a:rPr>
              <a:t>2 - </a:t>
            </a:r>
            <a:r>
              <a:rPr lang="en-US" dirty="0">
                <a:solidFill>
                  <a:srgbClr val="FF0000"/>
                </a:solidFill>
                <a:latin typeface="+mn-lt"/>
              </a:rPr>
              <a:t>Role clarity and council direction</a:t>
            </a:r>
            <a:br>
              <a:rPr lang="en-US" dirty="0">
                <a:latin typeface="+mn-lt"/>
              </a:rPr>
            </a:br>
            <a:r>
              <a:rPr lang="en-US" dirty="0">
                <a:latin typeface="+mn-lt"/>
              </a:rPr>
              <a:t>             9 - </a:t>
            </a:r>
            <a:r>
              <a:rPr lang="en-US" b="0" dirty="0">
                <a:latin typeface="+mn-lt"/>
              </a:rPr>
              <a:t>Voter apathy and enhancing municipal accountability</a:t>
            </a:r>
            <a:r>
              <a:rPr lang="en-GB" sz="2000" b="0" dirty="0">
                <a:latin typeface="+mn-lt"/>
              </a:rPr>
              <a:t>					</a:t>
            </a:r>
            <a:endParaRPr lang="en-US" b="0" dirty="0">
              <a:latin typeface="+mn-lt"/>
            </a:endParaRPr>
          </a:p>
        </p:txBody>
      </p:sp>
      <p:sp>
        <p:nvSpPr>
          <p:cNvPr id="4" name="Slide Number Placeholder 3"/>
          <p:cNvSpPr>
            <a:spLocks noGrp="1"/>
          </p:cNvSpPr>
          <p:nvPr>
            <p:ph type="sldNum" sz="quarter" idx="12"/>
          </p:nvPr>
        </p:nvSpPr>
        <p:spPr/>
        <p:txBody>
          <a:bodyPr/>
          <a:lstStyle/>
          <a:p>
            <a:fld id="{A88B48FB-E956-2048-9E74-C69E7CAA26CC}" type="slidenum">
              <a:rPr lang="en-US" smtClean="0"/>
              <a:t>22</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714" y="1265585"/>
            <a:ext cx="3285452" cy="2455586"/>
          </a:xfrm>
          <a:prstGeom prst="rect">
            <a:avLst/>
          </a:prstGeom>
        </p:spPr>
      </p:pic>
    </p:spTree>
    <p:extLst>
      <p:ext uri="{BB962C8B-B14F-4D97-AF65-F5344CB8AC3E}">
        <p14:creationId xmlns:p14="http://schemas.microsoft.com/office/powerpoint/2010/main" val="2875319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23</a:t>
            </a:fld>
            <a:endParaRPr lang="en-US"/>
          </a:p>
        </p:txBody>
      </p:sp>
      <p:sp>
        <p:nvSpPr>
          <p:cNvPr id="6" name="TextBox 5"/>
          <p:cNvSpPr txBox="1"/>
          <p:nvPr/>
        </p:nvSpPr>
        <p:spPr>
          <a:xfrm>
            <a:off x="952336" y="646380"/>
            <a:ext cx="2917299" cy="400110"/>
          </a:xfrm>
          <a:prstGeom prst="rect">
            <a:avLst/>
          </a:prstGeom>
          <a:noFill/>
        </p:spPr>
        <p:txBody>
          <a:bodyPr wrap="square" rtlCol="0">
            <a:spAutoFit/>
          </a:bodyPr>
          <a:lstStyle/>
          <a:p>
            <a:r>
              <a:rPr lang="en-US" sz="2000" b="1" dirty="0">
                <a:latin typeface="+mn-lt"/>
              </a:rPr>
              <a:t>SUMMARY HIGHLIGHTS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388" y="139495"/>
            <a:ext cx="1955757" cy="146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52336" y="1627113"/>
            <a:ext cx="7025930" cy="2923877"/>
          </a:xfrm>
          <a:prstGeom prst="rect">
            <a:avLst/>
          </a:prstGeom>
          <a:solidFill>
            <a:srgbClr val="FFFF00"/>
          </a:solidFill>
          <a:ln w="38100">
            <a:solidFill>
              <a:schemeClr val="tx1"/>
            </a:solidFill>
          </a:ln>
        </p:spPr>
        <p:txBody>
          <a:bodyPr wrap="square" rtlCol="0">
            <a:spAutoFit/>
          </a:bodyPr>
          <a:lstStyle/>
          <a:p>
            <a:r>
              <a:rPr lang="en-US" dirty="0">
                <a:latin typeface="+mn-lt"/>
              </a:rPr>
              <a:t>A close alignment is apparent on the relative importance of issues among CAOs, Councils, Regions, and Jurisdictions with a few possible exceptions:</a:t>
            </a:r>
          </a:p>
          <a:p>
            <a:pPr marL="285750" indent="-285750">
              <a:buFont typeface="Arial" panose="020B0604020202020204" pitchFamily="34" charset="0"/>
              <a:buChar char="•"/>
            </a:pPr>
            <a:r>
              <a:rPr lang="en-US" sz="1600" dirty="0">
                <a:latin typeface="+mn-lt"/>
              </a:rPr>
              <a:t>Role Clarity and council direction is </a:t>
            </a:r>
            <a:r>
              <a:rPr lang="en-US" sz="1600" b="1" dirty="0">
                <a:latin typeface="+mn-lt"/>
              </a:rPr>
              <a:t>most</a:t>
            </a:r>
            <a:r>
              <a:rPr lang="en-US" sz="1600" dirty="0">
                <a:latin typeface="+mn-lt"/>
              </a:rPr>
              <a:t> important for CAOs and Mayors though less so for </a:t>
            </a:r>
            <a:r>
              <a:rPr lang="en-US" sz="1600" dirty="0" err="1">
                <a:latin typeface="+mn-lt"/>
              </a:rPr>
              <a:t>Councillors</a:t>
            </a:r>
            <a:r>
              <a:rPr lang="en-US" sz="1600" dirty="0">
                <a:latin typeface="+mn-lt"/>
              </a:rPr>
              <a:t> who rate higher Voter Apathy and municipal accountability and Hindered collaboration due to competition</a:t>
            </a:r>
          </a:p>
          <a:p>
            <a:pPr marL="285750" indent="-285750">
              <a:buFont typeface="Arial" panose="020B0604020202020204" pitchFamily="34" charset="0"/>
              <a:buChar char="•"/>
            </a:pPr>
            <a:r>
              <a:rPr lang="en-US" sz="1600" dirty="0">
                <a:latin typeface="+mn-lt"/>
              </a:rPr>
              <a:t>Role Clarity among the Regions appears to be </a:t>
            </a:r>
            <a:r>
              <a:rPr lang="en-US" sz="1600" b="1" dirty="0">
                <a:latin typeface="+mn-lt"/>
              </a:rPr>
              <a:t>less</a:t>
            </a:r>
            <a:r>
              <a:rPr lang="en-US" sz="1600" dirty="0">
                <a:latin typeface="+mn-lt"/>
              </a:rPr>
              <a:t> important for the South Region and Villages and Rural Jurisdictions</a:t>
            </a:r>
          </a:p>
          <a:p>
            <a:pPr marL="285750" indent="-285750">
              <a:buFont typeface="Arial" panose="020B0604020202020204" pitchFamily="34" charset="0"/>
              <a:buChar char="•"/>
            </a:pPr>
            <a:r>
              <a:rPr lang="en-US" sz="1600" dirty="0">
                <a:latin typeface="+mn-lt"/>
              </a:rPr>
              <a:t>Regional governance among the four Jurisdictions appears to be </a:t>
            </a:r>
            <a:r>
              <a:rPr lang="en-US" sz="1600" b="1" dirty="0">
                <a:latin typeface="+mn-lt"/>
              </a:rPr>
              <a:t>more</a:t>
            </a:r>
            <a:r>
              <a:rPr lang="en-US" sz="1600" dirty="0">
                <a:latin typeface="+mn-lt"/>
              </a:rPr>
              <a:t> important to smaller Villages and Rural areas</a:t>
            </a:r>
          </a:p>
          <a:p>
            <a:r>
              <a:rPr lang="en-US" dirty="0">
                <a:latin typeface="+mn-lt"/>
              </a:rPr>
              <a:t>Municipal issues associated with the Province appear to be the most important – 3 of the top 5.</a:t>
            </a:r>
          </a:p>
        </p:txBody>
      </p:sp>
    </p:spTree>
    <p:extLst>
      <p:ext uri="{BB962C8B-B14F-4D97-AF65-F5344CB8AC3E}">
        <p14:creationId xmlns:p14="http://schemas.microsoft.com/office/powerpoint/2010/main" val="3337188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AXcAAABHCAYAAAD8zQfnAAAAAXNSR0IArs4c6QAAAARnQU1BAACxjwv8YQUAAAAJcEhZcwAAFxEAABcRAcom8z8AADiBSURBVHhe7Z0HYJXV+f+fO3KT3JCEDDbIRgRkg4iiAu69sbbWra3119aqWJVWbS3iqKhVa7V1tNatrQOcVVREERVEBNkywkgCmTe5+/2fz7n3hMvlJgTIwv/7xdebd59z3vN8zzPO+7wOS0Fs2LCRBMTCEfvTho39EDa52/jBImpFpMJfJlWhcqkMVkhlYLtUh6rEH6mRQMQvYSusONyhKdztSpMMV4ZkODOlR3ZfObBgqKJ3S+2zCd7G/gmb3G38YFAZKJOtNZvk+4oVsqFyjWytLZKK4HapDFVITahawtGQiDN+MDC8nSAB4UhICjwd5cZDZkr37F7xrTZs7H+wyd3Gfgt/qEY212yQNeXfyarypbKuarUi9yIJWn6xrKgmb6fDpRanuJwudYbRwxvWxn1qIJjY5WS5YtgN8S02bOx/sMndxn6LLVUb5D8rnpLPiudIRaRM2nmyJd2ZEaPwhvm7QUSiYUmz0uW60XfIgPyD41tt2Ni/YJO7jf0awUhAVpYtkQ82zJKvSudJKOoXjztO8HsNS2qCPpnc7TS5dOh18W31QIlPqKZW3FnefbqjDRtNDZvcbfxgsKh4nry2+llZXr5YEbxHXE53fM+eA/98tru9TBt7v3TK6hbfmgJKfEpfek08XTpJzuHj4htt2Gh9JIaXbNjYrzG843i5dvR0OaX3BYp0XVqr31swMGwPlKgB47P4lnrgcIi7ukbKp90hgQ2b4httfclG68Mmdxs/IFiSlZYt5w28TK4YMlVy3LniD9fG9+0ZcOswFXLJ9i+0D74hpHUqFOfyVVI+/V4JBxhQbAeNjdaHTe422gCaStPdQaqHdp0kVw+7RTqmd40R/F7wbbo7XdZVrJKS2i3xLalhZWaKq32OWO/OkcqnX7D1dhttAja522gDcEhxzSb5pmSBLNu2SE9t3OLbqF880lMa9xIDC4bLL4ZNk07pXcQf2nMNnmmUlaEyWV+5Or4lNRxpbrV4JM3tEf/jz4l/ZcPH27DRErADqjZaHV9s/kieW/6ofunI7UwTt8MtmWntJDcjT3I9edIho6v0zu0nvXIOlM5Z3cXjSo+fCei+Davly0oXyoNf/1GqouXicWaoLY3v8gGl9Z98wI9kykFXxrfsCt/c+VJ11VRJczglXF0tctaJ0vGuW1WpbPeMjdaDTe42Wg1RpZW/vuoZeXXtvyQkgTrSxtfNvmg0KhErorR3S9IU6Wc6s6RHu74ypHCkDO9wqPTM7auObhyBfrrpf/LYN3eJ5Yzu0SyampBPxhZOkF+P/lN8y66omfu5VF51vSJ3h1hRS4Jup+T+/V7JGjUifoQNGy0P2y1jo1VQG66RJ5fcKy+u+rtEnRHJcGWqzuhUVM3/XUp7T9Nkn+n2ijfNqzR6t6J/vyyrXCjPr3xUZnxxnTyw8FZZtPVTnUOmfsR0l0O7TpYTep4dn0HTeH2GN1u3B7fp9AX1wYqE1RIvg1uVvconvudflb13KNmwse+wyd1Gi6M6WCmPfX2nvLfxVfGkeTSRQ7f1U65DHKQQcLj0IOD1ZEmt5ZP5W+fI/V//XmZ+cbMsKfkyfmwydmj2J/c7Xw5qP1JqI433v7vUfSsD5XqpD5bfrwmeaZHAlZEuEaXNB1bYvncbrQeb3G20KKoCFfK3xTPks+L3JVORNEHLPYcj7pf3EvWUL7fNk5mLpskT38yUbbXF8WN2Bq6eTHeWnN3/YvE6snc7vdHAocpHFsnaiC++ZVdYNbXiiMZy2ej1tDRxFpdKzfsfxTbYsNEKsMndRouhJlwtjy/5s3xR+rEm9qYIOKLNe9OyJOoIyzsbX5G7vpiqXTXJMPcaWDBMDu9yjATDjXvByam0cVw5BFbrQ7SiShza7NhRH6fbJcE58yQSDMa32LDRsrDJ3UaLgNf5n1n6sHxW8oH2oe8JsaN1J/5jSzJcSpP3etpJUe06PTPmjVXP6qBsKhzb6wwpyOgooWhjiNehyh4Wf9QfX98VkW1lWpASpybo6ZGrv5fA0pXxLTZstCxscrfRInht1TPyQdEsyUzLVHRZf7eDvBkIghG/1CptuTZUI8FQQMLhkM61HgwFxR/y6xeTApFaCUWCEo2HLhku+OBGyBGQ51Y+Iv9e+qAi8JDelzggdGl3gBzaabK6XuNcM6ZMqcBVw5u3iMOp7p4wXjlcbpHySgksXBzfYsNGy8KeCmmj2fH55jnyyOI7JOqKiNvhUVt27XLMeNEzWdSuvPRC6ZzRQ7pn95ZO7bpJ+/R8TdqWwyERRfBVoQop9m2RjVVrZXPtein1b1UkHpA0d7r2xZvrBYJ+mdjjVLlw8K/0VMpEbKxaI9M/v1ZqrCod0K0PEDsDyq9G3iajO06IbwXUwSHRSESKL7hK3F8pEs/MjO2Kw6ryiZxxouTffYvsTWTBho19gU3uNpoVW30b5c7Pp0pJaLOkK4JOBq4TNHDmsA/IHSqjOh0qA/OHK+26R6OCreWB7bJq+7eysORTWVz6uWwPFkuayyNup0cTvD9YIyf2nCI/HnzVzhaD6vYPf327zN36rnjdWfGNu8JSVkEwGJJrRv9BRnY4PL51B4Kl22T7+T8Td9EWEU/SIBEISKh/Hyl8+q+Slt0uvtGGjZaB7Zax0WzAV/3C8n/I5sCGlMTOd0wlInJIh4lyzfDbdUbHyT1Pl27ZvRo9iwatfnSXCXL50Kly45h75JReP5Z2rhypDVeLQ2n6GR6vvLXhJXlrzUvxM+JQ+8gimaYsifp88wZ4XDguFYLri8RRURk7KBkuVYetJRItKY1vsGGj5eC6VSH+d5MjokzWbdu2SVVVlfh8vrqlsrJSQqGQsmJ3NmP3BlyrtLRUyZFLPJ7UArgvCIfD+vrJdTBLWlqauN17nzf8h4xPi/4nr619WifgYkqhQVQxem3IL72z+slPDrpazux/oXTM6qr4cd90jez09jKkcLQMyh8pVf4K2Vi1Tk89d7gcskJp931yD5SO3q7xo0XaeXLliy0fS02kst7BBLcMwdoju50gBZmd4lt3oPbTLyQ4+z1xeVQf4GaJwCaOhMU5foyk9zogtq2ZsHDhQnnsscfkkUcekY8++khqa2tlwIAB4nS2Df1t/vz58o9//EOXp2fPnjJr1ix5/vnnpXPnzlJYWBg/qm0CDnjooYdk3rx5Mnz4cNm+fbvcd999snr1ahkxou2+hdysT76kpEROO+00Ofzww3UjDBs2TDcOf//85z+PH7VvuOeee2TUqFHy4osvxrc0Lb7//ns58cQT5bDDDtNlN3Xgl+WLL76IH2kjERWBMpm19jmxnFacOGPev7AVklA4JJO6nSxTR98lY7ocuSsp7iN65faXq0fcIj/qf4WkidLMlWLuj/rk+e8ek6pgWfwofPsF0r/9EG1h1AdLnZzuyFQDlDe+ZQeoUXjFKnEGQ6oOKUSJaiklJrxpa2y9mQCp0z9vueUW+c9//iN/+ctf5KyzzpJLL71U/P76Z/m0JBhw0CPffPNNvf7ss8/K73//e/nmm2/0elsGnuvf/e538tvf/lYPmlu2bNHrM2fOjB/RNtGs5I52zsNjhOvVq5cMGTJEDjroIK1RMHo3BTp27Ch9+/aV9u3bx7c0LRCOxYsXy5o1a6R///4yePBgXQezZGXV76/9/xkfbpgl63yrdkryxcwVZ9Qp5/a9XC49+DrJyciP72l6kK7gxL5T5Mohv5Vcd54m4tXVS+Wtta/EDohjgCL3hrwy+NyZ4ZPKLx+FuJetjGntqcCgpbQ+2b5jQGlqoE3+3//9n7YeH330Ufn666/l1Vdfle7du8tTTz0l//73v+NHxgBRVVRUSEDnnd8BtqOhGmCpQmSpwPnsrw/sDybN70fJozw//vGP9XpGRsxNtzurt7q6WlvnqYBslpeX71JOnZMong7C1DcVaAPOr6mpiW/ZGWxnwTrPzs7Wsk69evfuLc8999wu5E77ca/kMCblMW3bUHmaGs1K7vg8eXgdOnSQN954Q9577z15//335eOPP5a77rpLH4M5ibaBlg9oTI795JNPdKOATZs2yRNPPKG1dEZ83CQGRx55pPzyl7+UoUOHxrfEHvprr70mDzzwgO7oiQ9/48aN8sorr0hRUZGsWLFCazkvv/xyvRoOZiQun65du8qcOXPkf//7n67DBx98oBe0eM5955135PPPP5eysjJ5+umn5W9/+5usWrUqfpUYzD7KxbEGdBiu+emnn8qyZcvkr3/9q3z5Zex1es7517/+pc1tyrxo0SJ9L7Z/+OGH2rxNLDuD6QsvvKDbrLWwvbZEPip6S7ebmc+Oxu6y3PKTA6+WU/qdX7e9uYE//ufDbpa8tAK1ZskHG9+Q9RU7nkuP7N6S7WkvkWjq/DRsz1H7c9J3VR6YAhlZtVYxVP2zbRTLSLSyOr7S9Hj88cc1Sf3mN7+Ryy+/XA488EA59dRTdf+7+uqrZdCgQfEjRff7o48+WpPT2LFjtWsBBQygwBx33HHyxz/+UaZOnSoDBw6UcePGyd///ne9H9DfOYZ7oNj86Ec/kqVLl8b3xmSZe6NsJZ+7cuVKff/E4xsC/RfrnnKgVJ1//vlaXgHyAheMHj1a+vXrpy33P/zhD3Vy/qc//UnOPPNMzRmTJk3SyuTZZ59dJ4/wCjJGGTkfGb7uuuu0TAGImOvjYTj44IPltttu04MFXMYCOeMpgAsMqNsRRxyh604bv/vuu/E9IjNmzJBjjjlGD24TJ07U5TnnnHN24YcmhxpJmg0bNmyw8vLyrIKCAuvbb7+1VONZipitbdu2KWs3qo8577zzGOYsRVh6XWnIev3QQw/VxyhNxFIP2PJ6vVZhYaHepxpHXw+oTm2pQcR6+OGH9bqyEixF+Po4s6hG19uB0mT0tvHjx+vrmGNU57GUkOhjEsF9zL0VIVuqc+ptikR1WYEy06wePXpYffr0sQ455BDL4/HoayrrxFJkrI9Zvny5pQSq7n6qk1iq0+h9qrNYSmCsTp06Wd26ddP7VQe1iouLdTuwTh2VQFmqo1tqsLTWrVtnnXvuuXqfGsD0dVTntlSHtNSAZClh1dtaA7NWP2edP/sI65J3j7Uufe946+J3j7F++tYka/bq5+NHtDy+2vqJdcU7J1lnzxprPfHNffGtqu39263ffnSxdcE7E3VZk5fz3zzCuu+LafGjd0bZq7OtLYMOs0qGHmmVDJ+YctnSd5RVOm16/IymhSJm3d/oA4po4ltT46WXXtLH0ZcV0VmK1PT69ddfr/cr4tbrLMjPRRddpPuc0lqt7777ztq+fbuWAWUpW3feeaf1i1/8Qh+rNHJ9/vr163V/p+9feeWVdeV67LHH9P67775br9900016/dJLL9XrSrHT64lQCp517LHH6v0nnHCCddZZZ+m/4QGfz2cpBU+v09eRf+SCdUW4+vwzzjhDryNPylKoK4sajPT+2bNn63Xkn/PV4KDXFeHr/fyyrqwfXU5k06zTDnAS64r49fFKadXyzH41IOlfpeVbCxYs0PuNnJryqEFJr8N9zYlmj7Zg0hCAOOqoo7QWgVuDEVF1Br3faOeqLDv9MlKi+TP6q86lR2a0WvyLuHiMZsooa84B1157rdZo0Vrmzp2r1/H3sc5xaJMADUJ1OL2vS5cu8swzz2j3USoQqMVaQNsxdWBEVw9Nl586UlZcN8QXPvvsMz0yKwLWIzq4+eabtbZOfbgPGhA+Uo4lsMz5W7duFUXm8uSTT8qFF14od9xxh9bmr7jiCq0VcT80IO6Jiag6h762Elz9i/bFcZMnT95JY2tJkCJ3/uYPlMWjdHOHU7MFr+4f2/1MOaHPubGDWgEjOo6Xc/pfKi5Hmiwo/lC2VG/Q23PS8yQ/vbCuHyYDCyMxCAu0ZKoltGCROPxBzDu9PTUcEm2mFARYbEZbVaStf1MBTZe+RB9D42RBNnCN3nvvvbJ27Vpp1y42VRNNFssQrRe/PZo9soq2igzQ79Ckf/WrX2lN/v7779fnIT/09xtuuEFbmViPuF4efPBBLXdm8kRjJj0gE5QBbVcRse7ft99+u9bGKQ8ywv63335b+76xFgD1AKYtsGawlJE57otVS1mw8jmX8hMHoJ7AaNJYQ7QVFjPnUjfqYqwcE6TOycnRv1hJ8BD1VkqmtgqYbME6SE+PuSbVQKrLQ9sCpfDVuY+aA81O7oZQMa/wuUOMEA+ECExD0ZjArBsShsgBRIxvEf8bHQrTB5jjeaCQIwEbOi1mFUEmTCIeJttxaxhfHx2CZcKECXUR7/r8iDwArk+ASmks2lz82c9+pk09yg0xUE+OufHGG/X1lPagz8Vk5kEjTOzn/hA0pjGgXLQF53MthBBix5WFq4ZtXJPg7bRp07TZR0fiukqr0QMTJiCCTocFmMum/Voay8sWyzrfGvG4Y+3sD9fI4Paj5awDL9LrrYnJPU+TI7qcIJur18lXxXPjW0UKvLvOggGxmTIuOSC7X3xLDPTU4LYyCS/8RpzpDbhkFPSXWOtx+ewr6EuGNJP9uChUKBH0Ffo1vnj6HK4DoLRI7bKgb+PuMKSLy8X8zUwWwACCHF522WV6ggEki2sB16oJiEJUACLGVUofhAyRSc438t4YIB9g5MiR+hegHOFuyc3NFWXd6oHkJz/5iVa4IFNguMAM1MgMYOCinQyRcj4DFW6sMWPG1LmIcbnQXrQb7QNnAcqBPBpyNzD3o00A7hvqbiYgmjYx3Ib7COTl5dVtq0+paArESteMoEGoDCM5oy1+KggNHzaA1EAyqbOdijP6ErjgoRLEQBNn5MZ/lQjOh/ghPTqlGS15YOZe7DeNyvUMzD3NvmRQBwK2BKzQRMzojJbCOXQIyspIbq6RWB+CQsQSOI4O+utf/1pr5AwCnMO5LHRAMy3MBHO4jhFgrsXxtA3aGMI9ZcoUHb0nbkH7sv+kk07Sx7cGvto6T0JRvybAsBWWbFd7OXfAZZLRwItCLQUsibMHXCydsrrL51s+lqgqH8j3pJ6KRzA13Zkp3XJ2Df4Hv16iVMX14tidJqq6t9PZPFNl6duGwHj2iUAjR5lCSzTBQPqT0fSBiV2x38hhogyYbZAif9PnuQ9Ei3KFHGOhbtiwoU6eIFssSoiXeBblgNiTibEhGM2bYKcBUylRYhiobrrpJk3MyCTaMVo9MDJnYIjT1IP91O/Pf/5zXWAXbmEdsI9jaCsUMmQMoDjBK4ltkwieAzj++OO1dX3JJZfoqZPwAzD3N7/J5WouNDu5GyQ3vIFpMDoeMO4WiIxORWCxT58+OhiLewbtlYeO6WSOA3QeRtv8/Hw9YjKyA7R1tAtGb2YQmIY1vyC58etD4jmpwPnJDw5CpxOyMOBAwrhOCGYRCEYLovNwvOkkAIGjvLQBAwHgPOqGZmWuj3BxHi4eZk5wPWYQtQaqghWyuuJb9axdcJp6JgGZ2P1E6Zc/mAaJHdTKwMVyfE9FSFVrpagq1key03PVYLSr4IYiIemS1UM6Zu7slgH+D+aKKxjSKREaAtV2uJvPirryyis1GUGiaKBMREABwXKlX/Xo0UP3F9yAKAEcg/sBV8Prr7+utXksW0P6iX3c/A3Z4sbE6sbNCJkyCYGBhXtAuGisgP6Oho8ChvsH+YPcjda8OxkDaMqUmckQWLxLlizRZMyUZK5HPwcEQbE+IH6QTL7J9zL7mdABsMKxfpmkADgensKap05wDAMXbVlcXFynMBpQV8CABlDMuCYKFnP4zf2TfxORaltToVnJnYLz8FlMQyQDNwPAHQHhXXXVVXqd4yEtfFRMo8JfRUMzggK0EmDWGWlpVEZNyP+UU07RUX/OpUOgLbPfDCJmVAbmGqnImzqwnUGHh04n5hffOtF2fIJ0flNP87BMfbkfnQINmw6Dj5AZPxdddJF281BW6kkZEDBzPoMWx4ALLrhAu5DwDVLuxEHgkEMO0YvxxeMqai0UVX8vW31KmJ0eTYydMrvJ0T1Pi+3cDQm2JI7sfoK09+TJ8rKYSyHT3U4clnag6HUDEov1zOkv3rSdUwcEtpZI+LMvxZm2e41cXVak/Q4rsakBEfJyEMSCpki/xH1JP7rzzju1NglwFXAsREW8CLLE1YCGieKDdQnoowZGVtiHqxNlA+2dX6xOXD0//elPtQ8e4j399NP11EvcHtyL2WWJrp3EX+QVJMqhAW5bYmwMRsga5cVVggzjDkKmAT55BhwGAEB5gCm3sRaQC9xWxhKgnABZ4V7MOAMokrQbXIMbCjcL+yF5rGRm03AtI9vGFUb8gYGOX+qOvFJeXKbA1NWcxy/34Xwj782BZn1DlUam4ehEVNgEbRLBw2JkXrBggX4hCLOGzoQrBUJkVMSd8t///lcHONBe8eehPXA9gpRoInQupjThZ2eEJlBK54I0IXn81pAiQU9G7vHjx+vAI8BVhIlKGc0DMeABsB+ypbOxMIrjS+SXazDQMPUS7Rx/OW4U7kOno3MSTKYeCA4aD8cyIBAPOPnkk3U7YeLSgTA3+QV0GAY/tHUzNYz789YvGhvuLjQNOjHTR/ERTp8+vc5n2tL4cssn8mXpJ5LmStMZHI/ufpqM5iWlNoYMt1dP1ywLFMvwjodKce0mmb/lA/2MjQZPSgL+PvaAM+WAnJgCYlD95rsSeWW2uHhODQ1aSluNeDPFe/Vl4um2c79qStD/ICzzHgbkBzEhPwbIIMoB8oa2TkwILR4FBdAfORclAksZQMzIE7KCNYhscgzWMX3tmmuu0URIf6PtOBcyZKDBUiBOZgYXzmHqIoTMdZEzBiLkA7lJBvuIDzCoUAZeIEIrRraRJe7DNY499ljNBSg4DCgEhCFYrsuCQoflQBvRLsQUGJhYOJ97IDMcS/mY4sl2+ARPAD55I6eUHZmkrTiONqc9kUOuTVk5B2uaQZQyQt6mPNQDi5zyUA6eAe1Yn1djX9GsicO4tNGK0V6TzSYDTDYi8jyIgoICPZozQiaewzx4Rl6OoQENIDZGQhosUaNllIUEuR6Nb8CxnMOxnAMoI/cznTQRpg71NRPX4JzkelIno2Wb+wAGBQYrOjgPGtTXTsyaYV4+nYL5sVgGdF7KipaCwAIEmTEaAcACai08tvgu+XDL7NjHrB1euXHsvdIje2dibCtYXb5U5qybLZcOu04WlcyTe7/8nX5OhtzD0aDkuvNl2rgHpEPmDmKOhENScuk14lKau0MRd0Owqn0SnXy4FD50p+oju9fybdhoSjSrWwaSQgtlqY/YAeSINgERA0g2+RyIDM0kkdgBAommnEjsAEKHCBOJHXAcxycSLoTKtmRiB6YO7E+1cL1U9eRa7E+8D6D81MMQO0h1PsCdhBsHFxPWCloW29AS0I7w67ENYmfQI4jVWiAD49aaIk2NgXBA+rc/WLplNc1byM0B0gl39HbTaYYjUSvmPklAKBrWb68WZsbcCsZlUzP/K4kuWiKO9N1YR5jv6piMM0+xid1Gq6DFAqo29hyYvATHMDnR1Bko8EViTjMIMAjiwmLmAgEyTObWQk2oWnxh/LUO4aPSg/NHKHOz7ZJauitTDsjuo/3qfv3B7Khi8BjD6ymQ6t+wDofWafL8EpGpxR2DTzeFIpAIq8YvjkNGStZRhyV58m3YaBnY+dxtNAlKfEVyx5fXSYl/k2Q5cmTqmLulT/vYPOG2igrfNsnObC/vrntFnl7xkKTrufkOCUaD0tnTTW46ZKa0z4hZk8D39RKpuOwa8fgDmIDxrSkQiUhISVXWg3dIzpHj4xtt2GhZ2Jq7jSZBIBLU2RUJRLbP6CCdsrrF97Rd5GYV6Gmb5YHyuHYd09IJBg/vMG4nYo+qI3zPvCzusoqGiV0hWlsrzmOPkHYTYsFKGzZaAza522gSWFZE/S8qEWUIdm3Xo8GvG7U1MGvGgERh2e4cGdd1UnxLDDVfLpLIux+JK7OBIKoOOKhBrkMHyb78wn2eBcEsKmZYmTniewIC9ATumTxAAB73HVPy+DsRvA/CvHGTuK+1gAOB8qUq496Aa5jr7a1zgrZjfj+TPZiIsS9IfAYt5SzZq95HhclsiE+YN7y++uqr+J62AYSBFyCYn0oH58HwRivTEM2slD0FQsZ8Yt6Q5Q3V+q5DfgtyTdA2zDM2c3BbC0ydpNyJWeqaA7z9yYLmnp9eoP/eHxCxwlJSu0XzMnPdg5FaGZI/RnrnHhg7QEETxePPiauqWmnt9fvaHeq4UCgo6RefJ96B/fbZ105OIabiffvtt/EtjQdvU3Mu72EwnZfAu3mRyYCZWLy3QV/dV/LaVyCnlI9pl4ll3FswTZlpkkxhTJy731iQUoDyMO2SaZRmDv3egqnMxM6Ij7VUW++xBPISAx2FCfvM5SQ9AFP1eEOurbjvIXdImJeENm/erImYF4J4CYKRc29AEJM37yB20iCkqitv5PFmHnlnaBumJjK/ld+90b6aAiRbo9wMNM0JjytDXE63/rhFjmfnGUptGdv9JVIe3K7dMxH1L9PRTiYecEp81lLsGVe/O0esDz8Rlzdzl1k1iYhU14jz8HGSc8E58S37BnK+8I6DeSlnT8CUW87n/Q3qwgDB+yRoowYk6GIONi8KJr/f0dKgjMx3Zz58qllrewrkE0Lm7fS9kT3SLJBYjMEPBdbM/d9bYMUlT8tubuwRuZOYiuyKPAhmcZi87My/hkx5aSgZTUVqDZlqyfegc5AvAs2dl6Egd2aW8PJBTGjrR333Ma8488o2D51pi4ng5SoGE8xb8sfwEhUaPDk3IFamLSaCzteYtmlowGzofFMPM+WS6Z7JaKpnA7xpXvE4M3R5M5Le6GzL2FpdJBWB7XpgCiitfWiHQ+Sg/Fi+FvwswfJKqf7bP8UVioiFmyXV46BP+QMS7lQo2df/QtJU3+CwHT2t/meYCPopL6PxliekzPRWkOjegazIF4Nlat6QTAUzBZdz6YP0A/q/mW6MzNJHmD6Lu8DAkCLET3lI+8H7FigJieBcrEGyJpr0GAa8zo+rB22Vt7FJiQDob5Am18MdhOXAC4Jo7byQyLRfkxzMgJcbsTzfeustXeaGgLZODivahsRptB91TgRl4XrIcH0aNGUzZeZlJV5oglPINpuowfMWKsn9GEgNKC9tQh3hBANInXdQSBOSOHhxDWa68cxNvnrAc+ClTt6apd5w7z//+U+dgqXRUBdpFNSD0bmbOeX++++Pb41BEanOh06+c4PXXntN51VWJo3Oxzxr1qz4HstSDWKdc845lqpUfIulc5tfcMEFOk85IC/yjTfeaKmHZU2ePNlS1oHOI620GL0fkMOa63CPk046SeesBuqhWUpztpSmrvPHl5eXW4rcdF5m8jGnAjmryVE9fPhwS2nbuk61tbV63w033GAprULXfdKkSTonfDKuuuoqvV+ZuPEtMTz11FM6j7Tq1Hqd+6tOrHNMDx061JoyZYrOBw2UVWEpLdtSHUC3zcSJE63DDz/cUlaRpR6wPkaZmJbqJLo9yCdNG9PWBtR12rRpFjmq2TdjxgxdLmWe6v1KYPXzUxqJPp92S1WfPUUkGrb+OO9X1pmvj7HeWxfLL78/4I3Vz1o/mn24deG7k63L3jnJWrYtln8f8MWBkpl/tTb3G22VDDsqZb52ltKDj7A2DRpvlb244zkYlNdss2qC1fG1+kE/Pe644/SzYhk0aJClFBOdJ9zI1QMPPGBlZmbWHTNixAj9fYFUuPXWW/UxJp86sqMUMf23smato48+Wu9XRKOXqVOnahkH7FNkpMujlBh9XIcOHXQedEAfO/PMM+vKwXLFFVfU9VHOy8rK0v2bfcgosnRuPK85S9++fXUfpX6KxLTMkpddWRKWGhT0dZATymbOOeqooyw1IOh9yVCkaw0ePFgfpwY2LetqQNPfWEBmgsFgXQ56s5x++um63ZOhLO2djoP3lLKmr0vbGJALnvIbHkPuqDdcwbGce/PNN+t9fNuiU6dOOoe8sp70NqUgW2ogq7uPGuC0rAM1eFpjxozR7UFue/iLY7iG4YvdodHkTiPQUErztVatWhXfmhoQGgWhQJAIv5ynzD+9/6GHHtL7aWwDSJVtarTT63Qu1vmoAAn71Sis1w0RqZFXf3iAa9OZTCO9/PLLej/Cwboya/WA0BC5r1y5Unc2jh83blzdhwwYbOgUF198sb4X23r37q2JPxEQ5vjx4/V+NbrHt+4KHtiFF16oj4O06fT8zQOjQyMc5j79+/fX9aazsM4gBxBC1hEMhAXh4xzqAPi4APsHDhxoHX/88XXtRkcG5qMJCBLnm/3mwwL7gke/vtM6/fVR1lvfxwbZto5oNGLdu+Bm68dvHakIfoL1j8X3xPfEUPXFQqto9GSrZPCElKReMvwoq1SR/ua+o62tt9+rB4NE+EM11ifr3rN8gd2T++23366fA4MwRAUZK61bf/yCj8MozVkTCYQJofORC2SKvk+/SoYhd2U9xrfsgFFEpk+frj84Yz6Y8+abb+r9yKwpC/J43XXX6XX6CzDXhtw4H0WMdWVR6P0oY6xDTjNnztTkzSDDNhQW6vfX+AcxWBi8IHc+eIMc8zEf5Ih9XAu+efTRR/X65Zdfru+RCOpvFM9rr71WfyCH41hHjiBT5Id16kqZqTvrKFLJQNEzAxHXUdaSNXfuXL1+xBFHxI+yrKuvvlpv49rwI4QOefN8uAaKGx8ugUMYlJBlBmygrB39fAsLC7VS+vrrr1sHHHCAvh5KKxg5cqRepyw8h1/+8pd6HRlvDBrtlsF0IzCBuZf4dmUyMLFICcrbmZhSuGow3zgP3zOv5JscM4muDa6JCWlMFtUQ2oVC4JagEC/vAGPqkNMdXyT5ZrgP2erIiIjpp+qlz+daXJP1hmC+ZE7+GUxM7kFuC66N2Yh7hzgDIChLnCER+PHNJ7oSTcpU4E1TzDBcWpjXBJAw6wgi4TqibSg3qUypN6YqMEFrAkSUC7MR04/cHbQDsQVcQlyTN3MxIclXQ/4PYNqAPDeYd9ST65gkSvhj9xrx5u2Z21ffpza0d3GNlkZx7WZZW7VClTkqHdO7yokJHxMJVVRK9T0Pi7uiSqSeBGG4XcK4NI45SvJ+8/Nd3DBzN74nVeFy8Xp2P3MIs5v+joyQpZF8SOQxQV7oD8gRbgTyJyFj+Kbxl3Me7o3GgnNxJXBN/Mj0GXKgAPI3AcoByMDK/Ux6XJPYDnkD5EXhfAKOwCTgQuYAfZc4F3nM6YuAelE/4lL0ZWCO521vs+BaASQNI40Ib3YjG9zDJAAzUMSqc0whe7g9aDfuzfFmthDuVEBdOZ48MADeoI0TQd4Xk3sduad+8Bcwv8BwFYDvcAHjWiHvE64fkhgSo+Qcnh31QsYB2WEpF+Uk5w9twScOgXHh0i48CwLePAdF8np7cv3rQ6PJXWm+moxprOSgJMRvbkjl6Gw8FIgEEFSkcGwnCs21gOlEIPFvQIOTcoBkQICODGgQwFeHeHgm3eakSZM08ZK0hzLujtATYQYMkn4Brmu+zkKnAeZBmoeTCNrF+PYS/ZcA4qUzAepIgAaBIOc6yYvwq/HQDag3HZn2A6RsBcY/TvAaXygPmg5oBI2OQNvTPlzXpP0l2RGgcwGSI1EXOh5/m6847RPij653zgDxutpJmX/HN27bMpZtWyTbg8WKix2K2KdI56xYW4Pyhx8Xx4JF4vKmJmaqHKnySXTUcMm77QZJy0RRMX3OIesqV8mcDa/L4A6xD8HsDpAuzzBROTDBN56dUR5QlPCTE98hBQUB/OQ+1xA4lgX5IC86ygZkwtvN9PtEmLIY2aSfIlsmsyMJtTif+Bv9lX4LjOwlBmlNGU0cAVD+VOB+Jp5A/+T7qaT3JW0HAwr9PxHwEdtQECFZgExSH+SB8pj2wx9OmVEW4SQyXCZfDxjCT7XPwAxK+MSRfwZHUoOguJE0TVlVOqUw3Gh4w7QlMQFgsuICM+AwmAHKTZsbvjTcl8yV9aHR5M6DoHG5IcGIRJBqlIZCuzAZ3pJHQ9NIFNQU0jQOSNWIkJDpKMkVYzSko5n78EvQkyBOYytvYMiVh2RgOrDpLKYchmQTwTHm1X8CUIkg0o4mgbZOeXnYJjUoM2rIKsk1E8ucqt5mGx2T2S9YJgSfGMwAbWksIVN2YNrHDE4ExNHEuCeaGSlbQeKz2Ft0y+4tPdr1ki2+IlXupgvWNgeYsrmoeJ74QlUyosNhMrHHifE9IhVvvC3hZ14Stzcj5ewYNkWqfRI+qK+0nzFN0jsW1tE68Idr5ckl90mBt4N0z27cLAsEm2diApeQG9Nq6Rf0T7RCwPNnBg2WHJYmGRETCWJ3QD4ZNLgm2iMWKxYc1jZZF0Fy3zOgfMidkXG0U85HqUIjp28BIyOJfcoQl5kajIJjgpap5NUMDKQvJp01AVoInvqahHkGcBN14prmU3sERSFJyks5zPVIssf1kFOuh7aMLO0OpoyJ0ypJQQ64B9uxnplYghWO5YGVgGUFLxnlz7QpubQAEy8MTJ56grjAHGueh/ltLBot0XQGSAVgSmDO0BHNdwNpTCpAR6NwRMyZW84IRechyoxGiSZqHjrTsyB1IvP8nawVU7nkihkNFI2Fc4nG8xBxnaDVEpE2D7Sx4FqAGTY8IGYkMD2MB4qm3RigCUOgzB7CNULbMGWSdQYcNBa0BwZABknmIROFx5KhbonlZT35wdL+1BeBpHPTtqQMNd+iRaAwJ9G26CS4XWh7vjkLIH6OwTylndmO9k8iMrAn7VUfvO52MrhgpBRVrZfqcGV8a9vE9xUrZFHpfOnq7SnnDbhc0lwx7cj3zVLxzXhQ3GGLr5jrbcmIKE0x3PcAybvzVsnsrUhLPaOY6Mf+/8LyR2Xp9q/kiO47BozdwSR9g3DQ+tBWISqeP0oH86N57sgbC1ozKX2RPfp7MsygbuTFABnlPPajuaO140Yg3bX5hqhRtAxJm76IhoxMGDcNPEAfh4A537gOjZJkzgfUj3KiCJJHHa2WtNiJQCnB0qVsfM0JRRD3K7KNu4X7vvDCC7v0VWNpU26UFRQq3hFAmaIstCHtSdmRR/gI9xdlYvZOqr7PucC0H8oYgwiWPAMM5xs3FudD7pQBNynWNPLKNagzueGpE3WjDSkPbcDzpDx8tIfnzvPA4jbty/Fcw7S/aU/zfHYLdaNGQ91ER4Q5jUVVQP8qUttpBs0bb7xRFxAlgMAvQUOCoIAASefOnfV2ApkEMIlss646iD6Ga6uG0VFm8OSTT+r9BDfBkiVL6oKgalTWv0SpCXxQTgIpbCOwoUxC/TdfbidYkwxmDzBDhmMKCgrq6qVMN72f640dO1ZvM+VLhb/85S86AMZx5hos5ovv6mHVXUdZOnpRHVOvM+OF+/C3EkBLka4+xwSSlADp2QynnHKKXidgTFDVBESVkOvjmSXEOvdXJqeOtrNOYAqoQUivE/ghYEN9WWdmUlNg6baFetbJ0tIv41vaJh5f/Gfr3NfHWR9veCu+xbL8m4utTWdcYBX3G2uVjNg1gFo6fJJV3HeMVXTSeZZvyXfxsxQS4pmzVj9nnaOu+/t5V1q14R0zu3YHRSKWssT0rBRFajoYp4hKB8YJEAICnsyQQS7oIwTMCbSmAjNrkCul/MS37AD98JprrtHPXhGelk2lweqJAUCRi5afFStW6HUChKybYKYiHD2ThfMUsekyE+hHzoAiTX384sWL9bqBIj1LKVI6cMjxBPnpewTzqT/BVuQDeQTMQmESBPwCPyhCrOODZFRWVuq+zXHIFEFjJiQQAGW2DGAiB/fmenAFXKK0fb0vGcxkof0SZ5KxDT5DximrssB1PRXJ6/0ERgl48/x4RpRdDSR6H/KMvBGsVkSvtxE0pnxK8dLnMAOOWTkALjj11FO1nJtnrCwAfT+4oDHYq8RhBGQI9qE1oqmjgeJXTwQ+cbQC/MBolIycJnADMFXQjhnxGPVVZfSbrxzHCGk0TtYZmZnfSVAG9w+5zQHmFaMw+zBzMFnZzwjHvTHTGMk5H20H7RmtxbgvEoFWjRaCqYjvjg8P4EIBNBGmJ9YJfvn6fIWAevExDsqGlYLP23ywAKCtoLVzLbYTrME0Iz5B2Sknoz11wVzEAkATwL/OhwWwAjif7awT8MHHx7kmxoF2Q+AJbYPrcH3+JniKlUPbEmcwH0/AzcYzor7G/NxbhKMhmTH/OumfN1imDLwivrVtoahqrdwy7yqZ0O04uXDIr/W2cLVPSq+/VZzvfCiunCw1Ku/cDkpQdPA0Mmyw5M34nWT276tH7sSjPtzwpjy5bKbUhn1yyaBr5dheZ8b3NB5YUvineR4ATQ+3n9Eu0QCRKbRaJeh6Wyqg8XEsx6mBPr51ZxDIpz8pwqub/w7QdpFH5IT78jdaNdfhegbEkoij4fIw/naQfD5AyyW+xEQFIw+8QUoMAaueIKtxJ3IPcx7aKxYFsms+lt8QcBNRTtxAaN20A+Uw/Rp3F9YyAWkTz0oF2g4NmXORRwPaC66Ay7gmzyexjTkPGefecKNx69IeRuNOLA/gecIxPE9Tb5DcjvAa25KfQ32ws0LaaHLMLXpbPlg/W6aOnaFT67Y1PLXkAdlYtUZ+M2a6ZLq9EgkEZdutd4n14uvibueVnb+L6oilFfBVi0wYJ3l/vFHSu5tvqu6g9083viePL50p1dEK6Z7ZR2eUzEtIPPb/O1C2cLUAfnnhCCURhQRXIQqYjabFrs4mGzb2EWM7HyVep1eWlratnENgY+VaKaspkcuGXq+JPaw0u9K7HpDoS6+LK4v0AonErhAMSMhfK85zTpOC+/6kiX2HNhQ79uMNb8vj382UgMOvBMolh3U5xib2JGAxY2Xja0dTJx7E95KZzmsTe/PA1txtNAsWbpknC7d+KhcPu0ZRYNvQIXAZzV3/rhyQ20v65A2SSDgi26bPlOi/XhQ35rNr53JGlckdys6SjKsukbyLzhen3m/EJUbsb695SZ5f+Q+JOAlgWlLo6So3jZ0pBZk7z+iwsQO4SnAt7KsL0EbDsDV3G82CYZ0PkRxPviwrNfk1Wl+HqAn45KCCEZrYQ7x/cMsMiT79YmyOeiKxR8ISqaqS8MD+knP/DMm/9CdxYlfQ1eCDHgF5btkj8syKRxSxh/R3Y0PqvKO6nWAT+26AD9sm9uaHrbnbaDaU1hbLZ+vfl6P7niIZbSC/O3Pvyf4YLC6R7bfdLfLOHHF7veJwOvV8dkdUHVNbK6E0t6SdcZLk/uIS8XSOvQyWiJKazfLvZQ/LgpKPJN2dLi6HW3+qr0dGH/ntIXdLTnp+/EgbNloPNrnbaFas3LZUfKFKrcmb75G2JmqWLpeK2+4S55eLxd2uXczHrv6zAgGJBEJiDT5QvD+7SLJPmJzSrP1662fy7Iq/yXrfaslMy1SnxlIFR4IhuWzI9XJEj9gMKxs2Whs2udtodiwvWSztM/KlU3b3+JaWB5288o13pOaeB8W1aas4eWMQYg+HJVLrl0iHAvFMOV1yfjpFPPnt9fF8KNsZH5B4k/WNNc/Ie+v+K36rVlkipPWN7asJ+WRE/ji5ZvTt4nbump7Cho3WgE3uNpodkWhYNpavkwJvR2mXUX/SuaYF1ByzFYJl5VLx8BMSfP4/kh6KiCNDEXMoJOGAX6zcXHEfc5S0u/BcyRyYet74V1vnyWurnpYVlUvEk5YubseOeeNhKyzp0XS5dtQdMqAglg/Iho22AJvcbTQr6FwQLDNVKmrKJScjR9Lcu38BY18R07yVxv3RPKl+4O/iWPSNuCH1aFSiwZBECvLEPekwyTr3dPGOGKrLaMpqsL5itbz1/Ysyf+sHErACkq609Z1dS5bS2mvkjF4/lXMGxlJz2LDRVmCTu40WAx+fDocDSvvNbIbZEjtTc+3a9VL1xDMSee1tcVdWisOVJiGXU6K9ukn6pAniPflYyRw0cCeqNthcvVHmrH9DPtn8jpSFSjWpOx070rsa+MM+6Z89RK4dPUPaeXZkO7Rhoy3AJncbPygEtxRL9fP/Ef9z/xXn9xtEMpW23rWzOIcOkvTJEyRzwjhJ75h6quKGytXycdE7Mn/LHCnxbxaP2yNu565JuQCWiMdKl2tGTpeDCs1n+WzYaDuwyd1Gm0Oye2R3oAf7v1sh1f+dLbWvvSPO0m3i6t5FXMOGiGfcKPGMHCoZA/qmnP3iD/lkWdnX8vnmD2Vx6edKU98maS6PpDnxq6cuBemCA8oCmdLvCjm13/nxrTZstC3Y5G6jVeELVsvW6k2S582TvIzGv/xDtw1WVolv0Tfin/+VRFasFo/XK+kH9hfX0IMk/aD+klZYkJKegxG/rKtYJV8rMl9SskDWVa+WgPrncaWJ25FaU98BS3xqQDi0wyT5+Yib1SBgz46x0TZhk7uNVgPzWSJKC95cuV6nK6iJVEu/vIEyoGCo5HhiXyGqD5FQRGo3FInD55M0b5akdSgUR87OX7o3sCQqxb7Nsr5ytayqWCrLyxbL5pr1Uh2qEqfTIR5F0I4UPvVkRCx1z1C19Gk3SH4zaroUend9wcmGjbYCm9xttAnwhudnG9+XDzfOlvLgNumc1VMOzBsk3bN7KY2+oyL79pLpztJZJnnVP1klDysCD6pr1AZ9Uh2skIrgdimt2aIIfa1srFknpf7NUlZbIiH1z+1y67dKXQ4cNQ07gBCOaDSsrh2QdGemDMkfJWcNuFh65tSfbteGjbYAm9xttDp2zEjnZaEK+aToPflwwyxZVblcE2uu0uJzM/MkKy1XMhTBprvS44HO2MfPmWseitZKIOqXmnCNVAUqtIYdgfLVZbm2y+nS89Njk3QaJnQQVVp6SF2XvNztPfkypGCUHNnteBncYbS+XmKZbdhoi7DJ3UabRECR9MLi+TJ/8xxZVr5QyoKlmnDdTreidJfWqOuoVTG2/qd+nUobZ9qiU7N4bPvuoK+lxCCq/oUiQf2BBCyErt4eMqLjoTKq4wTp1X5A7OA67FQCGzbaHGxyt9G2oXrnxuo18k3JAlm2fZGsqVgplZEyRfSxb1uSCMylydyVRLX1Ey9aNwMFC3PvuQeDQoYzS7uB+ucOkkGFo2VA+0GSmWbnGrexf8Imdxv7DdCot9YUybrK1bKmbKkU+dbJtmCxVAXLpTpUqQOeGg6jVatf/RP/G0Qd2t/u9bST7LRcyfcUSues7tIrd4D0VksnbzfJcCcHZs31bNjYf2CTu439GJaU15ZKebBMKtVSHiiT6mCV1EZ8erpjRGn38HqauCXN7RGvK0sReo5ke/IkJ10taXmSn1koDh1YtWHjhwWb3G3YsGHjBweR/wc57LKtam1kAAAAAABJRU5ErkJggg=="/>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85530"/>
            <a:ext cx="8877300" cy="4678018"/>
          </a:xfrm>
          <a:prstGeom prst="rect">
            <a:avLst/>
          </a:prstGeom>
        </p:spPr>
      </p:pic>
    </p:spTree>
    <p:extLst>
      <p:ext uri="{BB962C8B-B14F-4D97-AF65-F5344CB8AC3E}">
        <p14:creationId xmlns:p14="http://schemas.microsoft.com/office/powerpoint/2010/main" val="177637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25</a:t>
            </a:fld>
            <a:endParaRPr lang="en-US"/>
          </a:p>
        </p:txBody>
      </p:sp>
      <p:sp>
        <p:nvSpPr>
          <p:cNvPr id="6" name="TextBox 5"/>
          <p:cNvSpPr txBox="1"/>
          <p:nvPr/>
        </p:nvSpPr>
        <p:spPr>
          <a:xfrm>
            <a:off x="2186606" y="244336"/>
            <a:ext cx="3826689" cy="1477328"/>
          </a:xfrm>
          <a:prstGeom prst="rect">
            <a:avLst/>
          </a:prstGeom>
          <a:noFill/>
        </p:spPr>
        <p:txBody>
          <a:bodyPr wrap="none" rtlCol="0">
            <a:spAutoFit/>
          </a:bodyPr>
          <a:lstStyle/>
          <a:p>
            <a:r>
              <a:rPr lang="en-US" dirty="0"/>
              <a:t>               </a:t>
            </a:r>
            <a:r>
              <a:rPr lang="en-US" b="1" dirty="0"/>
              <a:t>NEXT EPISODE #2</a:t>
            </a:r>
          </a:p>
          <a:p>
            <a:endParaRPr lang="en-US" dirty="0"/>
          </a:p>
          <a:p>
            <a:pPr algn="ctr"/>
            <a:r>
              <a:rPr lang="en-US" dirty="0"/>
              <a:t>Clarify the RELATIONSHIP Issues,</a:t>
            </a:r>
          </a:p>
          <a:p>
            <a:pPr algn="ctr"/>
            <a:r>
              <a:rPr lang="en-US" dirty="0"/>
              <a:t>Reviewing Comments and</a:t>
            </a:r>
          </a:p>
          <a:p>
            <a:pPr algn="ctr"/>
            <a:r>
              <a:rPr lang="en-US" dirty="0"/>
              <a:t>Recommendations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06" y="1728647"/>
            <a:ext cx="3569656" cy="267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56262" y="4172222"/>
            <a:ext cx="2579355" cy="646331"/>
          </a:xfrm>
          <a:prstGeom prst="rect">
            <a:avLst/>
          </a:prstGeom>
          <a:noFill/>
        </p:spPr>
        <p:txBody>
          <a:bodyPr wrap="square" rtlCol="0">
            <a:spAutoFit/>
          </a:bodyPr>
          <a:lstStyle/>
          <a:p>
            <a:r>
              <a:rPr lang="en-US" dirty="0"/>
              <a:t>First – </a:t>
            </a:r>
            <a:r>
              <a:rPr lang="en-US" dirty="0" err="1"/>
              <a:t>briefly,what</a:t>
            </a:r>
            <a:r>
              <a:rPr lang="en-US" dirty="0"/>
              <a:t> did we learn in Episode #1</a:t>
            </a:r>
          </a:p>
        </p:txBody>
      </p:sp>
      <p:sp>
        <p:nvSpPr>
          <p:cNvPr id="3" name="Right Arrow 2"/>
          <p:cNvSpPr/>
          <p:nvPr/>
        </p:nvSpPr>
        <p:spPr>
          <a:xfrm>
            <a:off x="8209722" y="4334147"/>
            <a:ext cx="351181" cy="323166"/>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596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26</a:t>
            </a:fld>
            <a:endParaRPr lang="en-US"/>
          </a:p>
        </p:txBody>
      </p:sp>
      <p:sp>
        <p:nvSpPr>
          <p:cNvPr id="6" name="TextBox 5"/>
          <p:cNvSpPr txBox="1"/>
          <p:nvPr/>
        </p:nvSpPr>
        <p:spPr>
          <a:xfrm>
            <a:off x="952336" y="646380"/>
            <a:ext cx="2917299" cy="400110"/>
          </a:xfrm>
          <a:prstGeom prst="rect">
            <a:avLst/>
          </a:prstGeom>
          <a:noFill/>
        </p:spPr>
        <p:txBody>
          <a:bodyPr wrap="square" rtlCol="0">
            <a:spAutoFit/>
          </a:bodyPr>
          <a:lstStyle/>
          <a:p>
            <a:r>
              <a:rPr lang="en-US" sz="2000" b="1" dirty="0">
                <a:latin typeface="+mn-lt"/>
              </a:rPr>
              <a:t>SUMMARY HIGHLIGHTS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388" y="139495"/>
            <a:ext cx="1955757" cy="146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52336" y="1627113"/>
            <a:ext cx="7025930" cy="2923877"/>
          </a:xfrm>
          <a:prstGeom prst="rect">
            <a:avLst/>
          </a:prstGeom>
          <a:solidFill>
            <a:srgbClr val="FFFF00"/>
          </a:solidFill>
          <a:ln w="38100">
            <a:solidFill>
              <a:schemeClr val="tx1"/>
            </a:solidFill>
          </a:ln>
        </p:spPr>
        <p:txBody>
          <a:bodyPr wrap="square" rtlCol="0">
            <a:spAutoFit/>
          </a:bodyPr>
          <a:lstStyle/>
          <a:p>
            <a:r>
              <a:rPr lang="en-US" dirty="0">
                <a:latin typeface="+mn-lt"/>
              </a:rPr>
              <a:t>A close alignment is apparent on the relative importance of issues among CAOs, Councils, Regions, and Jurisdictions with a few possible exceptions:</a:t>
            </a:r>
          </a:p>
          <a:p>
            <a:pPr marL="285750" indent="-285750">
              <a:buFont typeface="Arial" panose="020B0604020202020204" pitchFamily="34" charset="0"/>
              <a:buChar char="•"/>
            </a:pPr>
            <a:r>
              <a:rPr lang="en-US" sz="1600" dirty="0">
                <a:latin typeface="+mn-lt"/>
              </a:rPr>
              <a:t>Role Clarity and council direction is </a:t>
            </a:r>
            <a:r>
              <a:rPr lang="en-US" sz="1600" b="1" dirty="0">
                <a:latin typeface="+mn-lt"/>
              </a:rPr>
              <a:t>most</a:t>
            </a:r>
            <a:r>
              <a:rPr lang="en-US" sz="1600" dirty="0">
                <a:latin typeface="+mn-lt"/>
              </a:rPr>
              <a:t> important for CAOs and Mayors though less so for </a:t>
            </a:r>
            <a:r>
              <a:rPr lang="en-US" sz="1600" dirty="0" err="1">
                <a:latin typeface="+mn-lt"/>
              </a:rPr>
              <a:t>Councillors</a:t>
            </a:r>
            <a:r>
              <a:rPr lang="en-US" sz="1600" dirty="0">
                <a:latin typeface="+mn-lt"/>
              </a:rPr>
              <a:t> who rate higher Voter Apathy and municipal accountability and Hindered collaboration due to competition</a:t>
            </a:r>
          </a:p>
          <a:p>
            <a:pPr marL="285750" indent="-285750">
              <a:buFont typeface="Arial" panose="020B0604020202020204" pitchFamily="34" charset="0"/>
              <a:buChar char="•"/>
            </a:pPr>
            <a:r>
              <a:rPr lang="en-US" sz="1600" dirty="0">
                <a:latin typeface="+mn-lt"/>
              </a:rPr>
              <a:t>Role Clarity among the Regions appears to be </a:t>
            </a:r>
            <a:r>
              <a:rPr lang="en-US" sz="1600" b="1" dirty="0">
                <a:latin typeface="+mn-lt"/>
              </a:rPr>
              <a:t>less</a:t>
            </a:r>
            <a:r>
              <a:rPr lang="en-US" sz="1600" dirty="0">
                <a:latin typeface="+mn-lt"/>
              </a:rPr>
              <a:t> important for the South Region and Villages and Rural Jurisdictions</a:t>
            </a:r>
          </a:p>
          <a:p>
            <a:pPr marL="285750" indent="-285750">
              <a:buFont typeface="Arial" panose="020B0604020202020204" pitchFamily="34" charset="0"/>
              <a:buChar char="•"/>
            </a:pPr>
            <a:r>
              <a:rPr lang="en-US" sz="1600" dirty="0">
                <a:latin typeface="+mn-lt"/>
              </a:rPr>
              <a:t>Regional governance among the four Jurisdictions appears to be </a:t>
            </a:r>
            <a:r>
              <a:rPr lang="en-US" sz="1600" b="1" dirty="0">
                <a:latin typeface="+mn-lt"/>
              </a:rPr>
              <a:t>more</a:t>
            </a:r>
            <a:r>
              <a:rPr lang="en-US" sz="1600" dirty="0">
                <a:latin typeface="+mn-lt"/>
              </a:rPr>
              <a:t> important to smaller Villages and Rural areas</a:t>
            </a:r>
          </a:p>
          <a:p>
            <a:r>
              <a:rPr lang="en-US" dirty="0">
                <a:latin typeface="+mn-lt"/>
              </a:rPr>
              <a:t>Municipal issues associated with the Province appear to be the most important – 3 of the top 5.</a:t>
            </a:r>
          </a:p>
        </p:txBody>
      </p:sp>
    </p:spTree>
    <p:extLst>
      <p:ext uri="{BB962C8B-B14F-4D97-AF65-F5344CB8AC3E}">
        <p14:creationId xmlns:p14="http://schemas.microsoft.com/office/powerpoint/2010/main" val="1560301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60" y="112642"/>
            <a:ext cx="8693426" cy="4553779"/>
          </a:xfrm>
        </p:spPr>
        <p:txBody>
          <a:bodyPr>
            <a:normAutofit fontScale="90000"/>
          </a:bodyPr>
          <a:lstStyle/>
          <a:p>
            <a:r>
              <a:rPr lang="en-US" sz="2700" dirty="0">
                <a:latin typeface="+mn-lt"/>
              </a:rPr>
              <a:t>               MUNICIPAL ISSUES AND</a:t>
            </a:r>
            <a:br>
              <a:rPr lang="en-US" sz="2700" dirty="0">
                <a:latin typeface="+mn-lt"/>
              </a:rPr>
            </a:br>
            <a:r>
              <a:rPr lang="en-US" sz="2700" dirty="0">
                <a:latin typeface="+mn-lt"/>
              </a:rPr>
              <a:t>							             THE ASSOCIATED RELATIOINSHIPS</a:t>
            </a:r>
            <a:br>
              <a:rPr lang="en-US" sz="2700" dirty="0">
                <a:latin typeface="+mn-lt"/>
              </a:rPr>
            </a:br>
            <a:r>
              <a:rPr lang="en-US" sz="2200" b="0" dirty="0">
                <a:latin typeface="+mn-lt"/>
              </a:rPr>
              <a:t>        </a:t>
            </a:r>
            <a:r>
              <a:rPr lang="en-US" sz="2000" dirty="0">
                <a:latin typeface="+mn-lt"/>
              </a:rPr>
              <a:t>PROVINCIAL</a:t>
            </a:r>
            <a:r>
              <a:rPr lang="en-US" sz="2200" dirty="0">
                <a:latin typeface="+mn-lt"/>
              </a:rPr>
              <a:t>   </a:t>
            </a:r>
            <a:br>
              <a:rPr lang="en-US" sz="2200" b="0" dirty="0">
                <a:latin typeface="+mn-lt"/>
              </a:rPr>
            </a:br>
            <a:r>
              <a:rPr lang="en-US" b="0" dirty="0">
                <a:solidFill>
                  <a:srgbClr val="FF0000"/>
                </a:solidFill>
                <a:latin typeface="+mn-lt"/>
              </a:rPr>
              <a:t>	     1 - </a:t>
            </a:r>
            <a:r>
              <a:rPr lang="en-GB" b="0" dirty="0">
                <a:solidFill>
                  <a:srgbClr val="FF0000"/>
                </a:solidFill>
                <a:latin typeface="+mn-lt"/>
              </a:rPr>
              <a:t>Provincial downloading</a:t>
            </a:r>
            <a:br>
              <a:rPr lang="en-GB" b="0" dirty="0">
                <a:solidFill>
                  <a:srgbClr val="FF0000"/>
                </a:solidFill>
                <a:latin typeface="+mn-lt"/>
              </a:rPr>
            </a:br>
            <a:r>
              <a:rPr lang="en-GB" b="0" dirty="0">
                <a:solidFill>
                  <a:srgbClr val="FF0000"/>
                </a:solidFill>
                <a:latin typeface="+mn-lt"/>
              </a:rPr>
              <a:t>	     4 - Provincial government grant cuts</a:t>
            </a:r>
            <a:br>
              <a:rPr lang="en-GB" b="0" dirty="0">
                <a:latin typeface="+mn-lt"/>
              </a:rPr>
            </a:br>
            <a:r>
              <a:rPr lang="en-GB" b="0" dirty="0">
                <a:latin typeface="+mn-lt"/>
              </a:rPr>
              <a:t>	     5 - </a:t>
            </a:r>
            <a:r>
              <a:rPr lang="en-US" b="0" dirty="0">
                <a:latin typeface="+mn-lt"/>
              </a:rPr>
              <a:t>Tackling diverse roles beyond means</a:t>
            </a:r>
            <a:br>
              <a:rPr lang="en-US" sz="2200" b="0" dirty="0">
                <a:latin typeface="+mn-lt"/>
              </a:rPr>
            </a:br>
            <a:r>
              <a:rPr lang="en-US" sz="2200" b="0" dirty="0">
                <a:latin typeface="+mn-lt"/>
              </a:rPr>
              <a:t>	</a:t>
            </a:r>
            <a:r>
              <a:rPr lang="en-US" sz="2000" dirty="0">
                <a:latin typeface="+mn-lt"/>
              </a:rPr>
              <a:t>INTER-MUNICIPAL</a:t>
            </a:r>
            <a:br>
              <a:rPr lang="en-US" sz="2200" b="0" dirty="0">
                <a:latin typeface="+mn-lt"/>
              </a:rPr>
            </a:br>
            <a:r>
              <a:rPr lang="en-US" b="0" dirty="0">
                <a:latin typeface="+mn-lt"/>
              </a:rPr>
              <a:t>	     6 - Hindered collaboration due to competition</a:t>
            </a:r>
            <a:br>
              <a:rPr lang="en-US" b="0" dirty="0">
                <a:latin typeface="+mn-lt"/>
              </a:rPr>
            </a:br>
            <a:r>
              <a:rPr lang="en-GB" b="0" dirty="0">
                <a:latin typeface="+mn-lt"/>
              </a:rPr>
              <a:t>	     7- Urbanization's toll on rural areas</a:t>
            </a:r>
            <a:br>
              <a:rPr lang="en-GB" b="0" dirty="0">
                <a:latin typeface="+mn-lt"/>
              </a:rPr>
            </a:br>
            <a:r>
              <a:rPr lang="en-GB" b="0" dirty="0">
                <a:latin typeface="+mn-lt"/>
              </a:rPr>
              <a:t>	     8- Elusive regional governance</a:t>
            </a:r>
            <a:br>
              <a:rPr lang="en-GB" sz="2200" b="0" dirty="0">
                <a:latin typeface="+mn-lt"/>
              </a:rPr>
            </a:br>
            <a:r>
              <a:rPr lang="en-GB" sz="2200" b="0" dirty="0">
                <a:latin typeface="+mn-lt"/>
              </a:rPr>
              <a:t>         </a:t>
            </a:r>
            <a:r>
              <a:rPr lang="en-GB" sz="2000" dirty="0">
                <a:latin typeface="+mn-lt"/>
              </a:rPr>
              <a:t>PUBLIC</a:t>
            </a:r>
            <a:br>
              <a:rPr lang="en-GB" sz="2200" b="0" dirty="0">
                <a:latin typeface="+mn-lt"/>
              </a:rPr>
            </a:br>
            <a:r>
              <a:rPr lang="en-US" b="0" dirty="0">
                <a:solidFill>
                  <a:srgbClr val="FF0000"/>
                </a:solidFill>
                <a:latin typeface="+mn-lt"/>
              </a:rPr>
              <a:t>	     </a:t>
            </a:r>
            <a:r>
              <a:rPr lang="en-GB" b="0" dirty="0">
                <a:solidFill>
                  <a:srgbClr val="FF0000"/>
                </a:solidFill>
                <a:latin typeface="+mn-lt"/>
              </a:rPr>
              <a:t>3 - Soaring public expectations</a:t>
            </a:r>
            <a:br>
              <a:rPr lang="en-US" b="0" dirty="0">
                <a:latin typeface="+mn-lt"/>
              </a:rPr>
            </a:br>
            <a:r>
              <a:rPr lang="en-US" b="0" dirty="0">
                <a:latin typeface="+mn-lt"/>
              </a:rPr>
              <a:t>	   10 - Demand for inclusivity amid cultural shifts</a:t>
            </a:r>
            <a:br>
              <a:rPr lang="en-US" sz="2200" b="0" dirty="0">
                <a:latin typeface="+mn-lt"/>
              </a:rPr>
            </a:br>
            <a:r>
              <a:rPr lang="en-US" sz="2200" b="0" dirty="0">
                <a:latin typeface="+mn-lt"/>
              </a:rPr>
              <a:t>	</a:t>
            </a:r>
            <a:r>
              <a:rPr lang="en-US" sz="2000" dirty="0">
                <a:latin typeface="+mn-lt"/>
              </a:rPr>
              <a:t>COUNCIL</a:t>
            </a:r>
            <a:br>
              <a:rPr lang="en-US" sz="2200" b="0" dirty="0">
                <a:latin typeface="+mn-lt"/>
              </a:rPr>
            </a:br>
            <a:r>
              <a:rPr lang="en-GB" b="0" dirty="0">
                <a:solidFill>
                  <a:srgbClr val="FF0000"/>
                </a:solidFill>
                <a:latin typeface="+mn-lt"/>
              </a:rPr>
              <a:t>	    2 - </a:t>
            </a:r>
            <a:r>
              <a:rPr lang="en-US" b="0" dirty="0">
                <a:solidFill>
                  <a:srgbClr val="FF0000"/>
                </a:solidFill>
                <a:latin typeface="+mn-lt"/>
              </a:rPr>
              <a:t>Role clarity and council direction</a:t>
            </a:r>
            <a:br>
              <a:rPr lang="en-US" b="0" dirty="0">
                <a:latin typeface="+mn-lt"/>
              </a:rPr>
            </a:br>
            <a:r>
              <a:rPr lang="en-US" b="0" dirty="0">
                <a:latin typeface="+mn-lt"/>
              </a:rPr>
              <a:t>             9 - Voter apathy and enhancing municipal accountability</a:t>
            </a:r>
            <a:r>
              <a:rPr lang="en-GB" sz="2000" b="0" dirty="0">
                <a:latin typeface="+mn-lt"/>
              </a:rPr>
              <a:t>					</a:t>
            </a:r>
            <a:endParaRPr lang="en-US" b="0" dirty="0">
              <a:latin typeface="+mn-lt"/>
            </a:endParaRPr>
          </a:p>
        </p:txBody>
      </p:sp>
      <p:sp>
        <p:nvSpPr>
          <p:cNvPr id="4" name="Slide Number Placeholder 3"/>
          <p:cNvSpPr>
            <a:spLocks noGrp="1"/>
          </p:cNvSpPr>
          <p:nvPr>
            <p:ph type="sldNum" sz="quarter" idx="12"/>
          </p:nvPr>
        </p:nvSpPr>
        <p:spPr/>
        <p:txBody>
          <a:bodyPr/>
          <a:lstStyle/>
          <a:p>
            <a:fld id="{A88B48FB-E956-2048-9E74-C69E7CAA26CC}" type="slidenum">
              <a:rPr lang="en-US" smtClean="0"/>
              <a:t>27</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668" y="1825204"/>
            <a:ext cx="3285452" cy="2455586"/>
          </a:xfrm>
          <a:prstGeom prst="rect">
            <a:avLst/>
          </a:prstGeom>
        </p:spPr>
      </p:pic>
      <p:sp>
        <p:nvSpPr>
          <p:cNvPr id="3" name="TextBox 2"/>
          <p:cNvSpPr txBox="1"/>
          <p:nvPr/>
        </p:nvSpPr>
        <p:spPr>
          <a:xfrm>
            <a:off x="4844214" y="1178873"/>
            <a:ext cx="3399184" cy="646331"/>
          </a:xfrm>
          <a:prstGeom prst="rect">
            <a:avLst/>
          </a:prstGeom>
          <a:noFill/>
        </p:spPr>
        <p:txBody>
          <a:bodyPr wrap="square" rtlCol="0">
            <a:spAutoFit/>
          </a:bodyPr>
          <a:lstStyle/>
          <a:p>
            <a:pPr algn="ctr"/>
            <a:r>
              <a:rPr lang="en-US" dirty="0"/>
              <a:t>Each relationship is unique -  with it’s own special problem(s)</a:t>
            </a:r>
          </a:p>
        </p:txBody>
      </p:sp>
      <p:sp>
        <p:nvSpPr>
          <p:cNvPr id="5" name="TextBox 4"/>
          <p:cNvSpPr txBox="1"/>
          <p:nvPr/>
        </p:nvSpPr>
        <p:spPr>
          <a:xfrm>
            <a:off x="6056243" y="4393096"/>
            <a:ext cx="2121093" cy="369332"/>
          </a:xfrm>
          <a:prstGeom prst="rect">
            <a:avLst/>
          </a:prstGeom>
          <a:noFill/>
        </p:spPr>
        <p:txBody>
          <a:bodyPr wrap="none" rtlCol="0">
            <a:spAutoFit/>
          </a:bodyPr>
          <a:lstStyle/>
          <a:p>
            <a:r>
              <a:rPr lang="en-US" dirty="0"/>
              <a:t>PROVINCE FIRST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1120" y="4393096"/>
            <a:ext cx="44450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108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15135" y="80645"/>
            <a:ext cx="8823455" cy="548713"/>
          </a:xfrm>
        </p:spPr>
        <p:txBody>
          <a:bodyPr>
            <a:normAutofit fontScale="90000"/>
          </a:bodyPr>
          <a:lstStyle/>
          <a:p>
            <a:r>
              <a:rPr lang="en-GB" b="0" dirty="0">
                <a:latin typeface="+mn-lt"/>
              </a:rPr>
              <a:t>Q1. Provincial downloading: How serious is the challenge to your municipality of provincial downloading and the distribution of responsibilities and resources?</a:t>
            </a:r>
            <a:endParaRPr b="0" dirty="0">
              <a:latin typeface="+mn-lt"/>
            </a:endParaRPr>
          </a:p>
        </p:txBody>
      </p:sp>
      <p:sp>
        <p:nvSpPr>
          <p:cNvPr id="3" name="TextBox 2"/>
          <p:cNvSpPr txBox="1"/>
          <p:nvPr/>
        </p:nvSpPr>
        <p:spPr>
          <a:xfrm>
            <a:off x="357810" y="4227442"/>
            <a:ext cx="6430616" cy="646331"/>
          </a:xfrm>
          <a:prstGeom prst="rect">
            <a:avLst/>
          </a:prstGeom>
          <a:noFill/>
        </p:spPr>
        <p:txBody>
          <a:bodyPr wrap="square" rtlCol="0">
            <a:spAutoFit/>
          </a:bodyPr>
          <a:lstStyle/>
          <a:p>
            <a:r>
              <a:rPr lang="en-US" dirty="0"/>
              <a:t>Over 90% of respondents view Provincial Downloading as of Critical/ High importance to their rural municipality.</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68210" cy="5143500"/>
          </a:xfrm>
          <a:prstGeom prst="rect">
            <a:avLst/>
          </a:prstGeom>
        </p:spPr>
      </p:pic>
      <p:sp>
        <p:nvSpPr>
          <p:cNvPr id="12" name="TextBox 11"/>
          <p:cNvSpPr txBox="1"/>
          <p:nvPr/>
        </p:nvSpPr>
        <p:spPr>
          <a:xfrm>
            <a:off x="245164" y="106016"/>
            <a:ext cx="8706679" cy="642731"/>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165651" y="284921"/>
            <a:ext cx="8799445" cy="707886"/>
          </a:xfrm>
          <a:prstGeom prst="rect">
            <a:avLst/>
          </a:prstGeom>
          <a:solidFill>
            <a:schemeClr val="bg1"/>
          </a:solidFill>
        </p:spPr>
        <p:txBody>
          <a:bodyPr wrap="square" rtlCol="0">
            <a:spAutoFit/>
          </a:bodyPr>
          <a:lstStyle/>
          <a:p>
            <a:r>
              <a:rPr lang="en-GB" sz="2000" dirty="0">
                <a:latin typeface="+mn-lt"/>
              </a:rPr>
              <a:t>Q1. </a:t>
            </a:r>
            <a:r>
              <a:rPr lang="en-GB" sz="2000" b="1" dirty="0">
                <a:latin typeface="+mn-lt"/>
              </a:rPr>
              <a:t>Provincial downloading</a:t>
            </a:r>
            <a:r>
              <a:rPr lang="en-GB" sz="2000" dirty="0">
                <a:latin typeface="+mn-lt"/>
              </a:rPr>
              <a:t>: How serious is the challenge to your municipality of provincial downloading and the distribution of responsibilities and resources?</a:t>
            </a:r>
          </a:p>
        </p:txBody>
      </p:sp>
      <p:sp>
        <p:nvSpPr>
          <p:cNvPr id="14" name="TextBox 13"/>
          <p:cNvSpPr txBox="1"/>
          <p:nvPr/>
        </p:nvSpPr>
        <p:spPr>
          <a:xfrm>
            <a:off x="616224" y="3886319"/>
            <a:ext cx="7964557" cy="923330"/>
          </a:xfrm>
          <a:prstGeom prst="rect">
            <a:avLst/>
          </a:prstGeom>
          <a:noFill/>
        </p:spPr>
        <p:txBody>
          <a:bodyPr wrap="square" rtlCol="0">
            <a:spAutoFit/>
          </a:bodyPr>
          <a:lstStyle/>
          <a:p>
            <a:r>
              <a:rPr lang="en-US" b="1" dirty="0">
                <a:latin typeface="+mn-lt"/>
              </a:rPr>
              <a:t>Observation</a:t>
            </a:r>
            <a:r>
              <a:rPr lang="en-US" dirty="0">
                <a:latin typeface="+mn-lt"/>
              </a:rPr>
              <a:t>: Provincial downloading is identified by over 90% of rural municipalities survey as the most important issue impacting several other issues such as the Council’s management of limited resources and Public expectations.  </a:t>
            </a:r>
            <a:endParaRPr lang="en-US" dirty="0"/>
          </a:p>
        </p:txBody>
      </p:sp>
      <p:sp>
        <p:nvSpPr>
          <p:cNvPr id="15" name="TextBox 14"/>
          <p:cNvSpPr txBox="1"/>
          <p:nvPr/>
        </p:nvSpPr>
        <p:spPr>
          <a:xfrm>
            <a:off x="5085521" y="3071713"/>
            <a:ext cx="669233" cy="369332"/>
          </a:xfrm>
          <a:prstGeom prst="rect">
            <a:avLst/>
          </a:prstGeom>
          <a:solidFill>
            <a:schemeClr val="bg1"/>
          </a:solidFill>
        </p:spPr>
        <p:txBody>
          <a:bodyPr wrap="square" rtlCol="0">
            <a:spAutoFit/>
          </a:bodyPr>
          <a:lstStyle/>
          <a:p>
            <a:endParaRPr lang="en-US" dirty="0"/>
          </a:p>
        </p:txBody>
      </p:sp>
      <p:sp>
        <p:nvSpPr>
          <p:cNvPr id="16" name="TextBox 15"/>
          <p:cNvSpPr txBox="1"/>
          <p:nvPr/>
        </p:nvSpPr>
        <p:spPr>
          <a:xfrm>
            <a:off x="4214191" y="1935682"/>
            <a:ext cx="993913" cy="307777"/>
          </a:xfrm>
          <a:prstGeom prst="rect">
            <a:avLst/>
          </a:prstGeom>
          <a:solidFill>
            <a:schemeClr val="bg1"/>
          </a:solidFill>
        </p:spPr>
        <p:txBody>
          <a:bodyPr wrap="square" rtlCol="0">
            <a:spAutoFit/>
          </a:bodyPr>
          <a:lstStyle/>
          <a:p>
            <a:r>
              <a:rPr lang="en-US" sz="1400" dirty="0">
                <a:latin typeface="+mn-lt"/>
              </a:rPr>
              <a:t>34.7%</a:t>
            </a:r>
          </a:p>
        </p:txBody>
      </p:sp>
      <p:sp>
        <p:nvSpPr>
          <p:cNvPr id="17" name="TextBox 16"/>
          <p:cNvSpPr txBox="1"/>
          <p:nvPr/>
        </p:nvSpPr>
        <p:spPr>
          <a:xfrm>
            <a:off x="2703444" y="2790448"/>
            <a:ext cx="523462"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6788425" y="1133062"/>
            <a:ext cx="1417982" cy="646331"/>
          </a:xfrm>
          <a:prstGeom prst="rect">
            <a:avLst/>
          </a:prstGeom>
          <a:noFill/>
        </p:spPr>
        <p:txBody>
          <a:bodyPr wrap="square" rtlCol="0">
            <a:spAutoFit/>
          </a:bodyPr>
          <a:lstStyle/>
          <a:p>
            <a:r>
              <a:rPr lang="en-US" dirty="0">
                <a:latin typeface="+mn-lt"/>
              </a:rPr>
              <a:t>Rank 1st</a:t>
            </a:r>
          </a:p>
          <a:p>
            <a:r>
              <a:rPr lang="en-US" dirty="0">
                <a:latin typeface="+mn-lt"/>
              </a:rPr>
              <a:t>1.52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1544" y="237256"/>
            <a:ext cx="8481391" cy="1015663"/>
          </a:xfrm>
          <a:prstGeom prst="rect">
            <a:avLst/>
          </a:prstGeom>
        </p:spPr>
        <p:txBody>
          <a:bodyPr wrap="square">
            <a:spAutoFit/>
          </a:bodyPr>
          <a:lstStyle/>
          <a:p>
            <a:r>
              <a:rPr lang="en-GB" sz="2000" dirty="0">
                <a:latin typeface="+mn-lt"/>
              </a:rPr>
              <a:t>Q2. </a:t>
            </a:r>
            <a:r>
              <a:rPr lang="en-GB" sz="2000" b="1" dirty="0">
                <a:latin typeface="+mn-lt"/>
              </a:rPr>
              <a:t>Provincial government grant cuts</a:t>
            </a:r>
            <a:r>
              <a:rPr lang="en-GB" sz="2000" dirty="0">
                <a:latin typeface="+mn-lt"/>
              </a:rPr>
              <a:t>: Municipalities need to employ strategies to diversify revenue streams and reduce reliance on Provincial government grants amidst budgetary constraints.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406" y="1234704"/>
            <a:ext cx="5059638" cy="2795133"/>
          </a:xfrm>
          <a:prstGeom prst="rect">
            <a:avLst/>
          </a:prstGeom>
        </p:spPr>
      </p:pic>
      <p:sp>
        <p:nvSpPr>
          <p:cNvPr id="8" name="TextBox 7"/>
          <p:cNvSpPr txBox="1"/>
          <p:nvPr/>
        </p:nvSpPr>
        <p:spPr>
          <a:xfrm>
            <a:off x="616227" y="3910566"/>
            <a:ext cx="7832034" cy="923330"/>
          </a:xfrm>
          <a:prstGeom prst="rect">
            <a:avLst/>
          </a:prstGeom>
          <a:noFill/>
        </p:spPr>
        <p:txBody>
          <a:bodyPr wrap="square" rtlCol="0">
            <a:spAutoFit/>
          </a:bodyPr>
          <a:lstStyle/>
          <a:p>
            <a:r>
              <a:rPr lang="en-US" b="1" dirty="0">
                <a:latin typeface="+mn-lt"/>
              </a:rPr>
              <a:t>Observation. </a:t>
            </a:r>
            <a:r>
              <a:rPr lang="en-US" dirty="0">
                <a:latin typeface="+mn-lt"/>
              </a:rPr>
              <a:t>Municipalities (and their NGOs) that rely on Provincial grants are  vulnerable to Provincial grant cuts with implications on other issues such as Public expectations.</a:t>
            </a:r>
          </a:p>
        </p:txBody>
      </p:sp>
      <p:sp>
        <p:nvSpPr>
          <p:cNvPr id="6" name="TextBox 5"/>
          <p:cNvSpPr txBox="1"/>
          <p:nvPr/>
        </p:nvSpPr>
        <p:spPr>
          <a:xfrm>
            <a:off x="6808303" y="1159565"/>
            <a:ext cx="1417982" cy="646331"/>
          </a:xfrm>
          <a:prstGeom prst="rect">
            <a:avLst/>
          </a:prstGeom>
          <a:noFill/>
        </p:spPr>
        <p:txBody>
          <a:bodyPr wrap="square" rtlCol="0">
            <a:spAutoFit/>
          </a:bodyPr>
          <a:lstStyle/>
          <a:p>
            <a:r>
              <a:rPr lang="en-US" dirty="0">
                <a:latin typeface="+mn-lt"/>
              </a:rPr>
              <a:t>Rank 4th</a:t>
            </a:r>
          </a:p>
          <a:p>
            <a:r>
              <a:rPr lang="en-US" dirty="0">
                <a:latin typeface="+mn-lt"/>
              </a:rPr>
              <a:t>1.74</a:t>
            </a:r>
          </a:p>
        </p:txBody>
      </p:sp>
    </p:spTree>
    <p:extLst>
      <p:ext uri="{BB962C8B-B14F-4D97-AF65-F5344CB8AC3E}">
        <p14:creationId xmlns:p14="http://schemas.microsoft.com/office/powerpoint/2010/main" val="2315161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5033" y="261618"/>
            <a:ext cx="7787252" cy="1083478"/>
          </a:xfrm>
        </p:spPr>
        <p:txBody>
          <a:bodyPr>
            <a:normAutofit/>
          </a:bodyPr>
          <a:lstStyle/>
          <a:p>
            <a:endParaRPr lang="en-US" dirty="0"/>
          </a:p>
          <a:p>
            <a:endParaRPr lang="en-US" dirty="0"/>
          </a:p>
        </p:txBody>
      </p:sp>
      <p:sp>
        <p:nvSpPr>
          <p:cNvPr id="3" name="Text Placeholder 2"/>
          <p:cNvSpPr>
            <a:spLocks noGrp="1"/>
          </p:cNvSpPr>
          <p:nvPr>
            <p:ph type="body" sz="quarter" idx="12"/>
          </p:nvPr>
        </p:nvSpPr>
        <p:spPr>
          <a:xfrm>
            <a:off x="927652" y="449123"/>
            <a:ext cx="6732104" cy="1035120"/>
          </a:xfrm>
        </p:spPr>
        <p:txBody>
          <a:bodyPr>
            <a:normAutofit/>
          </a:bodyPr>
          <a:lstStyle/>
          <a:p>
            <a:pPr algn="ctr"/>
            <a:r>
              <a:rPr lang="en-US" sz="2600" b="1" dirty="0">
                <a:latin typeface="+mn-lt"/>
              </a:rPr>
              <a:t>Episode #1. Governing Perspectives - From the Inside and Closest to the People</a:t>
            </a:r>
          </a:p>
          <a:p>
            <a:pPr algn="ctr"/>
            <a:endParaRPr lang="en-US" sz="2100" dirty="0">
              <a:latin typeface="+mn-lt"/>
            </a:endParaRPr>
          </a:p>
          <a:p>
            <a:endParaRPr lang="en-US" dirty="0"/>
          </a:p>
          <a:p>
            <a:endParaRPr lang="en-US" dirty="0"/>
          </a:p>
        </p:txBody>
      </p:sp>
      <p:sp>
        <p:nvSpPr>
          <p:cNvPr id="7" name="TextBox 6"/>
          <p:cNvSpPr txBox="1"/>
          <p:nvPr/>
        </p:nvSpPr>
        <p:spPr>
          <a:xfrm>
            <a:off x="1437859" y="1762539"/>
            <a:ext cx="6347791" cy="3139321"/>
          </a:xfrm>
          <a:prstGeom prst="rect">
            <a:avLst/>
          </a:prstGeom>
          <a:noFill/>
        </p:spPr>
        <p:txBody>
          <a:bodyPr wrap="square" rtlCol="0">
            <a:spAutoFit/>
          </a:bodyPr>
          <a:lstStyle/>
          <a:p>
            <a:pPr algn="ctr"/>
            <a:r>
              <a:rPr lang="en-US" dirty="0">
                <a:solidFill>
                  <a:schemeClr val="bg1"/>
                </a:solidFill>
                <a:latin typeface="+mn-lt"/>
              </a:rPr>
              <a:t>AGENDA – Survey Results and Discussion</a:t>
            </a:r>
          </a:p>
          <a:p>
            <a:pPr algn="ctr"/>
            <a:endParaRPr lang="en-US" dirty="0">
              <a:solidFill>
                <a:schemeClr val="bg1"/>
              </a:solidFill>
              <a:latin typeface="+mn-lt"/>
            </a:endParaRPr>
          </a:p>
          <a:p>
            <a:pPr marL="342900" indent="-342900" algn="l">
              <a:buAutoNum type="arabicPeriod"/>
            </a:pPr>
            <a:r>
              <a:rPr lang="en-US" dirty="0">
                <a:solidFill>
                  <a:schemeClr val="bg1"/>
                </a:solidFill>
                <a:latin typeface="+mn-lt"/>
              </a:rPr>
              <a:t>The Survey – Who, when and how</a:t>
            </a:r>
          </a:p>
          <a:p>
            <a:pPr marL="342900" indent="-342900" algn="l">
              <a:buAutoNum type="arabicPeriod"/>
            </a:pPr>
            <a:r>
              <a:rPr lang="en-US" dirty="0">
                <a:solidFill>
                  <a:schemeClr val="bg1"/>
                </a:solidFill>
                <a:latin typeface="+mn-lt"/>
              </a:rPr>
              <a:t>The Municipal issues and their Relationships</a:t>
            </a:r>
          </a:p>
          <a:p>
            <a:pPr marL="342900" indent="-342900" algn="l">
              <a:buAutoNum type="arabicPeriod"/>
            </a:pPr>
            <a:r>
              <a:rPr lang="en-US" dirty="0">
                <a:solidFill>
                  <a:schemeClr val="bg1"/>
                </a:solidFill>
                <a:latin typeface="+mn-lt"/>
              </a:rPr>
              <a:t>Issue importance – Overall and for each Relationship</a:t>
            </a:r>
          </a:p>
          <a:p>
            <a:pPr marL="342900" indent="-342900" algn="l">
              <a:buAutoNum type="arabicPeriod"/>
            </a:pPr>
            <a:r>
              <a:rPr lang="en-US" dirty="0">
                <a:solidFill>
                  <a:schemeClr val="bg1"/>
                </a:solidFill>
                <a:latin typeface="+mn-lt"/>
              </a:rPr>
              <a:t>Alignment or not on issue importance of:</a:t>
            </a:r>
          </a:p>
          <a:p>
            <a:pPr lvl="6" algn="l"/>
            <a:r>
              <a:rPr lang="en-US" dirty="0">
                <a:solidFill>
                  <a:schemeClr val="bg1"/>
                </a:solidFill>
                <a:latin typeface="+mn-lt"/>
              </a:rPr>
              <a:t>         a) CAO’s and Councils</a:t>
            </a:r>
          </a:p>
          <a:p>
            <a:pPr lvl="3" algn="l"/>
            <a:r>
              <a:rPr lang="en-US" dirty="0">
                <a:solidFill>
                  <a:schemeClr val="bg1"/>
                </a:solidFill>
                <a:latin typeface="+mn-lt"/>
              </a:rPr>
              <a:t>         b) Regions – North, Central, South</a:t>
            </a:r>
          </a:p>
          <a:p>
            <a:pPr lvl="3" algn="l"/>
            <a:r>
              <a:rPr lang="en-US" dirty="0">
                <a:solidFill>
                  <a:schemeClr val="bg1"/>
                </a:solidFill>
                <a:latin typeface="+mn-lt"/>
              </a:rPr>
              <a:t>         c) Jurisdictions – City, Town, Villages, </a:t>
            </a:r>
            <a:r>
              <a:rPr lang="en-US" dirty="0">
                <a:solidFill>
                  <a:schemeClr val="bg1"/>
                </a:solidFill>
              </a:rPr>
              <a:t>Rural</a:t>
            </a:r>
          </a:p>
          <a:p>
            <a:pPr lvl="3" algn="l"/>
            <a:r>
              <a:rPr lang="en-US" dirty="0">
                <a:solidFill>
                  <a:schemeClr val="bg1"/>
                </a:solidFill>
                <a:latin typeface="+mn-lt"/>
              </a:rPr>
              <a:t>5.   Summary highlights</a:t>
            </a:r>
          </a:p>
          <a:p>
            <a:pPr algn="ctr"/>
            <a:endParaRPr lang="en-US" dirty="0">
              <a:solidFill>
                <a:schemeClr val="bg1"/>
              </a:solidFill>
            </a:endParaRPr>
          </a:p>
        </p:txBody>
      </p:sp>
    </p:spTree>
    <p:extLst>
      <p:ext uri="{BB962C8B-B14F-4D97-AF65-F5344CB8AC3E}">
        <p14:creationId xmlns:p14="http://schemas.microsoft.com/office/powerpoint/2010/main" val="2303478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30</a:t>
            </a:fld>
            <a:endParaRPr lang="en-US"/>
          </a:p>
        </p:txBody>
      </p:sp>
      <p:graphicFrame>
        <p:nvGraphicFramePr>
          <p:cNvPr id="6" name="Chart Placeholder"/>
          <p:cNvGraphicFramePr>
            <a:graphicFrameLocks noGrp="1"/>
          </p:cNvGraphicFramePr>
          <p:nvPr>
            <p:extLst>
              <p:ext uri="{D42A27DB-BD31-4B8C-83A1-F6EECF244321}">
                <p14:modId xmlns:p14="http://schemas.microsoft.com/office/powerpoint/2010/main" val="358332544"/>
              </p:ext>
            </p:extLst>
          </p:nvPr>
        </p:nvGraphicFramePr>
        <p:xfrm>
          <a:off x="1095851" y="946463"/>
          <a:ext cx="6998677" cy="3569013"/>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85529" y="180851"/>
            <a:ext cx="8700053" cy="1015663"/>
          </a:xfrm>
          <a:prstGeom prst="rect">
            <a:avLst/>
          </a:prstGeom>
        </p:spPr>
        <p:txBody>
          <a:bodyPr wrap="square">
            <a:spAutoFit/>
          </a:bodyPr>
          <a:lstStyle/>
          <a:p>
            <a:r>
              <a:rPr lang="en-GB" sz="2000" dirty="0"/>
              <a:t>Q3(3): </a:t>
            </a:r>
            <a:r>
              <a:rPr lang="en-GB" sz="2000" b="1" dirty="0">
                <a:latin typeface="+mn-lt"/>
              </a:rPr>
              <a:t>Tackling</a:t>
            </a:r>
            <a:r>
              <a:rPr lang="en-GB" sz="2000" b="1" dirty="0"/>
              <a:t> </a:t>
            </a:r>
            <a:r>
              <a:rPr lang="en-GB" sz="2000" b="1" dirty="0">
                <a:latin typeface="+mn-lt"/>
              </a:rPr>
              <a:t>diverse</a:t>
            </a:r>
            <a:r>
              <a:rPr lang="en-GB" sz="2000" b="1" dirty="0"/>
              <a:t> roles beyond means</a:t>
            </a:r>
            <a:r>
              <a:rPr lang="en-GB" sz="2000" dirty="0"/>
              <a:t>: Municipalities should prioritize and streamline their </a:t>
            </a:r>
            <a:r>
              <a:rPr lang="en-GB" sz="2000" dirty="0">
                <a:latin typeface="+mn-lt"/>
              </a:rPr>
              <a:t>responsibilities</a:t>
            </a:r>
            <a:r>
              <a:rPr lang="en-GB" sz="2000" dirty="0"/>
              <a:t> to ensure efficient use of resources while still meeting community needs.</a:t>
            </a:r>
          </a:p>
        </p:txBody>
      </p:sp>
      <p:sp>
        <p:nvSpPr>
          <p:cNvPr id="3" name="TextBox 2"/>
          <p:cNvSpPr txBox="1"/>
          <p:nvPr/>
        </p:nvSpPr>
        <p:spPr>
          <a:xfrm>
            <a:off x="6592956" y="1085610"/>
            <a:ext cx="1013791" cy="646331"/>
          </a:xfrm>
          <a:prstGeom prst="rect">
            <a:avLst/>
          </a:prstGeom>
          <a:noFill/>
        </p:spPr>
        <p:txBody>
          <a:bodyPr wrap="square" rtlCol="0">
            <a:spAutoFit/>
          </a:bodyPr>
          <a:lstStyle/>
          <a:p>
            <a:r>
              <a:rPr lang="en-US" dirty="0">
                <a:latin typeface="+mn-lt"/>
              </a:rPr>
              <a:t>Rank 5th</a:t>
            </a:r>
          </a:p>
          <a:p>
            <a:r>
              <a:rPr lang="en-US" dirty="0">
                <a:latin typeface="+mn-lt"/>
              </a:rPr>
              <a:t>1.77</a:t>
            </a:r>
          </a:p>
        </p:txBody>
      </p:sp>
      <p:sp>
        <p:nvSpPr>
          <p:cNvPr id="5" name="TextBox 4"/>
          <p:cNvSpPr txBox="1"/>
          <p:nvPr/>
        </p:nvSpPr>
        <p:spPr>
          <a:xfrm>
            <a:off x="5936973" y="3061251"/>
            <a:ext cx="1311965" cy="584775"/>
          </a:xfrm>
          <a:prstGeom prst="rect">
            <a:avLst/>
          </a:prstGeom>
          <a:noFill/>
        </p:spPr>
        <p:txBody>
          <a:bodyPr wrap="square" rtlCol="0">
            <a:spAutoFit/>
          </a:bodyPr>
          <a:lstStyle/>
          <a:p>
            <a:r>
              <a:rPr lang="en-US" sz="1600" dirty="0">
                <a:latin typeface="+mn-lt"/>
              </a:rPr>
              <a:t>Survey 3</a:t>
            </a:r>
          </a:p>
          <a:p>
            <a:r>
              <a:rPr lang="en-US" sz="1600" dirty="0">
                <a:latin typeface="+mn-lt"/>
              </a:rPr>
              <a:t>N=53</a:t>
            </a:r>
          </a:p>
        </p:txBody>
      </p:sp>
      <p:sp>
        <p:nvSpPr>
          <p:cNvPr id="7" name="TextBox 6"/>
          <p:cNvSpPr txBox="1"/>
          <p:nvPr/>
        </p:nvSpPr>
        <p:spPr>
          <a:xfrm>
            <a:off x="470452" y="4041913"/>
            <a:ext cx="7954616" cy="923330"/>
          </a:xfrm>
          <a:prstGeom prst="rect">
            <a:avLst/>
          </a:prstGeom>
          <a:noFill/>
        </p:spPr>
        <p:txBody>
          <a:bodyPr wrap="square" rtlCol="0">
            <a:spAutoFit/>
          </a:bodyPr>
          <a:lstStyle/>
          <a:p>
            <a:r>
              <a:rPr lang="en-US" b="1" dirty="0">
                <a:latin typeface="+mn-lt"/>
              </a:rPr>
              <a:t>Observation. </a:t>
            </a:r>
            <a:r>
              <a:rPr lang="en-US" dirty="0">
                <a:latin typeface="+mn-lt"/>
              </a:rPr>
              <a:t>Downloading and Grant cuts create significant issues on Council’s  management of resources and Public services. Noteworthy is the unanimity with  </a:t>
            </a:r>
            <a:r>
              <a:rPr lang="en-US" b="1" dirty="0">
                <a:solidFill>
                  <a:srgbClr val="FF0000"/>
                </a:solidFill>
                <a:latin typeface="+mn-lt"/>
              </a:rPr>
              <a:t>100% </a:t>
            </a:r>
            <a:r>
              <a:rPr lang="en-US" dirty="0">
                <a:latin typeface="+mn-lt"/>
              </a:rPr>
              <a:t>viewing management of resources as Moderate to Critical in importance.</a:t>
            </a:r>
          </a:p>
        </p:txBody>
      </p:sp>
    </p:spTree>
    <p:extLst>
      <p:ext uri="{BB962C8B-B14F-4D97-AF65-F5344CB8AC3E}">
        <p14:creationId xmlns:p14="http://schemas.microsoft.com/office/powerpoint/2010/main" val="3659442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31</a:t>
            </a:fld>
            <a:endParaRPr lang="en-US"/>
          </a:p>
        </p:txBody>
      </p:sp>
      <p:sp>
        <p:nvSpPr>
          <p:cNvPr id="6" name="TextBox 5"/>
          <p:cNvSpPr txBox="1"/>
          <p:nvPr/>
        </p:nvSpPr>
        <p:spPr>
          <a:xfrm>
            <a:off x="1451113" y="364435"/>
            <a:ext cx="5830957" cy="646331"/>
          </a:xfrm>
          <a:prstGeom prst="rect">
            <a:avLst/>
          </a:prstGeom>
          <a:noFill/>
        </p:spPr>
        <p:txBody>
          <a:bodyPr wrap="square" rtlCol="0">
            <a:spAutoFit/>
          </a:bodyPr>
          <a:lstStyle/>
          <a:p>
            <a:pPr algn="ctr"/>
            <a:r>
              <a:rPr lang="en-US" dirty="0"/>
              <a:t>The PROVINCIAL Relationship – Municipal Views – Issues and Recommendations</a:t>
            </a:r>
          </a:p>
        </p:txBody>
      </p:sp>
      <p:sp>
        <p:nvSpPr>
          <p:cNvPr id="7" name="TextBox 6"/>
          <p:cNvSpPr txBox="1"/>
          <p:nvPr/>
        </p:nvSpPr>
        <p:spPr>
          <a:xfrm>
            <a:off x="437322" y="1081714"/>
            <a:ext cx="8289235" cy="3816429"/>
          </a:xfrm>
          <a:prstGeom prst="rect">
            <a:avLst/>
          </a:prstGeom>
          <a:noFill/>
        </p:spPr>
        <p:txBody>
          <a:bodyPr wrap="square" rtlCol="0">
            <a:spAutoFit/>
          </a:bodyPr>
          <a:lstStyle/>
          <a:p>
            <a:pPr marL="342900" indent="-342900">
              <a:buFont typeface="+mj-lt"/>
              <a:buAutoNum type="arabicPeriod"/>
            </a:pPr>
            <a:r>
              <a:rPr lang="en-US" sz="1600" dirty="0">
                <a:latin typeface="+mn-lt"/>
              </a:rPr>
              <a:t>Collaborative approach to school requisitions and infrastructure funding.</a:t>
            </a:r>
          </a:p>
          <a:p>
            <a:pPr marL="342900" indent="-342900">
              <a:buFont typeface="+mj-lt"/>
              <a:buAutoNum type="arabicPeriod"/>
            </a:pPr>
            <a:r>
              <a:rPr lang="en-US" sz="1600" dirty="0">
                <a:latin typeface="+mn-lt"/>
              </a:rPr>
              <a:t>Conversations with federal, provincial, and municipal governments on the issues facing local government and how to collectively fund and address these issues.</a:t>
            </a:r>
          </a:p>
          <a:p>
            <a:pPr marL="342900" indent="-342900">
              <a:buFont typeface="+mj-lt"/>
              <a:buAutoNum type="arabicPeriod"/>
            </a:pPr>
            <a:r>
              <a:rPr lang="en-US" sz="1600" dirty="0">
                <a:latin typeface="+mn-lt"/>
              </a:rPr>
              <a:t>Any provincial downloading should be in consultation and negotiated with municipalities.</a:t>
            </a:r>
          </a:p>
          <a:p>
            <a:pPr marL="342900" indent="-342900">
              <a:buFont typeface="+mj-lt"/>
              <a:buAutoNum type="arabicPeriod"/>
            </a:pPr>
            <a:r>
              <a:rPr lang="en-US" sz="1600" dirty="0">
                <a:latin typeface="+mn-lt"/>
              </a:rPr>
              <a:t>The province should be open and transparent about the responsibilities placed upon municipalities, coming to the table to discuss how to move forward collectively and reinstate predictable and permanent funding.</a:t>
            </a:r>
          </a:p>
          <a:p>
            <a:pPr marL="342900" indent="-342900">
              <a:buFont typeface="+mj-lt"/>
              <a:buAutoNum type="arabicPeriod"/>
            </a:pPr>
            <a:r>
              <a:rPr lang="en-US" sz="1600" dirty="0">
                <a:latin typeface="+mn-lt"/>
              </a:rPr>
              <a:t>The government downloads are seriously felt by municipalities, especially as infrastructure ages. Collaboration is needed, and a grant program for small municipalities with exclusive funds should be created.</a:t>
            </a:r>
          </a:p>
          <a:p>
            <a:pPr marL="342900" indent="-342900">
              <a:buFont typeface="+mj-lt"/>
              <a:buAutoNum type="arabicPeriod"/>
            </a:pPr>
            <a:endParaRPr lang="en-US" sz="1600" dirty="0">
              <a:latin typeface="+mn-lt"/>
            </a:endParaRPr>
          </a:p>
          <a:p>
            <a:r>
              <a:rPr lang="en-US" sz="1600" dirty="0"/>
              <a:t>These recommendations emphasize the importance of open communication, negotiation, transparency, and collaboration between municipalities and the provincial government to address challenges effectively.</a:t>
            </a:r>
          </a:p>
          <a:p>
            <a:endParaRPr lang="en-US" dirty="0"/>
          </a:p>
        </p:txBody>
      </p:sp>
    </p:spTree>
    <p:extLst>
      <p:ext uri="{BB962C8B-B14F-4D97-AF65-F5344CB8AC3E}">
        <p14:creationId xmlns:p14="http://schemas.microsoft.com/office/powerpoint/2010/main" val="2088885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32</a:t>
            </a:fld>
            <a:endParaRPr lang="en-US"/>
          </a:p>
        </p:txBody>
      </p:sp>
      <p:sp>
        <p:nvSpPr>
          <p:cNvPr id="6" name="Rectangle 5"/>
          <p:cNvSpPr/>
          <p:nvPr/>
        </p:nvSpPr>
        <p:spPr>
          <a:xfrm>
            <a:off x="265043" y="182104"/>
            <a:ext cx="8594035" cy="4216539"/>
          </a:xfrm>
          <a:prstGeom prst="rect">
            <a:avLst/>
          </a:prstGeom>
        </p:spPr>
        <p:txBody>
          <a:bodyPr wrap="square">
            <a:spAutoFit/>
          </a:bodyPr>
          <a:lstStyle/>
          <a:p>
            <a:r>
              <a:rPr lang="en-GB" sz="1600" dirty="0">
                <a:latin typeface="+mn-lt"/>
              </a:rPr>
              <a:t>Ranked 1st. </a:t>
            </a:r>
            <a:r>
              <a:rPr lang="en-GB" sz="1600" b="1" dirty="0">
                <a:latin typeface="+mn-lt"/>
              </a:rPr>
              <a:t>Provincial downloading</a:t>
            </a:r>
            <a:r>
              <a:rPr lang="en-GB" sz="1600" dirty="0">
                <a:latin typeface="+mn-lt"/>
              </a:rPr>
              <a:t>: How serious is the challenge to your municipality of provincial downloading and the distribution of responsibilities and resources?</a:t>
            </a:r>
          </a:p>
          <a:p>
            <a:endParaRPr lang="en-GB" sz="1400" dirty="0"/>
          </a:p>
          <a:p>
            <a:pPr algn="ctr"/>
            <a:r>
              <a:rPr lang="en-GB" sz="1600" b="1" dirty="0">
                <a:latin typeface="+mn-lt"/>
              </a:rPr>
              <a:t>DETAILED RECOMMENDATIONS</a:t>
            </a:r>
            <a:endParaRPr lang="en-GB" sz="1600" dirty="0">
              <a:latin typeface="+mn-lt"/>
            </a:endParaRPr>
          </a:p>
          <a:p>
            <a:r>
              <a:rPr lang="en-US" sz="1400" dirty="0">
                <a:latin typeface="+mn-lt"/>
              </a:rPr>
              <a:t>1. </a:t>
            </a:r>
            <a:r>
              <a:rPr lang="en-US" sz="1400" b="1" dirty="0">
                <a:latin typeface="+mn-lt"/>
              </a:rPr>
              <a:t>Ensure Adequate Funding Follows Downloading: </a:t>
            </a:r>
            <a:r>
              <a:rPr lang="en-US" sz="1400" dirty="0">
                <a:latin typeface="+mn-lt"/>
              </a:rPr>
              <a:t>Whenever the province downloads responsibilities to municipalities, it should provide sufficient financial support to cover the associated costs.</a:t>
            </a:r>
          </a:p>
          <a:p>
            <a:r>
              <a:rPr lang="en-US" sz="1400" dirty="0">
                <a:latin typeface="+mn-lt"/>
              </a:rPr>
              <a:t>2. </a:t>
            </a:r>
            <a:r>
              <a:rPr lang="en-US" sz="1400" b="1" dirty="0">
                <a:latin typeface="+mn-lt"/>
              </a:rPr>
              <a:t>Transparent Consultation and Collaboration: </a:t>
            </a:r>
            <a:r>
              <a:rPr lang="en-US" sz="1400" dirty="0">
                <a:latin typeface="+mn-lt"/>
              </a:rPr>
              <a:t>Prioritize transparent communication and collaboration between different levels of government to address issues collectively and ensure municipalities are consulted before imposing new requirements or downloading responsibilities.</a:t>
            </a:r>
          </a:p>
          <a:p>
            <a:r>
              <a:rPr lang="en-US" sz="1400" dirty="0">
                <a:latin typeface="+mn-lt"/>
              </a:rPr>
              <a:t>3. </a:t>
            </a:r>
            <a:r>
              <a:rPr lang="en-US" sz="1400" b="1" dirty="0">
                <a:latin typeface="+mn-lt"/>
              </a:rPr>
              <a:t>Distribute Resources Equitably: </a:t>
            </a:r>
            <a:r>
              <a:rPr lang="en-US" sz="1400" dirty="0">
                <a:latin typeface="+mn-lt"/>
              </a:rPr>
              <a:t>Ensure an even playing field between urban and rural municipalities by distributing resources fairly and considering the needs of all communities, regardless of their geographic location or tax base.</a:t>
            </a:r>
          </a:p>
          <a:p>
            <a:r>
              <a:rPr lang="en-US" sz="1400" dirty="0">
                <a:latin typeface="+mn-lt"/>
              </a:rPr>
              <a:t>4. </a:t>
            </a:r>
            <a:r>
              <a:rPr lang="en-US" sz="1400" b="1" dirty="0">
                <a:latin typeface="+mn-lt"/>
              </a:rPr>
              <a:t>Prioritize Critical Services and Infrastructure: </a:t>
            </a:r>
            <a:r>
              <a:rPr lang="en-US" sz="1400" dirty="0">
                <a:latin typeface="+mn-lt"/>
              </a:rPr>
              <a:t>Focus on adequately funding essential services such as healthcare, education, and infrastructure, recognizing their significance in supporting community well-being and economic development.</a:t>
            </a:r>
          </a:p>
          <a:p>
            <a:r>
              <a:rPr lang="en-US" sz="1400" dirty="0">
                <a:latin typeface="+mn-lt"/>
              </a:rPr>
              <a:t>5. </a:t>
            </a:r>
            <a:r>
              <a:rPr lang="en-US" sz="1400" b="1" dirty="0">
                <a:latin typeface="+mn-lt"/>
              </a:rPr>
              <a:t>Reassess Provincial Responsibilities and Funding Structures: </a:t>
            </a:r>
            <a:r>
              <a:rPr lang="en-US" sz="1400" dirty="0">
                <a:latin typeface="+mn-lt"/>
              </a:rPr>
              <a:t>Review provincial organizational structures and funding mechanisms to identify areas where adjustments can be made to alleviate the burden on municipalities and ensure sustainable service delivery.</a:t>
            </a:r>
          </a:p>
          <a:p>
            <a:endParaRPr lang="en-US" sz="1200" dirty="0">
              <a:latin typeface="+mn-lt"/>
            </a:endParaRPr>
          </a:p>
        </p:txBody>
      </p:sp>
    </p:spTree>
    <p:extLst>
      <p:ext uri="{BB962C8B-B14F-4D97-AF65-F5344CB8AC3E}">
        <p14:creationId xmlns:p14="http://schemas.microsoft.com/office/powerpoint/2010/main" val="3934882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33</a:t>
            </a:fld>
            <a:endParaRPr lang="en-US"/>
          </a:p>
        </p:txBody>
      </p:sp>
      <p:sp>
        <p:nvSpPr>
          <p:cNvPr id="6" name="Rectangle 5"/>
          <p:cNvSpPr/>
          <p:nvPr/>
        </p:nvSpPr>
        <p:spPr>
          <a:xfrm>
            <a:off x="159025" y="258417"/>
            <a:ext cx="8786191" cy="3600986"/>
          </a:xfrm>
          <a:prstGeom prst="rect">
            <a:avLst/>
          </a:prstGeom>
        </p:spPr>
        <p:txBody>
          <a:bodyPr wrap="square">
            <a:spAutoFit/>
          </a:bodyPr>
          <a:lstStyle/>
          <a:p>
            <a:r>
              <a:rPr lang="en-GB" sz="1600" dirty="0">
                <a:latin typeface="+mn-lt"/>
              </a:rPr>
              <a:t>Ranked 4th - </a:t>
            </a:r>
            <a:r>
              <a:rPr lang="en-GB" sz="1600" b="1" dirty="0">
                <a:latin typeface="+mn-lt"/>
              </a:rPr>
              <a:t>Provincial government grant cuts</a:t>
            </a:r>
            <a:r>
              <a:rPr lang="en-GB" sz="1600" dirty="0">
                <a:latin typeface="+mn-lt"/>
              </a:rPr>
              <a:t>: Municipalities need to employ strategies to diversify revenue streams and reduce reliance on Provincial government grants amidst budgetary constraints.</a:t>
            </a:r>
          </a:p>
          <a:p>
            <a:endParaRPr lang="en-GB" sz="1400" dirty="0">
              <a:latin typeface="+mn-lt"/>
            </a:endParaRPr>
          </a:p>
          <a:p>
            <a:pPr algn="ctr"/>
            <a:r>
              <a:rPr lang="en-GB" sz="1600" b="1" dirty="0">
                <a:latin typeface="+mn-lt"/>
              </a:rPr>
              <a:t>DETAILED RECOMMENDATIONS</a:t>
            </a:r>
          </a:p>
          <a:p>
            <a:r>
              <a:rPr lang="en-US" sz="1400" dirty="0">
                <a:latin typeface="+mn-lt"/>
              </a:rPr>
              <a:t>1. </a:t>
            </a:r>
            <a:r>
              <a:rPr lang="en-US" sz="1400" b="1" dirty="0">
                <a:latin typeface="+mn-lt"/>
              </a:rPr>
              <a:t>Stop Grant Cuts</a:t>
            </a:r>
            <a:r>
              <a:rPr lang="en-US" sz="1400" dirty="0">
                <a:latin typeface="+mn-lt"/>
              </a:rPr>
              <a:t>: Municipalities urge the province to halt reductions in grant programs to prevent adverse impacts on essential services and infrastructure projects.</a:t>
            </a:r>
          </a:p>
          <a:p>
            <a:r>
              <a:rPr lang="en-US" sz="1400" dirty="0">
                <a:latin typeface="+mn-lt"/>
              </a:rPr>
              <a:t>2. </a:t>
            </a:r>
            <a:r>
              <a:rPr lang="en-US" sz="1400" b="1" dirty="0">
                <a:latin typeface="+mn-lt"/>
              </a:rPr>
              <a:t>Diversify Revenue Streams</a:t>
            </a:r>
            <a:r>
              <a:rPr lang="en-US" sz="1400" dirty="0">
                <a:latin typeface="+mn-lt"/>
              </a:rPr>
              <a:t>: While recognizing the challenges, municipalities need to explore strategies to diversify revenue sources beyond provincial grants, including options like sales taxes and partnerships with industries and Indigenous communities.</a:t>
            </a:r>
          </a:p>
          <a:p>
            <a:r>
              <a:rPr lang="en-US" sz="1400" dirty="0">
                <a:latin typeface="+mn-lt"/>
              </a:rPr>
              <a:t>3. </a:t>
            </a:r>
            <a:r>
              <a:rPr lang="en-US" sz="1400" b="1" dirty="0">
                <a:latin typeface="+mn-lt"/>
              </a:rPr>
              <a:t>Distribute Funding Equitably</a:t>
            </a:r>
            <a:r>
              <a:rPr lang="en-US" sz="1400" dirty="0">
                <a:latin typeface="+mn-lt"/>
              </a:rPr>
              <a:t>: Ensure funding mechanisms are fair and provide adequate support to smaller municipalities and rural areas with limited opportunities for revenue diversification.</a:t>
            </a:r>
          </a:p>
          <a:p>
            <a:r>
              <a:rPr lang="en-US" sz="1400" dirty="0">
                <a:latin typeface="+mn-lt"/>
              </a:rPr>
              <a:t>4. </a:t>
            </a:r>
            <a:r>
              <a:rPr lang="en-US" sz="1400" b="1" dirty="0">
                <a:latin typeface="+mn-lt"/>
              </a:rPr>
              <a:t>Encourage Economic Development</a:t>
            </a:r>
            <a:r>
              <a:rPr lang="en-US" sz="1400" dirty="0">
                <a:latin typeface="+mn-lt"/>
              </a:rPr>
              <a:t>: The province should support economic development initiatives in rural communities, incentivize industry diversification, and consider decentralizing government jobs to promote growth outside major urban centers.</a:t>
            </a:r>
          </a:p>
          <a:p>
            <a:r>
              <a:rPr lang="en-US" sz="1400" dirty="0">
                <a:latin typeface="+mn-lt"/>
              </a:rPr>
              <a:t>5. </a:t>
            </a:r>
            <a:r>
              <a:rPr lang="en-US" sz="1400" b="1" dirty="0">
                <a:latin typeface="+mn-lt"/>
              </a:rPr>
              <a:t>Advocate for Funding Stability</a:t>
            </a:r>
            <a:r>
              <a:rPr lang="en-US" sz="1400" dirty="0">
                <a:latin typeface="+mn-lt"/>
              </a:rPr>
              <a:t>: Municipalities should advocate for stable and predictable grant funding from the province to enable effective planning and service provision without overreliance on property taxes or user fees.</a:t>
            </a:r>
          </a:p>
        </p:txBody>
      </p:sp>
      <p:sp>
        <p:nvSpPr>
          <p:cNvPr id="2" name="TextBox 1"/>
          <p:cNvSpPr txBox="1"/>
          <p:nvPr/>
        </p:nvSpPr>
        <p:spPr>
          <a:xfrm>
            <a:off x="324677" y="3943386"/>
            <a:ext cx="8097079" cy="369332"/>
          </a:xfrm>
          <a:prstGeom prst="rect">
            <a:avLst/>
          </a:prstGeom>
          <a:noFill/>
        </p:spPr>
        <p:txBody>
          <a:bodyPr wrap="square" rtlCol="0">
            <a:spAutoFit/>
          </a:bodyPr>
          <a:lstStyle/>
          <a:p>
            <a:pPr algn="ctr"/>
            <a:r>
              <a:rPr lang="en-US" dirty="0"/>
              <a:t>OVERALL. Is the continuing growth of public services sustainable?</a:t>
            </a:r>
          </a:p>
        </p:txBody>
      </p:sp>
    </p:spTree>
    <p:extLst>
      <p:ext uri="{BB962C8B-B14F-4D97-AF65-F5344CB8AC3E}">
        <p14:creationId xmlns:p14="http://schemas.microsoft.com/office/powerpoint/2010/main" val="31402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52" y="258417"/>
            <a:ext cx="8823455" cy="3758646"/>
          </a:xfrm>
        </p:spPr>
        <p:txBody>
          <a:bodyPr>
            <a:normAutofit fontScale="90000"/>
          </a:bodyPr>
          <a:lstStyle/>
          <a:p>
            <a:r>
              <a:rPr lang="en-GB" b="0" dirty="0">
                <a:latin typeface="+mn-lt"/>
              </a:rPr>
              <a:t>Ranked 5</a:t>
            </a:r>
            <a:r>
              <a:rPr lang="en-GB" b="0" baseline="30000" dirty="0">
                <a:latin typeface="+mn-lt"/>
              </a:rPr>
              <a:t>th</a:t>
            </a:r>
            <a:r>
              <a:rPr lang="en-GB" b="0" dirty="0">
                <a:latin typeface="+mn-lt"/>
              </a:rPr>
              <a:t>. </a:t>
            </a:r>
            <a:r>
              <a:rPr lang="en-GB" dirty="0">
                <a:latin typeface="+mn-lt"/>
              </a:rPr>
              <a:t>Tackling diverse roles beyond means</a:t>
            </a:r>
            <a:r>
              <a:rPr lang="en-GB" b="0" dirty="0">
                <a:latin typeface="+mn-lt"/>
              </a:rPr>
              <a:t>: Municipalities should prioritize and streamline their responsibilities to ensure efficient use of resources while still meeting community needs.</a:t>
            </a:r>
            <a:br>
              <a:rPr lang="en-GB" sz="1600" b="0" dirty="0">
                <a:latin typeface="+mn-lt"/>
              </a:rPr>
            </a:br>
            <a:br>
              <a:rPr lang="en-GB" b="0" dirty="0">
                <a:latin typeface="+mn-lt"/>
              </a:rPr>
            </a:br>
            <a:r>
              <a:rPr lang="en-GB" b="0" dirty="0">
                <a:latin typeface="+mn-lt"/>
              </a:rPr>
              <a:t>                                                        </a:t>
            </a:r>
            <a:r>
              <a:rPr lang="en-GB" dirty="0">
                <a:latin typeface="+mn-lt"/>
              </a:rPr>
              <a:t>DETAILED RECOMMENDATIONS</a:t>
            </a:r>
            <a:br>
              <a:rPr lang="en-GB" b="0" dirty="0">
                <a:latin typeface="+mn-lt"/>
              </a:rPr>
            </a:br>
            <a:r>
              <a:rPr lang="en-US" sz="1600" b="0" dirty="0">
                <a:latin typeface="+mn-lt"/>
              </a:rPr>
              <a:t>1. </a:t>
            </a:r>
            <a:r>
              <a:rPr lang="en-US" sz="1600" dirty="0">
                <a:latin typeface="+mn-lt"/>
              </a:rPr>
              <a:t>Province Must Take Responsibility</a:t>
            </a:r>
            <a:r>
              <a:rPr lang="en-US" sz="1600" b="0" dirty="0">
                <a:latin typeface="+mn-lt"/>
              </a:rPr>
              <a:t>: The province should reassume responsibility for streamlining processes and reducing bureaucratic red tape to alleviate the burden on municipalities and prevent staff burnout.</a:t>
            </a:r>
            <a:br>
              <a:rPr lang="en-US" sz="1600" b="0" dirty="0">
                <a:latin typeface="+mn-lt"/>
              </a:rPr>
            </a:br>
            <a:r>
              <a:rPr lang="en-US" sz="1600" b="0" dirty="0">
                <a:latin typeface="+mn-lt"/>
              </a:rPr>
              <a:t>2. </a:t>
            </a:r>
            <a:r>
              <a:rPr lang="en-US" sz="1600" dirty="0">
                <a:latin typeface="+mn-lt"/>
              </a:rPr>
              <a:t>Asset Management-Based Funding</a:t>
            </a:r>
            <a:r>
              <a:rPr lang="en-US" sz="1600" b="0" dirty="0">
                <a:latin typeface="+mn-lt"/>
              </a:rPr>
              <a:t>: Prioritize funding for essential infrastructure projects based on an asset management model, ensuring that core infrastructure needs are addressed before investing in non-essential projects like walking trails.</a:t>
            </a:r>
            <a:br>
              <a:rPr lang="en-US" sz="1600" b="0" dirty="0">
                <a:latin typeface="+mn-lt"/>
              </a:rPr>
            </a:br>
            <a:r>
              <a:rPr lang="en-US" sz="1600" b="0" dirty="0">
                <a:latin typeface="+mn-lt"/>
              </a:rPr>
              <a:t>3. </a:t>
            </a:r>
            <a:r>
              <a:rPr lang="en-US" sz="1600" dirty="0">
                <a:latin typeface="+mn-lt"/>
              </a:rPr>
              <a:t>Clear Division of Responsibilities</a:t>
            </a:r>
            <a:r>
              <a:rPr lang="en-US" sz="1600" b="0" dirty="0">
                <a:latin typeface="+mn-lt"/>
              </a:rPr>
              <a:t>: Clearly define municipal roles and responsibilities, emphasizing regional sharing of services and revisiting the funding model to ensure fair distribution for shared services.</a:t>
            </a:r>
            <a:br>
              <a:rPr lang="en-US" sz="1600" b="0" dirty="0">
                <a:latin typeface="+mn-lt"/>
              </a:rPr>
            </a:br>
            <a:r>
              <a:rPr lang="en-US" sz="1600" b="0" dirty="0">
                <a:latin typeface="+mn-lt"/>
              </a:rPr>
              <a:t>4. </a:t>
            </a:r>
            <a:r>
              <a:rPr lang="en-US" sz="1600" dirty="0">
                <a:latin typeface="+mn-lt"/>
              </a:rPr>
              <a:t>Provincial Support and Advocacy</a:t>
            </a:r>
            <a:r>
              <a:rPr lang="en-US" sz="1600" b="0" dirty="0">
                <a:latin typeface="+mn-lt"/>
              </a:rPr>
              <a:t>: Advocate for increased provincial support and funding for municipalities, particularly in light of economic challenges and inflationary pressures.</a:t>
            </a:r>
            <a:br>
              <a:rPr lang="en-US" sz="1600" b="0" dirty="0">
                <a:latin typeface="+mn-lt"/>
              </a:rPr>
            </a:br>
            <a:r>
              <a:rPr lang="en-US" sz="1600" b="0" dirty="0">
                <a:latin typeface="+mn-lt"/>
              </a:rPr>
              <a:t>5. </a:t>
            </a:r>
            <a:r>
              <a:rPr lang="en-US" sz="1600" dirty="0">
                <a:latin typeface="+mn-lt"/>
              </a:rPr>
              <a:t>Community Understanding and Collaboration</a:t>
            </a:r>
            <a:r>
              <a:rPr lang="en-US" sz="1600" b="0" dirty="0">
                <a:latin typeface="+mn-lt"/>
              </a:rPr>
              <a:t>: Foster community understanding of municipal roles and encourage collaboration with larger communities to provide services at affordable rates.</a:t>
            </a:r>
            <a:br>
              <a:rPr lang="en-US" sz="1300" b="0" dirty="0">
                <a:latin typeface="+mn-lt"/>
              </a:rPr>
            </a:br>
            <a:br>
              <a:rPr lang="en-US" sz="1300" b="0" dirty="0">
                <a:latin typeface="+mn-lt"/>
              </a:rPr>
            </a:br>
            <a:endParaRPr lang="en-GB" sz="1300" b="0" dirty="0">
              <a:latin typeface="+mn-lt"/>
            </a:endParaRPr>
          </a:p>
        </p:txBody>
      </p:sp>
      <p:sp>
        <p:nvSpPr>
          <p:cNvPr id="4" name="Slide Number Placeholder 3"/>
          <p:cNvSpPr>
            <a:spLocks noGrp="1"/>
          </p:cNvSpPr>
          <p:nvPr>
            <p:ph type="sldNum" sz="quarter" idx="12"/>
          </p:nvPr>
        </p:nvSpPr>
        <p:spPr/>
        <p:txBody>
          <a:bodyPr/>
          <a:lstStyle/>
          <a:p>
            <a:fld id="{A88B48FB-E956-2048-9E74-C69E7CAA26CC}" type="slidenum">
              <a:rPr lang="en-US" smtClean="0"/>
              <a:t>34</a:t>
            </a:fld>
            <a:endParaRPr lang="en-US"/>
          </a:p>
        </p:txBody>
      </p:sp>
    </p:spTree>
    <p:extLst>
      <p:ext uri="{BB962C8B-B14F-4D97-AF65-F5344CB8AC3E}">
        <p14:creationId xmlns:p14="http://schemas.microsoft.com/office/powerpoint/2010/main" val="3643431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solidFill>
                  <a:srgbClr val="666666">
                    <a:lumMod val="60000"/>
                    <a:lumOff val="40000"/>
                  </a:srgbClr>
                </a:solidFill>
              </a:rPr>
              <a:pPr/>
              <a:t>35</a:t>
            </a:fld>
            <a:endParaRPr lang="en-US">
              <a:solidFill>
                <a:srgbClr val="666666">
                  <a:lumMod val="60000"/>
                  <a:lumOff val="40000"/>
                </a:srgbClr>
              </a:solidFill>
            </a:endParaRPr>
          </a:p>
        </p:txBody>
      </p:sp>
      <p:sp>
        <p:nvSpPr>
          <p:cNvPr id="2" name="Rectangle 1"/>
          <p:cNvSpPr/>
          <p:nvPr/>
        </p:nvSpPr>
        <p:spPr>
          <a:xfrm>
            <a:off x="205409" y="216321"/>
            <a:ext cx="8779565" cy="584775"/>
          </a:xfrm>
          <a:prstGeom prst="rect">
            <a:avLst/>
          </a:prstGeom>
        </p:spPr>
        <p:txBody>
          <a:bodyPr wrap="square">
            <a:spAutoFit/>
          </a:bodyPr>
          <a:lstStyle/>
          <a:p>
            <a:r>
              <a:rPr lang="en-GB" sz="1600" dirty="0">
                <a:latin typeface="+mn-lt"/>
              </a:rPr>
              <a:t>Q4(3): </a:t>
            </a:r>
            <a:r>
              <a:rPr lang="en-GB" sz="1600" b="1" dirty="0">
                <a:latin typeface="+mn-lt"/>
              </a:rPr>
              <a:t>Hindered collaboration due to competition</a:t>
            </a:r>
            <a:r>
              <a:rPr lang="en-GB" sz="1600" dirty="0">
                <a:latin typeface="+mn-lt"/>
              </a:rPr>
              <a:t>: Municipalities should foster a culture of cooperation and collaboration among </a:t>
            </a:r>
            <a:r>
              <a:rPr lang="en-GB" sz="1600" dirty="0" err="1">
                <a:latin typeface="+mn-lt"/>
              </a:rPr>
              <a:t>neighboring</a:t>
            </a:r>
            <a:r>
              <a:rPr lang="en-GB" sz="1600" dirty="0">
                <a:latin typeface="+mn-lt"/>
              </a:rPr>
              <a:t> jurisdictions, despite competitive pressures.</a:t>
            </a:r>
            <a:endParaRPr lang="en-US" sz="1600" dirty="0">
              <a:latin typeface="+mn-lt"/>
            </a:endParaRPr>
          </a:p>
        </p:txBody>
      </p:sp>
      <p:graphicFrame>
        <p:nvGraphicFramePr>
          <p:cNvPr id="6" name="Chart Placeholder"/>
          <p:cNvGraphicFramePr>
            <a:graphicFrameLocks noGrp="1"/>
          </p:cNvGraphicFramePr>
          <p:nvPr>
            <p:extLst>
              <p:ext uri="{D42A27DB-BD31-4B8C-83A1-F6EECF244321}">
                <p14:modId xmlns:p14="http://schemas.microsoft.com/office/powerpoint/2010/main" val="4230187493"/>
              </p:ext>
            </p:extLst>
          </p:nvPr>
        </p:nvGraphicFramePr>
        <p:xfrm>
          <a:off x="1095852" y="955692"/>
          <a:ext cx="6998677" cy="356901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273826" y="1351722"/>
            <a:ext cx="954157" cy="338554"/>
          </a:xfrm>
          <a:prstGeom prst="rect">
            <a:avLst/>
          </a:prstGeom>
          <a:noFill/>
        </p:spPr>
        <p:txBody>
          <a:bodyPr wrap="square" rtlCol="0">
            <a:spAutoFit/>
          </a:bodyPr>
          <a:lstStyle/>
          <a:p>
            <a:r>
              <a:rPr lang="en-US" sz="1600" dirty="0"/>
              <a:t>32.7%</a:t>
            </a:r>
          </a:p>
        </p:txBody>
      </p:sp>
      <p:sp>
        <p:nvSpPr>
          <p:cNvPr id="8" name="TextBox 7"/>
          <p:cNvSpPr txBox="1"/>
          <p:nvPr/>
        </p:nvSpPr>
        <p:spPr>
          <a:xfrm>
            <a:off x="4856922" y="1961322"/>
            <a:ext cx="954157" cy="338554"/>
          </a:xfrm>
          <a:prstGeom prst="rect">
            <a:avLst/>
          </a:prstGeom>
          <a:noFill/>
        </p:spPr>
        <p:txBody>
          <a:bodyPr wrap="square" rtlCol="0">
            <a:spAutoFit/>
          </a:bodyPr>
          <a:lstStyle/>
          <a:p>
            <a:r>
              <a:rPr lang="en-US" sz="1600" dirty="0"/>
              <a:t>42.3%</a:t>
            </a:r>
          </a:p>
        </p:txBody>
      </p:sp>
      <p:sp>
        <p:nvSpPr>
          <p:cNvPr id="9" name="TextBox 8"/>
          <p:cNvSpPr txBox="1"/>
          <p:nvPr/>
        </p:nvSpPr>
        <p:spPr>
          <a:xfrm>
            <a:off x="3641034" y="2570922"/>
            <a:ext cx="954157" cy="338554"/>
          </a:xfrm>
          <a:prstGeom prst="rect">
            <a:avLst/>
          </a:prstGeom>
          <a:noFill/>
        </p:spPr>
        <p:txBody>
          <a:bodyPr wrap="square" rtlCol="0">
            <a:spAutoFit/>
          </a:bodyPr>
          <a:lstStyle/>
          <a:p>
            <a:r>
              <a:rPr lang="en-US" sz="1600" dirty="0"/>
              <a:t>19.2%</a:t>
            </a:r>
          </a:p>
        </p:txBody>
      </p:sp>
      <p:sp>
        <p:nvSpPr>
          <p:cNvPr id="10" name="TextBox 9"/>
          <p:cNvSpPr txBox="1"/>
          <p:nvPr/>
        </p:nvSpPr>
        <p:spPr>
          <a:xfrm>
            <a:off x="2686877" y="3180522"/>
            <a:ext cx="954157" cy="338554"/>
          </a:xfrm>
          <a:prstGeom prst="rect">
            <a:avLst/>
          </a:prstGeom>
          <a:noFill/>
        </p:spPr>
        <p:txBody>
          <a:bodyPr wrap="square" rtlCol="0">
            <a:spAutoFit/>
          </a:bodyPr>
          <a:lstStyle/>
          <a:p>
            <a:r>
              <a:rPr lang="en-US" sz="1600" dirty="0"/>
              <a:t>1.9%</a:t>
            </a:r>
          </a:p>
        </p:txBody>
      </p:sp>
      <p:sp>
        <p:nvSpPr>
          <p:cNvPr id="11" name="TextBox 10"/>
          <p:cNvSpPr txBox="1"/>
          <p:nvPr/>
        </p:nvSpPr>
        <p:spPr>
          <a:xfrm>
            <a:off x="2852528" y="3770243"/>
            <a:ext cx="954157" cy="338554"/>
          </a:xfrm>
          <a:prstGeom prst="rect">
            <a:avLst/>
          </a:prstGeom>
          <a:noFill/>
        </p:spPr>
        <p:txBody>
          <a:bodyPr wrap="square" rtlCol="0">
            <a:spAutoFit/>
          </a:bodyPr>
          <a:lstStyle/>
          <a:p>
            <a:r>
              <a:rPr lang="en-US" sz="1600" dirty="0"/>
              <a:t>3.8%</a:t>
            </a:r>
          </a:p>
        </p:txBody>
      </p:sp>
      <p:sp>
        <p:nvSpPr>
          <p:cNvPr id="5" name="TextBox 4"/>
          <p:cNvSpPr txBox="1"/>
          <p:nvPr/>
        </p:nvSpPr>
        <p:spPr>
          <a:xfrm>
            <a:off x="896717" y="4406348"/>
            <a:ext cx="6442789" cy="369332"/>
          </a:xfrm>
          <a:prstGeom prst="rect">
            <a:avLst/>
          </a:prstGeom>
          <a:noFill/>
        </p:spPr>
        <p:txBody>
          <a:bodyPr wrap="none" rtlCol="0">
            <a:spAutoFit/>
          </a:bodyPr>
          <a:lstStyle/>
          <a:p>
            <a:r>
              <a:rPr lang="en-US" dirty="0"/>
              <a:t>Recall – Mayors ranked this #9 with </a:t>
            </a:r>
            <a:r>
              <a:rPr lang="en-US" dirty="0" err="1"/>
              <a:t>Councillors</a:t>
            </a:r>
            <a:r>
              <a:rPr lang="en-US" dirty="0"/>
              <a:t> ranking it #4.</a:t>
            </a:r>
          </a:p>
        </p:txBody>
      </p:sp>
    </p:spTree>
    <p:extLst>
      <p:ext uri="{BB962C8B-B14F-4D97-AF65-F5344CB8AC3E}">
        <p14:creationId xmlns:p14="http://schemas.microsoft.com/office/powerpoint/2010/main" val="3591969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41641" y="139149"/>
            <a:ext cx="8757194" cy="801636"/>
          </a:xfrm>
        </p:spPr>
        <p:txBody>
          <a:bodyPr>
            <a:normAutofit/>
          </a:bodyPr>
          <a:lstStyle/>
          <a:p>
            <a:r>
              <a:rPr lang="en-GB" sz="1600" b="0" dirty="0">
                <a:latin typeface="+mn-lt"/>
              </a:rPr>
              <a:t>Q4(2). </a:t>
            </a:r>
            <a:r>
              <a:rPr lang="en-GB" sz="1600" dirty="0">
                <a:latin typeface="+mn-lt"/>
              </a:rPr>
              <a:t>Urbanization's toll on rural areas: </a:t>
            </a:r>
            <a:r>
              <a:rPr lang="en-GB" sz="1600" b="0" dirty="0">
                <a:latin typeface="+mn-lt"/>
              </a:rPr>
              <a:t>Rural municipalities need to reduce the impact of urbanization on rural communities, such as declining populations and limited resources.</a:t>
            </a:r>
            <a:endParaRPr sz="1600" b="0" dirty="0">
              <a:latin typeface="+mn-lt"/>
            </a:endParaRPr>
          </a:p>
        </p:txBody>
      </p:sp>
      <p:graphicFrame>
        <p:nvGraphicFramePr>
          <p:cNvPr id="4" name="Chart Placeholder"/>
          <p:cNvGraphicFramePr>
            <a:graphicFrameLocks noGrp="1"/>
          </p:cNvGraphicFramePr>
          <p:nvPr>
            <p:extLst>
              <p:ext uri="{D42A27DB-BD31-4B8C-83A1-F6EECF244321}">
                <p14:modId xmlns:p14="http://schemas.microsoft.com/office/powerpoint/2010/main" val="4144226249"/>
              </p:ext>
            </p:extLst>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690191" y="3611217"/>
            <a:ext cx="1663148" cy="465168"/>
          </a:xfrm>
          <a:prstGeom prst="rect">
            <a:avLst/>
          </a:prstGeom>
          <a:solidFill>
            <a:schemeClr val="bg1"/>
          </a:solidFill>
        </p:spPr>
        <p:txBody>
          <a:bodyPr wrap="square" rtlCol="0">
            <a:spAutoFit/>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5693" y="3505200"/>
            <a:ext cx="5199959" cy="483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504661" y="3988904"/>
            <a:ext cx="5413513" cy="369332"/>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6308035" y="3438624"/>
            <a:ext cx="1457739"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6447183" y="3685783"/>
            <a:ext cx="1318591" cy="369332"/>
          </a:xfrm>
          <a:prstGeom prst="rect">
            <a:avLst/>
          </a:prstGeom>
          <a:solidFill>
            <a:schemeClr val="bg1"/>
          </a:solidFill>
        </p:spPr>
        <p:txBody>
          <a:bodyPr wrap="square" rtlCol="0">
            <a:spAutoFit/>
          </a:bodyPr>
          <a:lstStyle/>
          <a:p>
            <a:endParaRPr lang="en-US" dirty="0"/>
          </a:p>
        </p:txBody>
      </p:sp>
      <p:cxnSp>
        <p:nvCxnSpPr>
          <p:cNvPr id="6" name="Straight Connector 5"/>
          <p:cNvCxnSpPr/>
          <p:nvPr/>
        </p:nvCxnSpPr>
        <p:spPr>
          <a:xfrm>
            <a:off x="2690191" y="1199322"/>
            <a:ext cx="0" cy="254773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981232" y="3197423"/>
            <a:ext cx="54053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rPr>
              <a:t>6.7%</a:t>
            </a:r>
          </a:p>
        </p:txBody>
      </p:sp>
      <p:sp>
        <p:nvSpPr>
          <p:cNvPr id="11" name="TextBox 10"/>
          <p:cNvSpPr txBox="1"/>
          <p:nvPr/>
        </p:nvSpPr>
        <p:spPr>
          <a:xfrm>
            <a:off x="2981232" y="2746848"/>
            <a:ext cx="54053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a:rPr>
              <a:t>6.7%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51790" y="271669"/>
            <a:ext cx="8527775" cy="556472"/>
          </a:xfrm>
        </p:spPr>
        <p:txBody>
          <a:bodyPr>
            <a:normAutofit fontScale="90000"/>
          </a:bodyPr>
          <a:lstStyle/>
          <a:p>
            <a:r>
              <a:rPr lang="en-GB" b="0" dirty="0">
                <a:latin typeface="+mn-lt"/>
              </a:rPr>
              <a:t>Q6(2). </a:t>
            </a:r>
            <a:r>
              <a:rPr lang="en-GB" dirty="0">
                <a:latin typeface="+mn-lt"/>
              </a:rPr>
              <a:t>Elusive regional governance</a:t>
            </a:r>
            <a:r>
              <a:rPr lang="en-GB" b="0" dirty="0">
                <a:latin typeface="+mn-lt"/>
              </a:rPr>
              <a:t>: Municipalities should be overcoming barriers to regional governance and promote collaboration across jurisdictions to address shared challenges effectively.</a:t>
            </a:r>
            <a:endParaRPr b="0"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525" y="1177628"/>
            <a:ext cx="6129545" cy="2868422"/>
          </a:xfrm>
          <a:prstGeom prst="rect">
            <a:avLst/>
          </a:prstGeom>
        </p:spPr>
      </p:pic>
      <p:sp>
        <p:nvSpPr>
          <p:cNvPr id="7" name="TextBox 6"/>
          <p:cNvSpPr txBox="1"/>
          <p:nvPr/>
        </p:nvSpPr>
        <p:spPr>
          <a:xfrm>
            <a:off x="3260035" y="1391478"/>
            <a:ext cx="766557" cy="338554"/>
          </a:xfrm>
          <a:prstGeom prst="rect">
            <a:avLst/>
          </a:prstGeom>
          <a:noFill/>
        </p:spPr>
        <p:txBody>
          <a:bodyPr wrap="none" rtlCol="0">
            <a:spAutoFit/>
          </a:bodyPr>
          <a:lstStyle/>
          <a:p>
            <a:r>
              <a:rPr lang="en-US" sz="1600" dirty="0"/>
              <a:t>20.0%</a:t>
            </a:r>
          </a:p>
        </p:txBody>
      </p:sp>
      <p:sp>
        <p:nvSpPr>
          <p:cNvPr id="8" name="TextBox 7"/>
          <p:cNvSpPr txBox="1"/>
          <p:nvPr/>
        </p:nvSpPr>
        <p:spPr>
          <a:xfrm>
            <a:off x="3942522" y="1875806"/>
            <a:ext cx="766557" cy="338554"/>
          </a:xfrm>
          <a:prstGeom prst="rect">
            <a:avLst/>
          </a:prstGeom>
          <a:noFill/>
        </p:spPr>
        <p:txBody>
          <a:bodyPr wrap="none" rtlCol="0">
            <a:spAutoFit/>
          </a:bodyPr>
          <a:lstStyle/>
          <a:p>
            <a:r>
              <a:rPr lang="en-US" sz="1600" dirty="0"/>
              <a:t>46.7%</a:t>
            </a:r>
          </a:p>
        </p:txBody>
      </p:sp>
      <p:sp>
        <p:nvSpPr>
          <p:cNvPr id="9" name="TextBox 8"/>
          <p:cNvSpPr txBox="1"/>
          <p:nvPr/>
        </p:nvSpPr>
        <p:spPr>
          <a:xfrm>
            <a:off x="3101009" y="2360134"/>
            <a:ext cx="766557" cy="338554"/>
          </a:xfrm>
          <a:prstGeom prst="rect">
            <a:avLst/>
          </a:prstGeom>
          <a:noFill/>
        </p:spPr>
        <p:txBody>
          <a:bodyPr wrap="none" rtlCol="0">
            <a:spAutoFit/>
          </a:bodyPr>
          <a:lstStyle/>
          <a:p>
            <a:r>
              <a:rPr lang="en-US" sz="1600" dirty="0"/>
              <a:t>20.0%</a:t>
            </a:r>
          </a:p>
        </p:txBody>
      </p:sp>
      <p:sp>
        <p:nvSpPr>
          <p:cNvPr id="11" name="TextBox 10"/>
          <p:cNvSpPr txBox="1"/>
          <p:nvPr/>
        </p:nvSpPr>
        <p:spPr>
          <a:xfrm>
            <a:off x="2717730" y="2822713"/>
            <a:ext cx="652743" cy="338554"/>
          </a:xfrm>
          <a:prstGeom prst="rect">
            <a:avLst/>
          </a:prstGeom>
          <a:noFill/>
        </p:spPr>
        <p:txBody>
          <a:bodyPr wrap="none" rtlCol="0">
            <a:spAutoFit/>
          </a:bodyPr>
          <a:lstStyle/>
          <a:p>
            <a:r>
              <a:rPr lang="en-US" sz="1600" dirty="0"/>
              <a:t>6.7%</a:t>
            </a:r>
          </a:p>
        </p:txBody>
      </p:sp>
      <p:sp>
        <p:nvSpPr>
          <p:cNvPr id="12" name="TextBox 11"/>
          <p:cNvSpPr txBox="1"/>
          <p:nvPr/>
        </p:nvSpPr>
        <p:spPr>
          <a:xfrm>
            <a:off x="2717729" y="3273287"/>
            <a:ext cx="652743" cy="338554"/>
          </a:xfrm>
          <a:prstGeom prst="rect">
            <a:avLst/>
          </a:prstGeom>
          <a:noFill/>
        </p:spPr>
        <p:txBody>
          <a:bodyPr wrap="none" rtlCol="0">
            <a:spAutoFit/>
          </a:bodyPr>
          <a:lstStyle/>
          <a:p>
            <a:r>
              <a:rPr lang="en-US" sz="1600" dirty="0"/>
              <a:t>6.7%</a:t>
            </a:r>
          </a:p>
        </p:txBody>
      </p:sp>
      <p:sp>
        <p:nvSpPr>
          <p:cNvPr id="3" name="TextBox 2"/>
          <p:cNvSpPr txBox="1"/>
          <p:nvPr/>
        </p:nvSpPr>
        <p:spPr>
          <a:xfrm>
            <a:off x="6082747" y="1177627"/>
            <a:ext cx="1073427" cy="646331"/>
          </a:xfrm>
          <a:prstGeom prst="rect">
            <a:avLst/>
          </a:prstGeom>
          <a:noFill/>
        </p:spPr>
        <p:txBody>
          <a:bodyPr wrap="square" rtlCol="0">
            <a:spAutoFit/>
          </a:bodyPr>
          <a:lstStyle/>
          <a:p>
            <a:r>
              <a:rPr lang="en-US" dirty="0">
                <a:latin typeface="+mn-lt"/>
              </a:rPr>
              <a:t>Rank 7.5</a:t>
            </a:r>
          </a:p>
          <a:p>
            <a:r>
              <a:rPr lang="en-US" dirty="0">
                <a:latin typeface="+mn-lt"/>
              </a:rPr>
              <a:t>2.33</a:t>
            </a:r>
          </a:p>
        </p:txBody>
      </p:sp>
      <p:sp>
        <p:nvSpPr>
          <p:cNvPr id="4" name="TextBox 3"/>
          <p:cNvSpPr txBox="1"/>
          <p:nvPr/>
        </p:nvSpPr>
        <p:spPr>
          <a:xfrm>
            <a:off x="4956313" y="2214360"/>
            <a:ext cx="1225826" cy="777630"/>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4856922" y="2822713"/>
            <a:ext cx="1225825" cy="584775"/>
          </a:xfrm>
          <a:prstGeom prst="rect">
            <a:avLst/>
          </a:prstGeom>
          <a:noFill/>
        </p:spPr>
        <p:txBody>
          <a:bodyPr wrap="square" rtlCol="0">
            <a:spAutoFit/>
          </a:bodyPr>
          <a:lstStyle/>
          <a:p>
            <a:r>
              <a:rPr lang="en-US" sz="1600" dirty="0">
                <a:latin typeface="+mn-lt"/>
              </a:rPr>
              <a:t>Survey 2</a:t>
            </a:r>
          </a:p>
          <a:p>
            <a:r>
              <a:rPr lang="en-US" sz="1600" dirty="0">
                <a:latin typeface="+mn-lt"/>
              </a:rPr>
              <a:t>N=30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38</a:t>
            </a:fld>
            <a:endParaRPr lang="en-US"/>
          </a:p>
        </p:txBody>
      </p:sp>
      <p:sp>
        <p:nvSpPr>
          <p:cNvPr id="6" name="Rectangle 5"/>
          <p:cNvSpPr/>
          <p:nvPr/>
        </p:nvSpPr>
        <p:spPr>
          <a:xfrm>
            <a:off x="2107095" y="215024"/>
            <a:ext cx="5221357" cy="646331"/>
          </a:xfrm>
          <a:prstGeom prst="rect">
            <a:avLst/>
          </a:prstGeom>
        </p:spPr>
        <p:txBody>
          <a:bodyPr wrap="square">
            <a:spAutoFit/>
          </a:bodyPr>
          <a:lstStyle/>
          <a:p>
            <a:pPr algn="ctr"/>
            <a:r>
              <a:rPr lang="en-US" dirty="0"/>
              <a:t>The INTER-MUNICIPAL Relationship – Municipal Views – Issues and Recommendations</a:t>
            </a:r>
          </a:p>
        </p:txBody>
      </p:sp>
      <p:sp>
        <p:nvSpPr>
          <p:cNvPr id="7" name="TextBox 6"/>
          <p:cNvSpPr txBox="1"/>
          <p:nvPr/>
        </p:nvSpPr>
        <p:spPr>
          <a:xfrm>
            <a:off x="397564" y="980335"/>
            <a:ext cx="8474765" cy="4185761"/>
          </a:xfrm>
          <a:prstGeom prst="rect">
            <a:avLst/>
          </a:prstGeom>
          <a:noFill/>
        </p:spPr>
        <p:txBody>
          <a:bodyPr wrap="square" rtlCol="0">
            <a:spAutoFit/>
          </a:bodyPr>
          <a:lstStyle/>
          <a:p>
            <a:pPr marL="228600" indent="-228600">
              <a:buFont typeface="+mj-lt"/>
              <a:buAutoNum type="arabicPeriod"/>
            </a:pPr>
            <a:r>
              <a:rPr lang="en-US" sz="1200" b="1" dirty="0">
                <a:latin typeface="+mn-lt"/>
              </a:rPr>
              <a:t>Fair and equitable ICF process</a:t>
            </a:r>
            <a:r>
              <a:rPr lang="en-US" sz="1200" dirty="0">
                <a:latin typeface="+mn-lt"/>
              </a:rPr>
              <a:t>: Municipalities should work together to ensure that the process for Inter-municipal Collaboration Framework (ICF) is fair and equitable. This may involve establishing clear guidelines, mechanisms for dispute resolution, and regular review processes to address any inequities.</a:t>
            </a:r>
          </a:p>
          <a:p>
            <a:pPr marL="228600" indent="-228600">
              <a:buFont typeface="+mj-lt"/>
              <a:buAutoNum type="arabicPeriod"/>
            </a:pPr>
            <a:r>
              <a:rPr lang="en-US" sz="1200" b="1" dirty="0">
                <a:latin typeface="+mn-lt"/>
              </a:rPr>
              <a:t>Encourage amalgamation of municipalities</a:t>
            </a:r>
            <a:r>
              <a:rPr lang="en-US" sz="1200" dirty="0">
                <a:latin typeface="+mn-lt"/>
              </a:rPr>
              <a:t>: Municipalities could collaborate by exploring the possibility of merging or amalgamating to streamline governance structures and improve resource allocation. This may involve conducting feasibility studies, engaging with stakeholders, and negotiating agreements to facilitate the amalgamation process.</a:t>
            </a:r>
          </a:p>
          <a:p>
            <a:pPr marL="228600" indent="-228600">
              <a:buFont typeface="+mj-lt"/>
              <a:buAutoNum type="arabicPeriod"/>
            </a:pPr>
            <a:r>
              <a:rPr lang="en-US" sz="1200" b="1" dirty="0">
                <a:latin typeface="+mn-lt"/>
              </a:rPr>
              <a:t>Foster a culture of cooperation and collaboration</a:t>
            </a:r>
            <a:r>
              <a:rPr lang="en-US" sz="1200" dirty="0">
                <a:latin typeface="+mn-lt"/>
              </a:rPr>
              <a:t>: Municipalities should actively promote a culture of cooperation and collaboration among neighboring jurisdictions. This could include establishing regular meetings, joint committees, and shared initiatives to address common challenges and opportunities. Collaboration efforts should focus on building trust, sharing information, and working towards shared goals.</a:t>
            </a:r>
          </a:p>
          <a:p>
            <a:pPr marL="228600" indent="-228600">
              <a:buFont typeface="+mj-lt"/>
              <a:buAutoNum type="arabicPeriod"/>
            </a:pPr>
            <a:r>
              <a:rPr lang="en-US" sz="1200" b="1" dirty="0">
                <a:latin typeface="+mn-lt"/>
              </a:rPr>
              <a:t>Encourage engagement with all stakeholders on projects</a:t>
            </a:r>
            <a:r>
              <a:rPr lang="en-US" sz="1200" dirty="0">
                <a:latin typeface="+mn-lt"/>
              </a:rPr>
              <a:t>: Municipalities should engage with all relevant stakeholders, including residents, businesses, and community organizations, to ensure that collaborative projects are inclusive and address the needs of all parties involved. This may involve conducting public consultations, seeking input from diverse perspectives, and incorporating feedback into decision-making processes.</a:t>
            </a:r>
          </a:p>
          <a:p>
            <a:pPr marL="228600" indent="-228600">
              <a:buFont typeface="+mj-lt"/>
              <a:buAutoNum type="arabicPeriod"/>
            </a:pPr>
            <a:r>
              <a:rPr lang="en-US" sz="1200" b="1" dirty="0">
                <a:latin typeface="+mn-lt"/>
              </a:rPr>
              <a:t>Implement revenue sharing and fair funding models</a:t>
            </a:r>
            <a:r>
              <a:rPr lang="en-US" sz="1200" dirty="0">
                <a:latin typeface="+mn-lt"/>
              </a:rPr>
              <a:t>: Municipalities should work together to establish fair funding models based on usage from neighboring municipalities. This may involve negotiating agreements for revenue sharing, pooling resources for joint projects, and ensuring that funding allocations are transparent and equitable.</a:t>
            </a:r>
          </a:p>
          <a:p>
            <a:endParaRPr lang="en-US" sz="1200" dirty="0">
              <a:latin typeface="+mn-lt"/>
            </a:endParaRPr>
          </a:p>
          <a:p>
            <a:r>
              <a:rPr lang="en-US" sz="1200" dirty="0">
                <a:latin typeface="+mn-lt"/>
              </a:rPr>
              <a:t>Overall, collaboration between municipalities should be based on principles of fairness, inclusivity, and mutual benefit. By working together effectively, municipalities can address common challenges, maximize resources, and create positive outcomes for their communities.</a:t>
            </a:r>
          </a:p>
          <a:p>
            <a:endParaRPr lang="en-US" sz="1400" dirty="0">
              <a:latin typeface="+mn-lt"/>
            </a:endParaRPr>
          </a:p>
        </p:txBody>
      </p:sp>
    </p:spTree>
    <p:extLst>
      <p:ext uri="{BB962C8B-B14F-4D97-AF65-F5344CB8AC3E}">
        <p14:creationId xmlns:p14="http://schemas.microsoft.com/office/powerpoint/2010/main" val="3208714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0" y="278296"/>
            <a:ext cx="8587410" cy="3690730"/>
          </a:xfrm>
        </p:spPr>
        <p:txBody>
          <a:bodyPr>
            <a:normAutofit/>
          </a:bodyPr>
          <a:lstStyle/>
          <a:p>
            <a:r>
              <a:rPr lang="en-GB" sz="1600" b="0" dirty="0">
                <a:latin typeface="+mn-lt"/>
              </a:rPr>
              <a:t>Rank 6</a:t>
            </a:r>
            <a:r>
              <a:rPr lang="en-GB" sz="1600" b="0" baseline="30000" dirty="0">
                <a:latin typeface="+mn-lt"/>
              </a:rPr>
              <a:t>th</a:t>
            </a:r>
            <a:r>
              <a:rPr lang="en-GB" sz="1600" b="0" dirty="0">
                <a:latin typeface="+mn-lt"/>
              </a:rPr>
              <a:t> - </a:t>
            </a:r>
            <a:r>
              <a:rPr lang="en-GB" sz="1600" dirty="0">
                <a:latin typeface="+mn-lt"/>
              </a:rPr>
              <a:t>Hindered collaboration due to competition</a:t>
            </a:r>
            <a:r>
              <a:rPr lang="en-GB" sz="1600" b="0" dirty="0">
                <a:latin typeface="+mn-lt"/>
              </a:rPr>
              <a:t>: Municipalities should foster a culture of cooperation and collaboration among </a:t>
            </a:r>
            <a:r>
              <a:rPr lang="en-GB" sz="1600" b="0" dirty="0" err="1">
                <a:latin typeface="+mn-lt"/>
              </a:rPr>
              <a:t>neighboring</a:t>
            </a:r>
            <a:r>
              <a:rPr lang="en-GB" sz="1600" b="0" dirty="0">
                <a:latin typeface="+mn-lt"/>
              </a:rPr>
              <a:t> jurisdictions, despite competitive pressures.</a:t>
            </a:r>
            <a:br>
              <a:rPr lang="en-GB" b="0" dirty="0">
                <a:latin typeface="+mn-lt"/>
              </a:rPr>
            </a:br>
            <a:br>
              <a:rPr lang="en-GB" b="0" dirty="0">
                <a:latin typeface="+mn-lt"/>
              </a:rPr>
            </a:br>
            <a:r>
              <a:rPr lang="en-GB" b="0" dirty="0">
                <a:latin typeface="+mn-lt"/>
              </a:rPr>
              <a:t>                                                      </a:t>
            </a:r>
            <a:r>
              <a:rPr lang="en-GB" sz="1600" dirty="0">
                <a:latin typeface="+mn-lt"/>
              </a:rPr>
              <a:t>DETAILED RECOMMENDATIONS</a:t>
            </a:r>
            <a:br>
              <a:rPr lang="en-GB" b="0" dirty="0">
                <a:latin typeface="+mn-lt"/>
              </a:rPr>
            </a:br>
            <a:r>
              <a:rPr lang="en-US" sz="1400" b="0" dirty="0">
                <a:latin typeface="+mn-lt"/>
              </a:rPr>
              <a:t>1. </a:t>
            </a:r>
            <a:r>
              <a:rPr lang="en-US" sz="1400" dirty="0">
                <a:latin typeface="+mn-lt"/>
              </a:rPr>
              <a:t>Incentivize Collaboration</a:t>
            </a:r>
            <a:r>
              <a:rPr lang="en-US" sz="1400" b="0" dirty="0">
                <a:latin typeface="+mn-lt"/>
              </a:rPr>
              <a:t>: Encourage collaboration through incentives such as additional grant increases for regional projects involving multiple municipalities.</a:t>
            </a:r>
            <a:br>
              <a:rPr lang="en-US" sz="1400" b="0" dirty="0">
                <a:latin typeface="+mn-lt"/>
              </a:rPr>
            </a:br>
            <a:r>
              <a:rPr lang="en-US" sz="1400" b="0" dirty="0">
                <a:latin typeface="+mn-lt"/>
              </a:rPr>
              <a:t>2. </a:t>
            </a:r>
            <a:r>
              <a:rPr lang="en-US" sz="1400" dirty="0">
                <a:latin typeface="+mn-lt"/>
              </a:rPr>
              <a:t>Fair Funding Models</a:t>
            </a:r>
            <a:r>
              <a:rPr lang="en-US" sz="1400" b="0" dirty="0">
                <a:latin typeface="+mn-lt"/>
              </a:rPr>
              <a:t>: Implement fair funding models based on usage from neighboring municipalities to avoid competition and ensure equitable distribution of resources.</a:t>
            </a:r>
            <a:br>
              <a:rPr lang="en-US" sz="1400" b="0" dirty="0">
                <a:latin typeface="+mn-lt"/>
              </a:rPr>
            </a:br>
            <a:r>
              <a:rPr lang="en-US" sz="1400" b="0" dirty="0">
                <a:latin typeface="+mn-lt"/>
              </a:rPr>
              <a:t>3. </a:t>
            </a:r>
            <a:r>
              <a:rPr lang="en-US" sz="1400" dirty="0">
                <a:latin typeface="+mn-lt"/>
              </a:rPr>
              <a:t>Promote Outsourcing and Partnerships</a:t>
            </a:r>
            <a:r>
              <a:rPr lang="en-US" sz="1400" b="0" dirty="0">
                <a:latin typeface="+mn-lt"/>
              </a:rPr>
              <a:t>: Encourage municipalities to outsource or contract services to neighboring jurisdictions and foster partnerships to reduce duplication of services.</a:t>
            </a:r>
            <a:br>
              <a:rPr lang="en-US" sz="1400" b="0" dirty="0">
                <a:latin typeface="+mn-lt"/>
              </a:rPr>
            </a:br>
            <a:r>
              <a:rPr lang="en-US" sz="1400" b="0" dirty="0">
                <a:latin typeface="+mn-lt"/>
              </a:rPr>
              <a:t>4. </a:t>
            </a:r>
            <a:r>
              <a:rPr lang="en-US" sz="1400" dirty="0">
                <a:latin typeface="+mn-lt"/>
              </a:rPr>
              <a:t>Force Amalgamation</a:t>
            </a:r>
            <a:r>
              <a:rPr lang="en-US" sz="1400" b="0" dirty="0">
                <a:latin typeface="+mn-lt"/>
              </a:rPr>
              <a:t>: Consider forced amalgamation of municipalities to facilitate cost-sharing, streamline administrative functions, and promote efficiency in service delivery.</a:t>
            </a:r>
            <a:br>
              <a:rPr lang="en-US" sz="1400" b="0" dirty="0">
                <a:latin typeface="+mn-lt"/>
              </a:rPr>
            </a:br>
            <a:r>
              <a:rPr lang="en-US" sz="1400" b="0" dirty="0">
                <a:latin typeface="+mn-lt"/>
              </a:rPr>
              <a:t>5. </a:t>
            </a:r>
            <a:r>
              <a:rPr lang="en-US" sz="1400" dirty="0">
                <a:latin typeface="+mn-lt"/>
              </a:rPr>
              <a:t>Break Down Silos</a:t>
            </a:r>
            <a:r>
              <a:rPr lang="en-US" sz="1400" b="0" dirty="0">
                <a:latin typeface="+mn-lt"/>
              </a:rPr>
              <a:t>: Encourage municipalities to break down silos, work together, and focus on regional cooperation to enhance competitiveness on a global scale.</a:t>
            </a:r>
            <a:br>
              <a:rPr lang="en-US" sz="1300" b="0" dirty="0">
                <a:latin typeface="+mn-lt"/>
              </a:rPr>
            </a:br>
            <a:br>
              <a:rPr lang="en-US" sz="1300" b="0" dirty="0">
                <a:latin typeface="+mn-lt"/>
              </a:rPr>
            </a:br>
            <a:endParaRPr lang="en-US" sz="1300" b="0" dirty="0">
              <a:latin typeface="+mn-lt"/>
            </a:endParaRPr>
          </a:p>
        </p:txBody>
      </p:sp>
      <p:sp>
        <p:nvSpPr>
          <p:cNvPr id="4" name="Slide Number Placeholder 3"/>
          <p:cNvSpPr>
            <a:spLocks noGrp="1"/>
          </p:cNvSpPr>
          <p:nvPr>
            <p:ph type="sldNum" sz="quarter" idx="12"/>
          </p:nvPr>
        </p:nvSpPr>
        <p:spPr/>
        <p:txBody>
          <a:bodyPr/>
          <a:lstStyle/>
          <a:p>
            <a:fld id="{A88B48FB-E956-2048-9E74-C69E7CAA26CC}" type="slidenum">
              <a:rPr lang="en-US" smtClean="0"/>
              <a:t>39</a:t>
            </a:fld>
            <a:endParaRPr lang="en-US"/>
          </a:p>
        </p:txBody>
      </p:sp>
    </p:spTree>
    <p:extLst>
      <p:ext uri="{BB962C8B-B14F-4D97-AF65-F5344CB8AC3E}">
        <p14:creationId xmlns:p14="http://schemas.microsoft.com/office/powerpoint/2010/main" val="180532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29467" y="1643269"/>
            <a:ext cx="4569507" cy="867197"/>
          </a:xfrm>
        </p:spPr>
        <p:txBody>
          <a:bodyPr>
            <a:noAutofit/>
          </a:bodyPr>
          <a:lstStyle/>
          <a:p>
            <a:pPr algn="ctr"/>
            <a:r>
              <a:rPr lang="en-US" sz="3600" dirty="0">
                <a:latin typeface="+mn-lt"/>
              </a:rPr>
              <a:t>The Survey – why, who, when, and how</a:t>
            </a:r>
          </a:p>
        </p:txBody>
      </p:sp>
    </p:spTree>
    <p:extLst>
      <p:ext uri="{BB962C8B-B14F-4D97-AF65-F5344CB8AC3E}">
        <p14:creationId xmlns:p14="http://schemas.microsoft.com/office/powerpoint/2010/main" val="216744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40</a:t>
            </a:fld>
            <a:endParaRPr lang="en-US"/>
          </a:p>
        </p:txBody>
      </p:sp>
      <p:sp>
        <p:nvSpPr>
          <p:cNvPr id="6" name="Rectangle 5"/>
          <p:cNvSpPr/>
          <p:nvPr/>
        </p:nvSpPr>
        <p:spPr>
          <a:xfrm>
            <a:off x="410817" y="216321"/>
            <a:ext cx="8302487" cy="3416320"/>
          </a:xfrm>
          <a:prstGeom prst="rect">
            <a:avLst/>
          </a:prstGeom>
        </p:spPr>
        <p:txBody>
          <a:bodyPr wrap="square">
            <a:spAutoFit/>
          </a:bodyPr>
          <a:lstStyle/>
          <a:p>
            <a:r>
              <a:rPr lang="en-GB" sz="1600" dirty="0">
                <a:latin typeface="+mn-lt"/>
              </a:rPr>
              <a:t>Rank 7.5 - </a:t>
            </a:r>
            <a:r>
              <a:rPr lang="en-GB" sz="1600" b="1" dirty="0">
                <a:latin typeface="+mn-lt"/>
              </a:rPr>
              <a:t>Urbanization's toll on rural areas</a:t>
            </a:r>
            <a:r>
              <a:rPr lang="en-GB" sz="1600" dirty="0">
                <a:latin typeface="+mn-lt"/>
              </a:rPr>
              <a:t>: Rural municipalities need to reduce the impact of urbanization on rural communities, such as declining populations and limited resources.</a:t>
            </a:r>
          </a:p>
          <a:p>
            <a:endParaRPr lang="en-GB" sz="1400" dirty="0">
              <a:latin typeface="+mn-lt"/>
            </a:endParaRPr>
          </a:p>
          <a:p>
            <a:pPr algn="ctr"/>
            <a:r>
              <a:rPr lang="en-GB" sz="1600" b="1" dirty="0">
                <a:latin typeface="+mn-lt"/>
              </a:rPr>
              <a:t>DETAILED RECOMMENDATIONS</a:t>
            </a:r>
          </a:p>
          <a:p>
            <a:r>
              <a:rPr lang="en-US" sz="1400" dirty="0">
                <a:latin typeface="+mn-lt"/>
              </a:rPr>
              <a:t>1. </a:t>
            </a:r>
            <a:r>
              <a:rPr lang="en-US" sz="1400" b="1" dirty="0">
                <a:latin typeface="+mn-lt"/>
              </a:rPr>
              <a:t>Economic Development Collaboration</a:t>
            </a:r>
            <a:r>
              <a:rPr lang="en-US" sz="1400" dirty="0">
                <a:latin typeface="+mn-lt"/>
              </a:rPr>
              <a:t>: Encourage collaboration between rural municipalities and villages for economic development initiatives and revenue sharing to support growth.</a:t>
            </a:r>
          </a:p>
          <a:p>
            <a:r>
              <a:rPr lang="en-US" sz="1400" dirty="0">
                <a:latin typeface="+mn-lt"/>
              </a:rPr>
              <a:t>2. </a:t>
            </a:r>
            <a:r>
              <a:rPr lang="en-US" sz="1400" b="1" dirty="0">
                <a:latin typeface="+mn-lt"/>
              </a:rPr>
              <a:t>Targeted Attention and Support</a:t>
            </a:r>
            <a:r>
              <a:rPr lang="en-US" sz="1400" dirty="0">
                <a:latin typeface="+mn-lt"/>
              </a:rPr>
              <a:t>: Provide increased attention and support to rural areas facing declining populations and infrastructure deficits, focusing on determining actual needs rather than imposing expensive master plans.</a:t>
            </a:r>
          </a:p>
          <a:p>
            <a:r>
              <a:rPr lang="en-US" sz="1400" dirty="0">
                <a:latin typeface="+mn-lt"/>
              </a:rPr>
              <a:t>3. </a:t>
            </a:r>
            <a:r>
              <a:rPr lang="en-US" sz="1400" b="1" dirty="0">
                <a:latin typeface="+mn-lt"/>
              </a:rPr>
              <a:t>Fair Cost Allocation</a:t>
            </a:r>
            <a:r>
              <a:rPr lang="en-US" sz="1400" dirty="0">
                <a:latin typeface="+mn-lt"/>
              </a:rPr>
              <a:t>: Ensure that hamlets bear the full cost of services, improvements, and maintenance to prevent rural ratepayers from subsidizing them, implementing full-cost accounting for transparency.</a:t>
            </a:r>
          </a:p>
          <a:p>
            <a:r>
              <a:rPr lang="en-US" sz="1400" dirty="0">
                <a:latin typeface="+mn-lt"/>
              </a:rPr>
              <a:t>4. </a:t>
            </a:r>
            <a:r>
              <a:rPr lang="en-US" sz="1400" b="1" dirty="0">
                <a:latin typeface="+mn-lt"/>
              </a:rPr>
              <a:t>Equitable Funding</a:t>
            </a:r>
            <a:r>
              <a:rPr lang="en-US" sz="1400" dirty="0">
                <a:latin typeface="+mn-lt"/>
              </a:rPr>
              <a:t>: Advocate for more equitable funding distribution to rural areas, moving away from solely per capita funding models that favor larger urban centers.</a:t>
            </a:r>
          </a:p>
          <a:p>
            <a:r>
              <a:rPr lang="en-US" sz="1400" dirty="0">
                <a:latin typeface="+mn-lt"/>
              </a:rPr>
              <a:t>5. </a:t>
            </a:r>
            <a:r>
              <a:rPr lang="en-US" sz="1400" b="1" dirty="0">
                <a:latin typeface="+mn-lt"/>
              </a:rPr>
              <a:t>Increase Funding</a:t>
            </a:r>
            <a:r>
              <a:rPr lang="en-US" sz="1400" dirty="0">
                <a:latin typeface="+mn-lt"/>
              </a:rPr>
              <a:t>: Lobby for increased funding for rural areas, such as through the Local Government Fiscal Framework (LGFF), to provide consistent support and alleviate financial pressures.</a:t>
            </a:r>
          </a:p>
        </p:txBody>
      </p:sp>
    </p:spTree>
    <p:extLst>
      <p:ext uri="{BB962C8B-B14F-4D97-AF65-F5344CB8AC3E}">
        <p14:creationId xmlns:p14="http://schemas.microsoft.com/office/powerpoint/2010/main" val="3467453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solidFill>
                  <a:srgbClr val="666666">
                    <a:lumMod val="60000"/>
                    <a:lumOff val="40000"/>
                  </a:srgbClr>
                </a:solidFill>
              </a:rPr>
              <a:pPr/>
              <a:t>41</a:t>
            </a:fld>
            <a:endParaRPr lang="en-US">
              <a:solidFill>
                <a:srgbClr val="666666">
                  <a:lumMod val="60000"/>
                  <a:lumOff val="40000"/>
                </a:srgbClr>
              </a:solidFill>
            </a:endParaRPr>
          </a:p>
        </p:txBody>
      </p:sp>
      <p:sp>
        <p:nvSpPr>
          <p:cNvPr id="2" name="Rectangle 1"/>
          <p:cNvSpPr/>
          <p:nvPr/>
        </p:nvSpPr>
        <p:spPr>
          <a:xfrm>
            <a:off x="371061" y="282581"/>
            <a:ext cx="8435010" cy="3600986"/>
          </a:xfrm>
          <a:prstGeom prst="rect">
            <a:avLst/>
          </a:prstGeom>
        </p:spPr>
        <p:txBody>
          <a:bodyPr wrap="square">
            <a:spAutoFit/>
          </a:bodyPr>
          <a:lstStyle/>
          <a:p>
            <a:r>
              <a:rPr lang="en-GB" sz="1600" dirty="0">
                <a:latin typeface="+mn-lt"/>
              </a:rPr>
              <a:t>Rank 7.5 - </a:t>
            </a:r>
            <a:r>
              <a:rPr lang="en-GB" sz="1600" b="1" dirty="0">
                <a:latin typeface="+mn-lt"/>
              </a:rPr>
              <a:t>Elusive regional governance</a:t>
            </a:r>
            <a:r>
              <a:rPr lang="en-GB" sz="1600" dirty="0">
                <a:latin typeface="+mn-lt"/>
              </a:rPr>
              <a:t>: Municipalities should be overcoming barriers to regional governance and promote collaboration across jurisdictions to address shared challenges effectively.</a:t>
            </a:r>
          </a:p>
          <a:p>
            <a:endParaRPr lang="en-GB" sz="1400" dirty="0">
              <a:latin typeface="+mn-lt"/>
            </a:endParaRPr>
          </a:p>
          <a:p>
            <a:pPr algn="ctr"/>
            <a:r>
              <a:rPr lang="en-GB" sz="1600" b="1" dirty="0">
                <a:latin typeface="+mn-lt"/>
              </a:rPr>
              <a:t>DETAILED RECOMMENDATIONS</a:t>
            </a:r>
          </a:p>
          <a:p>
            <a:pPr algn="l"/>
            <a:r>
              <a:rPr lang="en-US" sz="1400" dirty="0">
                <a:latin typeface="+mn-lt"/>
              </a:rPr>
              <a:t>1. </a:t>
            </a:r>
            <a:r>
              <a:rPr lang="en-US" sz="1400" b="1" dirty="0">
                <a:latin typeface="+mn-lt"/>
              </a:rPr>
              <a:t>Promote Collaboration</a:t>
            </a:r>
            <a:r>
              <a:rPr lang="en-US" sz="1400" dirty="0">
                <a:latin typeface="+mn-lt"/>
              </a:rPr>
              <a:t>: Encourage municipalities to work together regionally to address shared challenges effectively.</a:t>
            </a:r>
          </a:p>
          <a:p>
            <a:pPr algn="l"/>
            <a:r>
              <a:rPr lang="en-US" sz="1400" dirty="0">
                <a:latin typeface="+mn-lt"/>
              </a:rPr>
              <a:t>2. </a:t>
            </a:r>
            <a:r>
              <a:rPr lang="en-US" sz="1400" b="1" dirty="0">
                <a:latin typeface="+mn-lt"/>
              </a:rPr>
              <a:t>Focus on Communication and Support</a:t>
            </a:r>
            <a:r>
              <a:rPr lang="en-US" sz="1400" dirty="0">
                <a:latin typeface="+mn-lt"/>
              </a:rPr>
              <a:t>: Emphasize the importance of communication and support among jurisdictions, highlighting existing successful collaborations such as monthly CAO meetings and quarterly Mayor meetings within regional alliances.</a:t>
            </a:r>
          </a:p>
          <a:p>
            <a:pPr algn="l"/>
            <a:r>
              <a:rPr lang="en-US" sz="1400" dirty="0">
                <a:latin typeface="+mn-lt"/>
              </a:rPr>
              <a:t>3. </a:t>
            </a:r>
            <a:r>
              <a:rPr lang="en-US" sz="1400" b="1" dirty="0">
                <a:latin typeface="+mn-lt"/>
              </a:rPr>
              <a:t>Address Legislative Inequities</a:t>
            </a:r>
            <a:r>
              <a:rPr lang="en-US" sz="1400" dirty="0">
                <a:latin typeface="+mn-lt"/>
              </a:rPr>
              <a:t>: Enhance legislation governing </a:t>
            </a:r>
            <a:r>
              <a:rPr lang="en-US" sz="1400" dirty="0" err="1">
                <a:latin typeface="+mn-lt"/>
              </a:rPr>
              <a:t>intermunicipal</a:t>
            </a:r>
            <a:r>
              <a:rPr lang="en-US" sz="1400" dirty="0">
                <a:latin typeface="+mn-lt"/>
              </a:rPr>
              <a:t> collaboration to address inequities, particularly in exempt assessment impacting communities serving the greater region.</a:t>
            </a:r>
          </a:p>
          <a:p>
            <a:pPr algn="l"/>
            <a:r>
              <a:rPr lang="en-US" sz="1400" dirty="0">
                <a:latin typeface="+mn-lt"/>
              </a:rPr>
              <a:t>4. </a:t>
            </a:r>
            <a:r>
              <a:rPr lang="en-US" sz="1400" b="1" dirty="0">
                <a:latin typeface="+mn-lt"/>
              </a:rPr>
              <a:t>Voluntary Collaboration</a:t>
            </a:r>
            <a:r>
              <a:rPr lang="en-US" sz="1400" dirty="0">
                <a:latin typeface="+mn-lt"/>
              </a:rPr>
              <a:t>: Avoid mandating or enforcing regional collaboration, as it may be more effective when approached voluntarily.</a:t>
            </a:r>
          </a:p>
          <a:p>
            <a:pPr algn="l"/>
            <a:r>
              <a:rPr lang="en-US" sz="1400" dirty="0">
                <a:latin typeface="+mn-lt"/>
              </a:rPr>
              <a:t>5. </a:t>
            </a:r>
            <a:r>
              <a:rPr lang="en-US" sz="1400" b="1" dirty="0">
                <a:latin typeface="+mn-lt"/>
              </a:rPr>
              <a:t>Resource Sharing</a:t>
            </a:r>
            <a:r>
              <a:rPr lang="en-US" sz="1400" dirty="0">
                <a:latin typeface="+mn-lt"/>
              </a:rPr>
              <a:t>: Increase resource sharing among municipalities to cut costs and improve efficiency, recognizing the benefits of collaboration in reducing expenses, especially for rural areas.</a:t>
            </a:r>
          </a:p>
          <a:p>
            <a:pPr algn="l"/>
            <a:endParaRPr lang="en-US" sz="1200" dirty="0">
              <a:latin typeface="+mn-lt"/>
            </a:endParaRPr>
          </a:p>
        </p:txBody>
      </p:sp>
    </p:spTree>
    <p:extLst>
      <p:ext uri="{BB962C8B-B14F-4D97-AF65-F5344CB8AC3E}">
        <p14:creationId xmlns:p14="http://schemas.microsoft.com/office/powerpoint/2010/main" val="4131252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05409" y="231912"/>
            <a:ext cx="8666922" cy="589603"/>
          </a:xfrm>
        </p:spPr>
        <p:txBody>
          <a:bodyPr>
            <a:noAutofit/>
          </a:bodyPr>
          <a:lstStyle/>
          <a:p>
            <a:r>
              <a:rPr lang="en-GB" sz="1600" b="0" dirty="0">
                <a:latin typeface="+mn-lt"/>
              </a:rPr>
              <a:t>Q3(2). </a:t>
            </a:r>
            <a:r>
              <a:rPr lang="en-GB" sz="1600" dirty="0">
                <a:latin typeface="+mn-lt"/>
              </a:rPr>
              <a:t>Soaring public expectations</a:t>
            </a:r>
            <a:r>
              <a:rPr lang="en-GB" sz="1600" b="0" dirty="0">
                <a:latin typeface="+mn-lt"/>
              </a:rPr>
              <a:t>: Municipalities need to effectively communicate with constituents about mandate and services to manage and align public expectations with available resources.</a:t>
            </a:r>
            <a:endParaRPr sz="1600" b="0" dirty="0">
              <a:latin typeface="+mn-lt"/>
            </a:endParaRPr>
          </a:p>
        </p:txBody>
      </p:sp>
      <p:graphicFrame>
        <p:nvGraphicFramePr>
          <p:cNvPr id="4" name="Chart Placeholder"/>
          <p:cNvGraphicFramePr>
            <a:graphicFrameLocks noGrp="1"/>
          </p:cNvGraphicFramePr>
          <p:nvPr>
            <p:extLst>
              <p:ext uri="{D42A27DB-BD31-4B8C-83A1-F6EECF244321}">
                <p14:modId xmlns:p14="http://schemas.microsoft.com/office/powerpoint/2010/main" val="3887839258"/>
              </p:ext>
            </p:extLst>
          </p:nvPr>
        </p:nvGraphicFramePr>
        <p:xfrm>
          <a:off x="1130410" y="976773"/>
          <a:ext cx="6887155" cy="29723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754195" y="2349236"/>
            <a:ext cx="986167" cy="646331"/>
          </a:xfrm>
          <a:prstGeom prst="rect">
            <a:avLst/>
          </a:prstGeom>
          <a:noFill/>
        </p:spPr>
        <p:txBody>
          <a:bodyPr wrap="none" rtlCol="0">
            <a:spAutoFit/>
          </a:bodyPr>
          <a:lstStyle/>
          <a:p>
            <a:r>
              <a:rPr lang="en-US" dirty="0">
                <a:latin typeface="Calibri"/>
              </a:rPr>
              <a:t>Survey 2</a:t>
            </a:r>
          </a:p>
          <a:p>
            <a:r>
              <a:rPr lang="en-US" dirty="0">
                <a:latin typeface="Calibri"/>
              </a:rPr>
              <a:t>N = 41</a:t>
            </a:r>
          </a:p>
        </p:txBody>
      </p:sp>
    </p:spTree>
    <p:extLst>
      <p:ext uri="{BB962C8B-B14F-4D97-AF65-F5344CB8AC3E}">
        <p14:creationId xmlns:p14="http://schemas.microsoft.com/office/powerpoint/2010/main" val="2705858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43</a:t>
            </a:fld>
            <a:endParaRPr lang="en-US"/>
          </a:p>
        </p:txBody>
      </p:sp>
      <p:sp>
        <p:nvSpPr>
          <p:cNvPr id="2" name="Rectangle 1"/>
          <p:cNvSpPr/>
          <p:nvPr/>
        </p:nvSpPr>
        <p:spPr>
          <a:xfrm>
            <a:off x="152399" y="176565"/>
            <a:ext cx="8898835" cy="584775"/>
          </a:xfrm>
          <a:prstGeom prst="rect">
            <a:avLst/>
          </a:prstGeom>
        </p:spPr>
        <p:txBody>
          <a:bodyPr wrap="square">
            <a:spAutoFit/>
          </a:bodyPr>
          <a:lstStyle/>
          <a:p>
            <a:r>
              <a:rPr lang="en-US" sz="1600" dirty="0">
                <a:latin typeface="+mn-lt"/>
              </a:rPr>
              <a:t>Q5(3). </a:t>
            </a:r>
            <a:r>
              <a:rPr lang="en-US" sz="1600" b="1" dirty="0">
                <a:latin typeface="+mn-lt"/>
              </a:rPr>
              <a:t>Demand for inclusivity amid cultural shifts</a:t>
            </a:r>
            <a:r>
              <a:rPr lang="en-US" sz="1600" dirty="0">
                <a:latin typeface="+mn-lt"/>
              </a:rPr>
              <a:t>: Municipalities should promote diversity and inclusivity in decision-making processes and community engagement efforts.</a:t>
            </a:r>
          </a:p>
        </p:txBody>
      </p:sp>
      <p:graphicFrame>
        <p:nvGraphicFramePr>
          <p:cNvPr id="6" name="Chart Placeholder"/>
          <p:cNvGraphicFramePr>
            <a:graphicFrameLocks noGrp="1"/>
          </p:cNvGraphicFramePr>
          <p:nvPr>
            <p:extLst>
              <p:ext uri="{D42A27DB-BD31-4B8C-83A1-F6EECF244321}">
                <p14:modId xmlns:p14="http://schemas.microsoft.com/office/powerpoint/2010/main" val="2207444276"/>
              </p:ext>
            </p:extLst>
          </p:nvPr>
        </p:nvGraphicFramePr>
        <p:xfrm>
          <a:off x="1141342" y="928385"/>
          <a:ext cx="6998677" cy="356901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057936" y="1053548"/>
            <a:ext cx="655983" cy="338554"/>
          </a:xfrm>
          <a:prstGeom prst="rect">
            <a:avLst/>
          </a:prstGeom>
          <a:noFill/>
        </p:spPr>
        <p:txBody>
          <a:bodyPr wrap="square" rtlCol="0">
            <a:spAutoFit/>
          </a:bodyPr>
          <a:lstStyle/>
          <a:p>
            <a:r>
              <a:rPr lang="en-US" sz="1600" dirty="0">
                <a:latin typeface="+mn-lt"/>
              </a:rPr>
              <a:t>9.8%</a:t>
            </a:r>
          </a:p>
        </p:txBody>
      </p:sp>
      <p:sp>
        <p:nvSpPr>
          <p:cNvPr id="8" name="TextBox 7"/>
          <p:cNvSpPr txBox="1"/>
          <p:nvPr/>
        </p:nvSpPr>
        <p:spPr>
          <a:xfrm>
            <a:off x="3713919" y="1692583"/>
            <a:ext cx="722244" cy="338554"/>
          </a:xfrm>
          <a:prstGeom prst="rect">
            <a:avLst/>
          </a:prstGeom>
          <a:noFill/>
        </p:spPr>
        <p:txBody>
          <a:bodyPr wrap="square" rtlCol="0">
            <a:spAutoFit/>
          </a:bodyPr>
          <a:lstStyle/>
          <a:p>
            <a:r>
              <a:rPr lang="en-US" sz="1600" dirty="0">
                <a:latin typeface="+mn-lt"/>
              </a:rPr>
              <a:t>19.6%</a:t>
            </a:r>
          </a:p>
        </p:txBody>
      </p:sp>
      <p:sp>
        <p:nvSpPr>
          <p:cNvPr id="9" name="TextBox 8"/>
          <p:cNvSpPr txBox="1"/>
          <p:nvPr/>
        </p:nvSpPr>
        <p:spPr>
          <a:xfrm>
            <a:off x="4737651" y="2292625"/>
            <a:ext cx="828262" cy="338554"/>
          </a:xfrm>
          <a:prstGeom prst="rect">
            <a:avLst/>
          </a:prstGeom>
          <a:noFill/>
        </p:spPr>
        <p:txBody>
          <a:bodyPr wrap="square" rtlCol="0">
            <a:spAutoFit/>
          </a:bodyPr>
          <a:lstStyle/>
          <a:p>
            <a:r>
              <a:rPr lang="en-US" sz="1600" dirty="0">
                <a:latin typeface="+mn-lt"/>
              </a:rPr>
              <a:t>41.2%</a:t>
            </a:r>
          </a:p>
        </p:txBody>
      </p:sp>
      <p:sp>
        <p:nvSpPr>
          <p:cNvPr id="10" name="TextBox 9"/>
          <p:cNvSpPr txBox="1"/>
          <p:nvPr/>
        </p:nvSpPr>
        <p:spPr>
          <a:xfrm>
            <a:off x="3170578" y="3564834"/>
            <a:ext cx="841515" cy="338554"/>
          </a:xfrm>
          <a:prstGeom prst="rect">
            <a:avLst/>
          </a:prstGeom>
          <a:noFill/>
        </p:spPr>
        <p:txBody>
          <a:bodyPr wrap="square" rtlCol="0">
            <a:spAutoFit/>
          </a:bodyPr>
          <a:lstStyle/>
          <a:p>
            <a:r>
              <a:rPr lang="en-US" sz="1600" dirty="0">
                <a:latin typeface="+mn-lt"/>
              </a:rPr>
              <a:t>11.8%</a:t>
            </a:r>
          </a:p>
        </p:txBody>
      </p:sp>
      <p:sp>
        <p:nvSpPr>
          <p:cNvPr id="11" name="TextBox 10"/>
          <p:cNvSpPr txBox="1"/>
          <p:nvPr/>
        </p:nvSpPr>
        <p:spPr>
          <a:xfrm>
            <a:off x="3515137" y="2948609"/>
            <a:ext cx="718933" cy="338554"/>
          </a:xfrm>
          <a:prstGeom prst="rect">
            <a:avLst/>
          </a:prstGeom>
          <a:noFill/>
        </p:spPr>
        <p:txBody>
          <a:bodyPr wrap="square" rtlCol="0">
            <a:spAutoFit/>
          </a:bodyPr>
          <a:lstStyle/>
          <a:p>
            <a:r>
              <a:rPr lang="en-US" sz="1600" dirty="0">
                <a:latin typeface="+mn-lt"/>
              </a:rPr>
              <a:t>17.6%</a:t>
            </a:r>
          </a:p>
        </p:txBody>
      </p:sp>
      <p:sp>
        <p:nvSpPr>
          <p:cNvPr id="12" name="TextBox 11"/>
          <p:cNvSpPr txBox="1"/>
          <p:nvPr/>
        </p:nvSpPr>
        <p:spPr>
          <a:xfrm>
            <a:off x="1141342" y="4328121"/>
            <a:ext cx="7192618" cy="338554"/>
          </a:xfrm>
          <a:prstGeom prst="rect">
            <a:avLst/>
          </a:prstGeom>
          <a:noFill/>
        </p:spPr>
        <p:txBody>
          <a:bodyPr wrap="square" rtlCol="0">
            <a:spAutoFit/>
          </a:bodyPr>
          <a:lstStyle/>
          <a:p>
            <a:r>
              <a:rPr lang="en-US" sz="1600" dirty="0">
                <a:latin typeface="+mn-lt"/>
              </a:rPr>
              <a:t>Note. This issue was rated as lowest in importance of the 10 surveyed.</a:t>
            </a:r>
          </a:p>
        </p:txBody>
      </p:sp>
      <p:sp>
        <p:nvSpPr>
          <p:cNvPr id="5" name="TextBox 4"/>
          <p:cNvSpPr txBox="1"/>
          <p:nvPr/>
        </p:nvSpPr>
        <p:spPr>
          <a:xfrm>
            <a:off x="5645426" y="1215529"/>
            <a:ext cx="1298713" cy="646331"/>
          </a:xfrm>
          <a:prstGeom prst="rect">
            <a:avLst/>
          </a:prstGeom>
          <a:noFill/>
        </p:spPr>
        <p:txBody>
          <a:bodyPr wrap="square" rtlCol="0">
            <a:spAutoFit/>
          </a:bodyPr>
          <a:lstStyle/>
          <a:p>
            <a:r>
              <a:rPr lang="en-US" dirty="0">
                <a:latin typeface="+mn-lt"/>
              </a:rPr>
              <a:t>Rank 10</a:t>
            </a:r>
          </a:p>
          <a:p>
            <a:r>
              <a:rPr lang="en-US" dirty="0">
                <a:latin typeface="+mn-lt"/>
              </a:rPr>
              <a:t>3.10</a:t>
            </a:r>
          </a:p>
        </p:txBody>
      </p:sp>
    </p:spTree>
    <p:extLst>
      <p:ext uri="{BB962C8B-B14F-4D97-AF65-F5344CB8AC3E}">
        <p14:creationId xmlns:p14="http://schemas.microsoft.com/office/powerpoint/2010/main" val="3591969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44</a:t>
            </a:fld>
            <a:endParaRPr lang="en-US"/>
          </a:p>
        </p:txBody>
      </p:sp>
      <p:sp>
        <p:nvSpPr>
          <p:cNvPr id="6" name="Rectangle 5"/>
          <p:cNvSpPr/>
          <p:nvPr/>
        </p:nvSpPr>
        <p:spPr>
          <a:xfrm>
            <a:off x="2153477" y="168642"/>
            <a:ext cx="5115339" cy="646331"/>
          </a:xfrm>
          <a:prstGeom prst="rect">
            <a:avLst/>
          </a:prstGeom>
        </p:spPr>
        <p:txBody>
          <a:bodyPr wrap="square">
            <a:spAutoFit/>
          </a:bodyPr>
          <a:lstStyle/>
          <a:p>
            <a:pPr algn="ctr"/>
            <a:r>
              <a:rPr lang="en-US" dirty="0"/>
              <a:t>The PUBLIC Relationship – Municipal Views – Issues and Recommendations</a:t>
            </a:r>
          </a:p>
        </p:txBody>
      </p:sp>
      <p:sp>
        <p:nvSpPr>
          <p:cNvPr id="7" name="TextBox 6"/>
          <p:cNvSpPr txBox="1"/>
          <p:nvPr/>
        </p:nvSpPr>
        <p:spPr>
          <a:xfrm>
            <a:off x="298174" y="918360"/>
            <a:ext cx="8375374" cy="3877985"/>
          </a:xfrm>
          <a:prstGeom prst="rect">
            <a:avLst/>
          </a:prstGeom>
          <a:noFill/>
        </p:spPr>
        <p:txBody>
          <a:bodyPr wrap="square" rtlCol="0">
            <a:spAutoFit/>
          </a:bodyPr>
          <a:lstStyle/>
          <a:p>
            <a:r>
              <a:rPr lang="en-US" sz="1400" b="1" dirty="0">
                <a:latin typeface="+mn-lt"/>
              </a:rPr>
              <a:t>1. Enhanced Communication and Engagement:</a:t>
            </a:r>
            <a:r>
              <a:rPr lang="en-US" sz="1400" dirty="0">
                <a:latin typeface="+mn-lt"/>
              </a:rPr>
              <a:t> Municipalities should prioritize transparent communication with constituents, including advertising campaigns to demonstrate the challenges faced, while engaging residents through town hall meetings and surveys to gather feedback and manage public expectations effectively.</a:t>
            </a:r>
          </a:p>
          <a:p>
            <a:r>
              <a:rPr lang="en-US" sz="1400" b="1" dirty="0">
                <a:latin typeface="+mn-lt"/>
              </a:rPr>
              <a:t>2. Clarity on Responsibilities and Diversity Considerations:</a:t>
            </a:r>
            <a:r>
              <a:rPr lang="en-US" sz="1400" dirty="0">
                <a:latin typeface="+mn-lt"/>
              </a:rPr>
              <a:t> Provide clear clarification on the roles and responsibilities of municipalities while being conscious of cultural differences within the region. This involves ensuring everyone is treated equally regardless of background or identity, fostering unity and inclusivity within the community.</a:t>
            </a:r>
          </a:p>
          <a:p>
            <a:r>
              <a:rPr lang="en-US" sz="1400" b="1" dirty="0">
                <a:latin typeface="+mn-lt"/>
              </a:rPr>
              <a:t>3. Streamlining Processes and Equal Treatment:</a:t>
            </a:r>
            <a:r>
              <a:rPr lang="en-US" sz="1400" dirty="0">
                <a:latin typeface="+mn-lt"/>
              </a:rPr>
              <a:t> Cut unnecessary red tape to improve efficiency in delivering services and meeting public needs while promoting equal treatment of all residents. </a:t>
            </a:r>
            <a:r>
              <a:rPr lang="en-US" sz="1200" dirty="0">
                <a:latin typeface="+mn-lt"/>
              </a:rPr>
              <a:t>Municipalities should avoid promoting inclusivity of specific groups over others and focus on treating everyone equally as human beings.</a:t>
            </a:r>
          </a:p>
          <a:p>
            <a:r>
              <a:rPr lang="en-US" sz="1400" b="1" dirty="0">
                <a:latin typeface="+mn-lt"/>
              </a:rPr>
              <a:t>4. Transparency in Decision Making and Community Engagement:</a:t>
            </a:r>
            <a:r>
              <a:rPr lang="en-US" sz="1400" dirty="0">
                <a:latin typeface="+mn-lt"/>
              </a:rPr>
              <a:t> Include diversity considerations in strategic planning processes and decision-making, listening to residents and ensuring opportunities for engagement exist for all. </a:t>
            </a:r>
            <a:r>
              <a:rPr lang="en-US" sz="1200" dirty="0">
                <a:latin typeface="+mn-lt"/>
              </a:rPr>
              <a:t>This fosters a sense of inclusion and unity within the community.</a:t>
            </a:r>
          </a:p>
          <a:p>
            <a:r>
              <a:rPr lang="en-US" sz="1400" b="1" dirty="0">
                <a:latin typeface="+mn-lt"/>
              </a:rPr>
              <a:t>5. Collaborative Efforts and Community Support:</a:t>
            </a:r>
            <a:r>
              <a:rPr lang="en-US" sz="1400" dirty="0">
                <a:latin typeface="+mn-lt"/>
              </a:rPr>
              <a:t> Foster collaboration among municipalities and encourage community support for diverse perspectives in decision-making processes. </a:t>
            </a:r>
            <a:r>
              <a:rPr lang="en-US" sz="1200" dirty="0">
                <a:latin typeface="+mn-lt"/>
              </a:rPr>
              <a:t>By promoting unity rather than division and recognizing the importance of diversity, municipalities can effectively address both public expectations and inclusivity amid cultural shifts.</a:t>
            </a:r>
          </a:p>
          <a:p>
            <a:endParaRPr lang="en-US" sz="1400" dirty="0">
              <a:latin typeface="+mn-lt"/>
            </a:endParaRPr>
          </a:p>
        </p:txBody>
      </p:sp>
    </p:spTree>
    <p:extLst>
      <p:ext uri="{BB962C8B-B14F-4D97-AF65-F5344CB8AC3E}">
        <p14:creationId xmlns:p14="http://schemas.microsoft.com/office/powerpoint/2010/main" val="2441471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solidFill>
                  <a:srgbClr val="666666">
                    <a:lumMod val="60000"/>
                    <a:lumOff val="40000"/>
                  </a:srgbClr>
                </a:solidFill>
              </a:rPr>
              <a:pPr/>
              <a:t>45</a:t>
            </a:fld>
            <a:endParaRPr lang="en-US">
              <a:solidFill>
                <a:srgbClr val="666666">
                  <a:lumMod val="60000"/>
                  <a:lumOff val="40000"/>
                </a:srgbClr>
              </a:solidFill>
            </a:endParaRPr>
          </a:p>
        </p:txBody>
      </p:sp>
      <p:sp>
        <p:nvSpPr>
          <p:cNvPr id="6" name="Rectangle 5"/>
          <p:cNvSpPr/>
          <p:nvPr/>
        </p:nvSpPr>
        <p:spPr>
          <a:xfrm>
            <a:off x="265042" y="251791"/>
            <a:ext cx="8653671" cy="4062651"/>
          </a:xfrm>
          <a:prstGeom prst="rect">
            <a:avLst/>
          </a:prstGeom>
        </p:spPr>
        <p:txBody>
          <a:bodyPr wrap="square">
            <a:spAutoFit/>
          </a:bodyPr>
          <a:lstStyle/>
          <a:p>
            <a:r>
              <a:rPr lang="en-GB" sz="1600" dirty="0">
                <a:latin typeface="Calibri"/>
              </a:rPr>
              <a:t>Rank 3</a:t>
            </a:r>
            <a:r>
              <a:rPr lang="en-GB" sz="1600" baseline="30000" dirty="0">
                <a:latin typeface="Calibri"/>
              </a:rPr>
              <a:t>rd</a:t>
            </a:r>
            <a:r>
              <a:rPr lang="en-GB" sz="1600" dirty="0">
                <a:latin typeface="Calibri"/>
              </a:rPr>
              <a:t> - </a:t>
            </a:r>
            <a:r>
              <a:rPr lang="en-GB" sz="1600" b="1" dirty="0">
                <a:latin typeface="Calibri"/>
              </a:rPr>
              <a:t>Soaring public expectations</a:t>
            </a:r>
            <a:r>
              <a:rPr lang="en-GB" sz="1600" dirty="0">
                <a:latin typeface="Calibri"/>
              </a:rPr>
              <a:t>: Municipalities need to effectively communicate with constituents about mandate and services to manage and align public expectations with available resources.</a:t>
            </a:r>
          </a:p>
          <a:p>
            <a:endParaRPr lang="en-GB" sz="1400" dirty="0">
              <a:latin typeface="Calibri"/>
            </a:endParaRPr>
          </a:p>
          <a:p>
            <a:pPr algn="ctr"/>
            <a:r>
              <a:rPr lang="en-GB" sz="1600" b="1" dirty="0">
                <a:latin typeface="Calibri"/>
              </a:rPr>
              <a:t>DETAILED RECOMMENDATIONS</a:t>
            </a:r>
          </a:p>
          <a:p>
            <a:r>
              <a:rPr lang="en-US" sz="1400" dirty="0">
                <a:latin typeface="Calibri"/>
              </a:rPr>
              <a:t>1. </a:t>
            </a:r>
            <a:r>
              <a:rPr lang="en-US" sz="1400" b="1" dirty="0">
                <a:latin typeface="Calibri"/>
              </a:rPr>
              <a:t>Manage Expectations Honestly</a:t>
            </a:r>
            <a:r>
              <a:rPr lang="en-US" sz="1400" dirty="0">
                <a:latin typeface="Calibri"/>
              </a:rPr>
              <a:t>: Acknowledge financial restraints and communicate honestly with constituents about the limitations in delivering services and meeting public expectations.</a:t>
            </a:r>
          </a:p>
          <a:p>
            <a:r>
              <a:rPr lang="en-US" sz="1400" dirty="0">
                <a:latin typeface="Calibri"/>
              </a:rPr>
              <a:t>2. </a:t>
            </a:r>
            <a:r>
              <a:rPr lang="en-US" sz="1400" b="1" dirty="0">
                <a:latin typeface="Calibri"/>
              </a:rPr>
              <a:t>Enhance Communication</a:t>
            </a:r>
            <a:r>
              <a:rPr lang="en-US" sz="1400" dirty="0">
                <a:latin typeface="Calibri"/>
              </a:rPr>
              <a:t>: Utilize mass notification systems, community planning meetings, and advertising campaigns to directly communicate challenges faced by municipalities and engage citizens in decision-making processes.</a:t>
            </a:r>
          </a:p>
          <a:p>
            <a:r>
              <a:rPr lang="en-US" sz="1400" dirty="0">
                <a:latin typeface="Calibri"/>
              </a:rPr>
              <a:t>3. </a:t>
            </a:r>
            <a:r>
              <a:rPr lang="en-US" sz="1400" b="1" dirty="0">
                <a:latin typeface="Calibri"/>
              </a:rPr>
              <a:t>Clarify Roles and Responsibilities</a:t>
            </a:r>
            <a:r>
              <a:rPr lang="en-US" sz="1400" dirty="0">
                <a:latin typeface="Calibri"/>
              </a:rPr>
              <a:t>: Provide clarification on the roles of different levels of government to help the public understand municipal responsibilities and limitations.</a:t>
            </a:r>
          </a:p>
          <a:p>
            <a:r>
              <a:rPr lang="en-US" sz="1400" dirty="0">
                <a:latin typeface="Calibri"/>
              </a:rPr>
              <a:t>4. </a:t>
            </a:r>
            <a:r>
              <a:rPr lang="en-US" sz="1400" b="1" dirty="0">
                <a:latin typeface="Calibri"/>
              </a:rPr>
              <a:t>Hold Town Hall Meetings</a:t>
            </a:r>
            <a:r>
              <a:rPr lang="en-US" sz="1400" dirty="0">
                <a:latin typeface="Calibri"/>
              </a:rPr>
              <a:t>: Organize town hall meetings and surveys to gather feedback from residents and address concerns transparently.</a:t>
            </a:r>
          </a:p>
          <a:p>
            <a:r>
              <a:rPr lang="en-US" sz="1400" dirty="0">
                <a:latin typeface="Calibri"/>
              </a:rPr>
              <a:t>5. </a:t>
            </a:r>
            <a:r>
              <a:rPr lang="en-US" sz="1400" b="1" dirty="0">
                <a:latin typeface="Calibri"/>
              </a:rPr>
              <a:t>Advocate for Funding</a:t>
            </a:r>
            <a:r>
              <a:rPr lang="en-US" sz="1400" dirty="0">
                <a:latin typeface="Calibri"/>
              </a:rPr>
              <a:t>: Advocate for funding from higher levels of government to support infrastructure upgrades and essential services, while also urging the reduction of red tape and reliance on unstable revenue sources like oil and gas.</a:t>
            </a:r>
          </a:p>
          <a:p>
            <a:endParaRPr lang="en-US" sz="1200" dirty="0">
              <a:latin typeface="Calibri"/>
            </a:endParaRPr>
          </a:p>
        </p:txBody>
      </p:sp>
    </p:spTree>
    <p:extLst>
      <p:ext uri="{BB962C8B-B14F-4D97-AF65-F5344CB8AC3E}">
        <p14:creationId xmlns:p14="http://schemas.microsoft.com/office/powerpoint/2010/main" val="769403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46</a:t>
            </a:fld>
            <a:endParaRPr lang="en-US"/>
          </a:p>
        </p:txBody>
      </p:sp>
      <p:sp>
        <p:nvSpPr>
          <p:cNvPr id="6" name="Rectangle 5"/>
          <p:cNvSpPr/>
          <p:nvPr/>
        </p:nvSpPr>
        <p:spPr>
          <a:xfrm>
            <a:off x="265042" y="251791"/>
            <a:ext cx="8653671" cy="3231654"/>
          </a:xfrm>
          <a:prstGeom prst="rect">
            <a:avLst/>
          </a:prstGeom>
        </p:spPr>
        <p:txBody>
          <a:bodyPr wrap="square">
            <a:spAutoFit/>
          </a:bodyPr>
          <a:lstStyle/>
          <a:p>
            <a:r>
              <a:rPr lang="en-US" sz="1600" dirty="0">
                <a:solidFill>
                  <a:schemeClr val="tx1"/>
                </a:solidFill>
                <a:latin typeface="+mn-lt"/>
              </a:rPr>
              <a:t>Rank 10</a:t>
            </a:r>
            <a:r>
              <a:rPr lang="en-US" sz="1600" baseline="30000" dirty="0">
                <a:solidFill>
                  <a:schemeClr val="tx1"/>
                </a:solidFill>
                <a:latin typeface="+mn-lt"/>
              </a:rPr>
              <a:t>th</a:t>
            </a:r>
            <a:r>
              <a:rPr lang="en-US" sz="1600" dirty="0">
                <a:solidFill>
                  <a:schemeClr val="tx1"/>
                </a:solidFill>
                <a:latin typeface="+mn-lt"/>
              </a:rPr>
              <a:t> - </a:t>
            </a:r>
            <a:r>
              <a:rPr lang="en-US" sz="1600" b="1" dirty="0">
                <a:latin typeface="+mn-lt"/>
              </a:rPr>
              <a:t>Demand for inclusivity amid cultural shifts</a:t>
            </a:r>
            <a:r>
              <a:rPr lang="en-US" sz="1600" dirty="0">
                <a:latin typeface="+mn-lt"/>
              </a:rPr>
              <a:t>: Municipalities should promote diversity and inclusivity in decision-making processes and community engagement efforts.</a:t>
            </a:r>
            <a:br>
              <a:rPr lang="en-US" sz="1600" dirty="0">
                <a:latin typeface="+mn-lt"/>
              </a:rPr>
            </a:br>
            <a:br>
              <a:rPr lang="en-US" sz="1600" dirty="0">
                <a:latin typeface="+mn-lt"/>
              </a:rPr>
            </a:br>
            <a:r>
              <a:rPr lang="en-US" sz="1600" b="1" dirty="0">
                <a:latin typeface="+mn-lt"/>
              </a:rPr>
              <a:t>                                                   DETAILED RECOMMENDATIONS                </a:t>
            </a:r>
            <a:br>
              <a:rPr lang="en-US" sz="1600" dirty="0"/>
            </a:br>
            <a:r>
              <a:rPr lang="en-US" sz="1400" dirty="0">
                <a:latin typeface="+mn-lt"/>
              </a:rPr>
              <a:t>1. </a:t>
            </a:r>
            <a:r>
              <a:rPr lang="en-US" sz="1400" b="1" dirty="0">
                <a:latin typeface="+mn-lt"/>
              </a:rPr>
              <a:t>Maintain Equality</a:t>
            </a:r>
            <a:r>
              <a:rPr lang="en-US" sz="1400" dirty="0">
                <a:latin typeface="+mn-lt"/>
              </a:rPr>
              <a:t>: Ensure that everyone is treated equally without favoring any specific group over others. Focus on hiring based on merit and providing equal opportunities for all individuals.</a:t>
            </a:r>
            <a:br>
              <a:rPr lang="en-US" sz="1400" dirty="0">
                <a:latin typeface="+mn-lt"/>
              </a:rPr>
            </a:br>
            <a:r>
              <a:rPr lang="en-US" sz="1400" dirty="0">
                <a:latin typeface="+mn-lt"/>
              </a:rPr>
              <a:t>2. </a:t>
            </a:r>
            <a:r>
              <a:rPr lang="en-US" sz="1400" b="1" dirty="0">
                <a:latin typeface="+mn-lt"/>
              </a:rPr>
              <a:t>Promote Inclusivity</a:t>
            </a:r>
            <a:r>
              <a:rPr lang="en-US" sz="1400" dirty="0">
                <a:latin typeface="+mn-lt"/>
              </a:rPr>
              <a:t>: Encourage inclusivity in decision-making processes and community engagement efforts while avoiding promoting specific groups over others.</a:t>
            </a:r>
            <a:br>
              <a:rPr lang="en-US" sz="1400" dirty="0">
                <a:latin typeface="+mn-lt"/>
              </a:rPr>
            </a:br>
            <a:r>
              <a:rPr lang="en-US" sz="1400" dirty="0">
                <a:latin typeface="+mn-lt"/>
              </a:rPr>
              <a:t>3. </a:t>
            </a:r>
            <a:r>
              <a:rPr lang="en-US" sz="1400" b="1" dirty="0">
                <a:latin typeface="+mn-lt"/>
              </a:rPr>
              <a:t>Respect Diversity</a:t>
            </a:r>
            <a:r>
              <a:rPr lang="en-US" sz="1400" dirty="0">
                <a:latin typeface="+mn-lt"/>
              </a:rPr>
              <a:t>: Recognize and respect cultural differences within the community and make efforts to communicate and cooperate with all groups, including First Nations.</a:t>
            </a:r>
            <a:br>
              <a:rPr lang="en-US" sz="1400" dirty="0">
                <a:latin typeface="+mn-lt"/>
              </a:rPr>
            </a:br>
            <a:r>
              <a:rPr lang="en-US" sz="1400" dirty="0">
                <a:latin typeface="+mn-lt"/>
              </a:rPr>
              <a:t>4. </a:t>
            </a:r>
            <a:r>
              <a:rPr lang="en-US" sz="1400" b="1" dirty="0">
                <a:latin typeface="+mn-lt"/>
              </a:rPr>
              <a:t>Avoid Political Agendas</a:t>
            </a:r>
            <a:r>
              <a:rPr lang="en-US" sz="1400" dirty="0">
                <a:latin typeface="+mn-lt"/>
              </a:rPr>
              <a:t>: Municipalities should refrain from promoting political agendas and instead focus on providing essential services to all residents regardless of cultural backgrounds.</a:t>
            </a:r>
            <a:br>
              <a:rPr lang="en-US" sz="1400" dirty="0">
                <a:latin typeface="+mn-lt"/>
              </a:rPr>
            </a:br>
            <a:r>
              <a:rPr lang="en-US" sz="1400" dirty="0">
                <a:latin typeface="+mn-lt"/>
              </a:rPr>
              <a:t>5. </a:t>
            </a:r>
            <a:r>
              <a:rPr lang="en-US" sz="1400" b="1" dirty="0">
                <a:latin typeface="+mn-lt"/>
              </a:rPr>
              <a:t>Listen to Residents</a:t>
            </a:r>
            <a:r>
              <a:rPr lang="en-US" sz="1400" dirty="0">
                <a:latin typeface="+mn-lt"/>
              </a:rPr>
              <a:t>: Actively listen to the concerns and needs of residents and incorporate their feedback into decision-making processes to ensure the sustainability and welfare of the community.</a:t>
            </a:r>
          </a:p>
        </p:txBody>
      </p:sp>
    </p:spTree>
    <p:extLst>
      <p:ext uri="{BB962C8B-B14F-4D97-AF65-F5344CB8AC3E}">
        <p14:creationId xmlns:p14="http://schemas.microsoft.com/office/powerpoint/2010/main" val="745264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04192" y="244333"/>
            <a:ext cx="8179906" cy="781758"/>
          </a:xfrm>
        </p:spPr>
        <p:txBody>
          <a:bodyPr>
            <a:normAutofit fontScale="90000"/>
          </a:bodyPr>
          <a:lstStyle/>
          <a:p>
            <a:r>
              <a:rPr lang="en-GB" b="0" dirty="0">
                <a:latin typeface="+mn-lt"/>
              </a:rPr>
              <a:t>Ranked 2</a:t>
            </a:r>
            <a:r>
              <a:rPr lang="en-GB" b="0" baseline="30000" dirty="0">
                <a:latin typeface="+mn-lt"/>
              </a:rPr>
              <a:t>nd</a:t>
            </a:r>
            <a:r>
              <a:rPr lang="en-GB" b="0" dirty="0">
                <a:latin typeface="+mn-lt"/>
              </a:rPr>
              <a:t> - </a:t>
            </a:r>
            <a:r>
              <a:rPr lang="en-GB" dirty="0">
                <a:latin typeface="+mn-lt"/>
              </a:rPr>
              <a:t>Role clarity and council direction</a:t>
            </a:r>
            <a:r>
              <a:rPr lang="en-GB" b="0" dirty="0">
                <a:latin typeface="+mn-lt"/>
              </a:rPr>
              <a:t>: Training is needed in governance for election candidates, new Councillors, and other council members, particularly about the roles and responsibilities for ensuring effective governance.</a:t>
            </a:r>
            <a:endParaRPr b="0" dirty="0">
              <a:latin typeface="+mn-lt"/>
            </a:endParaRPr>
          </a:p>
        </p:txBody>
      </p:sp>
      <p:sp>
        <p:nvSpPr>
          <p:cNvPr id="7" name="TextBox 6"/>
          <p:cNvSpPr txBox="1"/>
          <p:nvPr/>
        </p:nvSpPr>
        <p:spPr>
          <a:xfrm>
            <a:off x="901148" y="3969026"/>
            <a:ext cx="7596810" cy="307777"/>
          </a:xfrm>
          <a:prstGeom prst="rect">
            <a:avLst/>
          </a:prstGeom>
          <a:noFill/>
        </p:spPr>
        <p:txBody>
          <a:bodyPr wrap="square" rtlCol="0">
            <a:spAutoFit/>
          </a:bodyPr>
          <a:lstStyle/>
          <a:p>
            <a:r>
              <a:rPr lang="en-US" sz="1400" dirty="0"/>
              <a:t>Recall -  Mayors and CAOs ranked this 1st in importance with </a:t>
            </a:r>
            <a:r>
              <a:rPr lang="en-US" sz="1400" dirty="0" err="1"/>
              <a:t>Councillors</a:t>
            </a:r>
            <a:r>
              <a:rPr lang="en-US" sz="1400" dirty="0"/>
              <a:t> ranking it 7</a:t>
            </a:r>
            <a:r>
              <a:rPr lang="en-US" sz="1400" baseline="30000" dirty="0"/>
              <a:t>th</a:t>
            </a:r>
            <a:r>
              <a:rPr lang="en-US" sz="1400" dirty="0"/>
              <a:t>.</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338" y="1234863"/>
            <a:ext cx="5743575" cy="2585307"/>
          </a:xfrm>
          <a:prstGeom prst="rect">
            <a:avLst/>
          </a:prstGeom>
        </p:spPr>
      </p:pic>
      <p:sp>
        <p:nvSpPr>
          <p:cNvPr id="19" name="TextBox 18"/>
          <p:cNvSpPr txBox="1"/>
          <p:nvPr/>
        </p:nvSpPr>
        <p:spPr>
          <a:xfrm>
            <a:off x="5539408" y="2651274"/>
            <a:ext cx="974035" cy="584775"/>
          </a:xfrm>
          <a:prstGeom prst="rect">
            <a:avLst/>
          </a:prstGeom>
          <a:noFill/>
        </p:spPr>
        <p:txBody>
          <a:bodyPr wrap="square" rtlCol="0">
            <a:spAutoFit/>
          </a:bodyPr>
          <a:lstStyle/>
          <a:p>
            <a:r>
              <a:rPr lang="en-US" sz="1600" dirty="0">
                <a:latin typeface="+mn-lt"/>
              </a:rPr>
              <a:t>Survey 2</a:t>
            </a:r>
          </a:p>
          <a:p>
            <a:r>
              <a:rPr lang="en-US" sz="1600" dirty="0">
                <a:latin typeface="+mn-lt"/>
              </a:rPr>
              <a:t>N=27</a:t>
            </a:r>
          </a:p>
        </p:txBody>
      </p:sp>
      <p:sp>
        <p:nvSpPr>
          <p:cNvPr id="20" name="TextBox 19"/>
          <p:cNvSpPr txBox="1"/>
          <p:nvPr/>
        </p:nvSpPr>
        <p:spPr>
          <a:xfrm>
            <a:off x="6115878" y="1234863"/>
            <a:ext cx="974035" cy="646331"/>
          </a:xfrm>
          <a:prstGeom prst="rect">
            <a:avLst/>
          </a:prstGeom>
          <a:noFill/>
        </p:spPr>
        <p:txBody>
          <a:bodyPr wrap="square" rtlCol="0">
            <a:spAutoFit/>
          </a:bodyPr>
          <a:lstStyle/>
          <a:p>
            <a:r>
              <a:rPr lang="en-US" dirty="0">
                <a:latin typeface="+mn-lt"/>
              </a:rPr>
              <a:t>Rank 2</a:t>
            </a:r>
          </a:p>
          <a:p>
            <a:r>
              <a:rPr lang="en-US" dirty="0">
                <a:latin typeface="+mn-lt"/>
              </a:rPr>
              <a:t>1.67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48</a:t>
            </a:fld>
            <a:endParaRPr lang="en-US"/>
          </a:p>
        </p:txBody>
      </p:sp>
      <p:sp>
        <p:nvSpPr>
          <p:cNvPr id="6" name="Rectangle 5"/>
          <p:cNvSpPr/>
          <p:nvPr/>
        </p:nvSpPr>
        <p:spPr>
          <a:xfrm>
            <a:off x="185529" y="170587"/>
            <a:ext cx="8845827" cy="584775"/>
          </a:xfrm>
          <a:prstGeom prst="rect">
            <a:avLst/>
          </a:prstGeom>
        </p:spPr>
        <p:txBody>
          <a:bodyPr wrap="square">
            <a:spAutoFit/>
          </a:bodyPr>
          <a:lstStyle/>
          <a:p>
            <a:r>
              <a:rPr lang="en-US" sz="1600" dirty="0">
                <a:latin typeface="+mn-lt"/>
              </a:rPr>
              <a:t>Q6(3). </a:t>
            </a:r>
            <a:r>
              <a:rPr lang="en-US" sz="1600" b="1" dirty="0">
                <a:latin typeface="+mn-lt"/>
              </a:rPr>
              <a:t>Addressing voter apathy and enhancing municipal accountability</a:t>
            </a:r>
            <a:r>
              <a:rPr lang="en-US" sz="1600" dirty="0">
                <a:latin typeface="+mn-lt"/>
              </a:rPr>
              <a:t>: Initiatives should be implemented to increase civic engagement and hold municipal leaders accountable to their constituents.</a:t>
            </a:r>
          </a:p>
        </p:txBody>
      </p:sp>
      <p:graphicFrame>
        <p:nvGraphicFramePr>
          <p:cNvPr id="8" name="Chart Placeholder"/>
          <p:cNvGraphicFramePr>
            <a:graphicFrameLocks noGrp="1"/>
          </p:cNvGraphicFramePr>
          <p:nvPr>
            <p:extLst>
              <p:ext uri="{D42A27DB-BD31-4B8C-83A1-F6EECF244321}">
                <p14:modId xmlns:p14="http://schemas.microsoft.com/office/powerpoint/2010/main" val="2684509968"/>
              </p:ext>
            </p:extLst>
          </p:nvPr>
        </p:nvGraphicFramePr>
        <p:xfrm>
          <a:off x="1109103" y="862926"/>
          <a:ext cx="6998677" cy="356901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419060" y="1305339"/>
            <a:ext cx="868018" cy="338554"/>
          </a:xfrm>
          <a:prstGeom prst="rect">
            <a:avLst/>
          </a:prstGeom>
          <a:noFill/>
        </p:spPr>
        <p:txBody>
          <a:bodyPr wrap="square" rtlCol="0">
            <a:spAutoFit/>
          </a:bodyPr>
          <a:lstStyle/>
          <a:p>
            <a:r>
              <a:rPr lang="en-US" sz="1600" dirty="0">
                <a:latin typeface="+mn-lt"/>
              </a:rPr>
              <a:t>17.3%</a:t>
            </a:r>
          </a:p>
        </p:txBody>
      </p:sp>
      <p:sp>
        <p:nvSpPr>
          <p:cNvPr id="10" name="TextBox 9"/>
          <p:cNvSpPr txBox="1"/>
          <p:nvPr/>
        </p:nvSpPr>
        <p:spPr>
          <a:xfrm>
            <a:off x="4744278" y="1961322"/>
            <a:ext cx="868018" cy="338554"/>
          </a:xfrm>
          <a:prstGeom prst="rect">
            <a:avLst/>
          </a:prstGeom>
          <a:noFill/>
        </p:spPr>
        <p:txBody>
          <a:bodyPr wrap="square" rtlCol="0">
            <a:spAutoFit/>
          </a:bodyPr>
          <a:lstStyle/>
          <a:p>
            <a:r>
              <a:rPr lang="en-US" sz="1600" dirty="0">
                <a:latin typeface="+mn-lt"/>
              </a:rPr>
              <a:t>42.3%</a:t>
            </a:r>
          </a:p>
        </p:txBody>
      </p:sp>
      <p:sp>
        <p:nvSpPr>
          <p:cNvPr id="11" name="TextBox 10"/>
          <p:cNvSpPr txBox="1"/>
          <p:nvPr/>
        </p:nvSpPr>
        <p:spPr>
          <a:xfrm>
            <a:off x="3969025" y="2584174"/>
            <a:ext cx="868018" cy="338554"/>
          </a:xfrm>
          <a:prstGeom prst="rect">
            <a:avLst/>
          </a:prstGeom>
          <a:noFill/>
        </p:spPr>
        <p:txBody>
          <a:bodyPr wrap="square" rtlCol="0">
            <a:spAutoFit/>
          </a:bodyPr>
          <a:lstStyle/>
          <a:p>
            <a:r>
              <a:rPr lang="en-US" sz="1600" dirty="0">
                <a:latin typeface="+mn-lt"/>
              </a:rPr>
              <a:t>25.0%</a:t>
            </a:r>
          </a:p>
        </p:txBody>
      </p:sp>
      <p:sp>
        <p:nvSpPr>
          <p:cNvPr id="13" name="TextBox 12"/>
          <p:cNvSpPr txBox="1"/>
          <p:nvPr/>
        </p:nvSpPr>
        <p:spPr>
          <a:xfrm>
            <a:off x="3253407" y="3180522"/>
            <a:ext cx="868018" cy="338554"/>
          </a:xfrm>
          <a:prstGeom prst="rect">
            <a:avLst/>
          </a:prstGeom>
          <a:noFill/>
        </p:spPr>
        <p:txBody>
          <a:bodyPr wrap="square" rtlCol="0">
            <a:spAutoFit/>
          </a:bodyPr>
          <a:lstStyle/>
          <a:p>
            <a:r>
              <a:rPr lang="en-US" sz="1600" dirty="0">
                <a:latin typeface="+mn-lt"/>
              </a:rPr>
              <a:t>13.5%</a:t>
            </a:r>
          </a:p>
        </p:txBody>
      </p:sp>
      <p:sp>
        <p:nvSpPr>
          <p:cNvPr id="15" name="TextBox 14"/>
          <p:cNvSpPr txBox="1"/>
          <p:nvPr/>
        </p:nvSpPr>
        <p:spPr>
          <a:xfrm>
            <a:off x="2650434" y="3810000"/>
            <a:ext cx="868018" cy="338554"/>
          </a:xfrm>
          <a:prstGeom prst="rect">
            <a:avLst/>
          </a:prstGeom>
          <a:noFill/>
        </p:spPr>
        <p:txBody>
          <a:bodyPr wrap="square" rtlCol="0">
            <a:spAutoFit/>
          </a:bodyPr>
          <a:lstStyle/>
          <a:p>
            <a:r>
              <a:rPr lang="en-US" sz="1600" dirty="0">
                <a:latin typeface="+mn-lt"/>
              </a:rPr>
              <a:t>1.9%</a:t>
            </a:r>
          </a:p>
        </p:txBody>
      </p:sp>
      <p:sp>
        <p:nvSpPr>
          <p:cNvPr id="2" name="TextBox 1"/>
          <p:cNvSpPr txBox="1"/>
          <p:nvPr/>
        </p:nvSpPr>
        <p:spPr>
          <a:xfrm>
            <a:off x="5406887" y="3227170"/>
            <a:ext cx="1119809" cy="584775"/>
          </a:xfrm>
          <a:prstGeom prst="rect">
            <a:avLst/>
          </a:prstGeom>
          <a:noFill/>
        </p:spPr>
        <p:txBody>
          <a:bodyPr wrap="square" rtlCol="0">
            <a:spAutoFit/>
          </a:bodyPr>
          <a:lstStyle/>
          <a:p>
            <a:r>
              <a:rPr lang="en-US" sz="1600" dirty="0">
                <a:latin typeface="+mn-lt"/>
              </a:rPr>
              <a:t>Survey 3</a:t>
            </a:r>
          </a:p>
          <a:p>
            <a:r>
              <a:rPr lang="en-US" sz="1600" dirty="0">
                <a:latin typeface="+mn-lt"/>
              </a:rPr>
              <a:t>N=52</a:t>
            </a:r>
          </a:p>
        </p:txBody>
      </p:sp>
      <p:sp>
        <p:nvSpPr>
          <p:cNvPr id="3" name="TextBox 2"/>
          <p:cNvSpPr txBox="1"/>
          <p:nvPr/>
        </p:nvSpPr>
        <p:spPr>
          <a:xfrm>
            <a:off x="5966792" y="1305339"/>
            <a:ext cx="970721" cy="646331"/>
          </a:xfrm>
          <a:prstGeom prst="rect">
            <a:avLst/>
          </a:prstGeom>
          <a:noFill/>
        </p:spPr>
        <p:txBody>
          <a:bodyPr wrap="square" rtlCol="0">
            <a:spAutoFit/>
          </a:bodyPr>
          <a:lstStyle/>
          <a:p>
            <a:r>
              <a:rPr lang="en-US" dirty="0">
                <a:latin typeface="+mn-lt"/>
              </a:rPr>
              <a:t>Rank 9</a:t>
            </a:r>
          </a:p>
          <a:p>
            <a:r>
              <a:rPr lang="en-US" dirty="0">
                <a:latin typeface="+mn-lt"/>
              </a:rPr>
              <a:t>2.40</a:t>
            </a:r>
          </a:p>
        </p:txBody>
      </p:sp>
      <p:sp>
        <p:nvSpPr>
          <p:cNvPr id="5" name="TextBox 4"/>
          <p:cNvSpPr txBox="1"/>
          <p:nvPr/>
        </p:nvSpPr>
        <p:spPr>
          <a:xfrm>
            <a:off x="889397" y="4412974"/>
            <a:ext cx="4416594" cy="338554"/>
          </a:xfrm>
          <a:prstGeom prst="rect">
            <a:avLst/>
          </a:prstGeom>
          <a:noFill/>
        </p:spPr>
        <p:txBody>
          <a:bodyPr wrap="none" rtlCol="0">
            <a:spAutoFit/>
          </a:bodyPr>
          <a:lstStyle/>
          <a:p>
            <a:r>
              <a:rPr lang="en-US" sz="1600" dirty="0">
                <a:latin typeface="+mn-lt"/>
              </a:rPr>
              <a:t>Recall – Mayors ranked this #10 and Councilors #6.</a:t>
            </a:r>
          </a:p>
        </p:txBody>
      </p:sp>
    </p:spTree>
    <p:extLst>
      <p:ext uri="{BB962C8B-B14F-4D97-AF65-F5344CB8AC3E}">
        <p14:creationId xmlns:p14="http://schemas.microsoft.com/office/powerpoint/2010/main" val="460706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49</a:t>
            </a:fld>
            <a:endParaRPr lang="en-US"/>
          </a:p>
        </p:txBody>
      </p:sp>
      <p:sp>
        <p:nvSpPr>
          <p:cNvPr id="6" name="TextBox 5"/>
          <p:cNvSpPr txBox="1"/>
          <p:nvPr/>
        </p:nvSpPr>
        <p:spPr>
          <a:xfrm>
            <a:off x="430697" y="1042600"/>
            <a:ext cx="8388626" cy="3447098"/>
          </a:xfrm>
          <a:prstGeom prst="rect">
            <a:avLst/>
          </a:prstGeom>
          <a:noFill/>
        </p:spPr>
        <p:txBody>
          <a:bodyPr wrap="square" rtlCol="0">
            <a:spAutoFit/>
          </a:bodyPr>
          <a:lstStyle/>
          <a:p>
            <a:r>
              <a:rPr lang="en-US" sz="1400" b="1" dirty="0">
                <a:latin typeface="+mn-lt"/>
              </a:rPr>
              <a:t>1. Mandatory Training and Education:</a:t>
            </a:r>
            <a:r>
              <a:rPr lang="en-US" sz="1400" dirty="0">
                <a:latin typeface="+mn-lt"/>
              </a:rPr>
              <a:t> Implement compulsory education and training programs, such as Munis101 and EOEP courses, for election candidates, new </a:t>
            </a:r>
            <a:r>
              <a:rPr lang="en-US" sz="1400" dirty="0" err="1">
                <a:latin typeface="+mn-lt"/>
              </a:rPr>
              <a:t>councillors</a:t>
            </a:r>
            <a:r>
              <a:rPr lang="en-US" sz="1400" dirty="0">
                <a:latin typeface="+mn-lt"/>
              </a:rPr>
              <a:t>, and other council members. </a:t>
            </a:r>
            <a:r>
              <a:rPr lang="en-US" sz="1200" dirty="0">
                <a:latin typeface="+mn-lt"/>
              </a:rPr>
              <a:t>This should include clear orientation on roles, responsibilities, code of conduct, and legal boundaries.</a:t>
            </a:r>
          </a:p>
          <a:p>
            <a:r>
              <a:rPr lang="en-US" sz="1400" b="1" dirty="0">
                <a:latin typeface="+mn-lt"/>
              </a:rPr>
              <a:t>2. Enhanced Access to Information:</a:t>
            </a:r>
            <a:r>
              <a:rPr lang="en-US" sz="1400" dirty="0">
                <a:latin typeface="+mn-lt"/>
              </a:rPr>
              <a:t> Streamline access to information portals, particularly for smaller municipalities like hamlets, villages, and small towns. </a:t>
            </a:r>
            <a:r>
              <a:rPr lang="en-US" sz="1200" dirty="0">
                <a:latin typeface="+mn-lt"/>
              </a:rPr>
              <a:t>This could involve improving computer setups and ensuring easier access to essential resources.</a:t>
            </a:r>
          </a:p>
          <a:p>
            <a:r>
              <a:rPr lang="en-US" sz="1400" b="1" dirty="0">
                <a:latin typeface="+mn-lt"/>
              </a:rPr>
              <a:t>3. Increased Civic Engagement:</a:t>
            </a:r>
            <a:r>
              <a:rPr lang="en-US" sz="1400" dirty="0">
                <a:latin typeface="+mn-lt"/>
              </a:rPr>
              <a:t> Create initiatives to boost civic engagement and hold municipal leaders accountable. </a:t>
            </a:r>
            <a:r>
              <a:rPr lang="en-US" sz="1200" dirty="0">
                <a:latin typeface="+mn-lt"/>
              </a:rPr>
              <a:t>This may involve implementing innovative solutions to attract citizens to participate in local politics, along with increasing communication to the public about the benefits of a strong local government.</a:t>
            </a:r>
          </a:p>
          <a:p>
            <a:r>
              <a:rPr lang="en-US" sz="1400" b="1" dirty="0">
                <a:latin typeface="+mn-lt"/>
              </a:rPr>
              <a:t>4. Transparency and Accountability:</a:t>
            </a:r>
            <a:r>
              <a:rPr lang="en-US" sz="1400" dirty="0">
                <a:latin typeface="+mn-lt"/>
              </a:rPr>
              <a:t> Ensure transparency in decision-making processes and promote accountability among municipal leaders. </a:t>
            </a:r>
            <a:r>
              <a:rPr lang="en-US" sz="1200" dirty="0">
                <a:latin typeface="+mn-lt"/>
              </a:rPr>
              <a:t>This could include measures like meaningful engagement with the public, avoiding partisan politics, and making sure decisions are transparently made with taxpayer dollars.</a:t>
            </a:r>
          </a:p>
          <a:p>
            <a:r>
              <a:rPr lang="en-US" sz="1400" b="1" dirty="0">
                <a:latin typeface="+mn-lt"/>
              </a:rPr>
              <a:t>5. Pre-Qualification of Municipal Leaders:</a:t>
            </a:r>
            <a:r>
              <a:rPr lang="en-US" sz="1400" dirty="0">
                <a:latin typeface="+mn-lt"/>
              </a:rPr>
              <a:t> Consider pre-qualification measures for municipal leaders and tax incentives for qualified voters to encourage more qualified individuals to run for local positions. </a:t>
            </a:r>
            <a:r>
              <a:rPr lang="en-US" sz="1200" dirty="0">
                <a:latin typeface="+mn-lt"/>
              </a:rPr>
              <a:t>This aims to shift the focus of municipal elections from popularity contests to the qualifications of the candidates and ultimately improve governance.</a:t>
            </a:r>
          </a:p>
          <a:p>
            <a:endParaRPr lang="en-US" dirty="0"/>
          </a:p>
        </p:txBody>
      </p:sp>
      <p:sp>
        <p:nvSpPr>
          <p:cNvPr id="7" name="TextBox 6"/>
          <p:cNvSpPr txBox="1"/>
          <p:nvPr/>
        </p:nvSpPr>
        <p:spPr>
          <a:xfrm>
            <a:off x="1582740" y="278296"/>
            <a:ext cx="5606564" cy="646331"/>
          </a:xfrm>
          <a:prstGeom prst="rect">
            <a:avLst/>
          </a:prstGeom>
          <a:noFill/>
        </p:spPr>
        <p:txBody>
          <a:bodyPr wrap="square" rtlCol="0">
            <a:spAutoFit/>
          </a:bodyPr>
          <a:lstStyle/>
          <a:p>
            <a:pPr algn="ctr"/>
            <a:r>
              <a:rPr lang="en-US" dirty="0"/>
              <a:t>The COUNCIL Relationship – Municipal </a:t>
            </a:r>
          </a:p>
          <a:p>
            <a:pPr algn="ctr"/>
            <a:r>
              <a:rPr lang="en-US" dirty="0"/>
              <a:t>Views  – Issues and Recommendations</a:t>
            </a:r>
          </a:p>
        </p:txBody>
      </p:sp>
    </p:spTree>
    <p:extLst>
      <p:ext uri="{BB962C8B-B14F-4D97-AF65-F5344CB8AC3E}">
        <p14:creationId xmlns:p14="http://schemas.microsoft.com/office/powerpoint/2010/main" val="257100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897" y="251791"/>
            <a:ext cx="7726017" cy="4287078"/>
          </a:xfrm>
        </p:spPr>
        <p:txBody>
          <a:bodyPr>
            <a:normAutofit fontScale="90000"/>
          </a:bodyPr>
          <a:lstStyle/>
          <a:p>
            <a:r>
              <a:rPr lang="en-US" dirty="0"/>
              <a:t>                             </a:t>
            </a:r>
            <a:r>
              <a:rPr lang="en-US" sz="2200" dirty="0">
                <a:latin typeface="+mn-lt"/>
              </a:rPr>
              <a:t>SURVEY OBJECTIVES AND METHODOLOGY</a:t>
            </a:r>
            <a:br>
              <a:rPr lang="en-US" dirty="0"/>
            </a:br>
            <a:br>
              <a:rPr lang="en-US" dirty="0"/>
            </a:br>
            <a:br>
              <a:rPr lang="en-US" dirty="0"/>
            </a:br>
            <a:br>
              <a:rPr lang="en-US" dirty="0"/>
            </a:br>
            <a:r>
              <a:rPr lang="en-US" dirty="0">
                <a:latin typeface="+mn-lt"/>
              </a:rPr>
              <a:t>OBJECTIVES</a:t>
            </a:r>
            <a:br>
              <a:rPr lang="en-US" dirty="0"/>
            </a:br>
            <a:r>
              <a:rPr lang="en-US" sz="2000" b="0" dirty="0">
                <a:latin typeface="+mn-lt"/>
              </a:rPr>
              <a:t>1. </a:t>
            </a:r>
            <a:r>
              <a:rPr lang="en-US" sz="2000" dirty="0">
                <a:latin typeface="+mn-lt"/>
              </a:rPr>
              <a:t>Increase the awareness </a:t>
            </a:r>
            <a:r>
              <a:rPr lang="en-US" sz="2000" b="0" dirty="0">
                <a:latin typeface="+mn-lt"/>
              </a:rPr>
              <a:t>for Alberta’s various levels of government of common </a:t>
            </a:r>
            <a:br>
              <a:rPr lang="en-US" sz="2000" b="0" dirty="0">
                <a:latin typeface="+mn-lt"/>
              </a:rPr>
            </a:br>
            <a:r>
              <a:rPr lang="en-US" sz="2000" b="0" dirty="0">
                <a:latin typeface="+mn-lt"/>
              </a:rPr>
              <a:t>    issues and advocate for collaboration in pursuing their resolution</a:t>
            </a:r>
            <a:br>
              <a:rPr lang="en-US" sz="2000" b="0" dirty="0">
                <a:latin typeface="+mn-lt"/>
              </a:rPr>
            </a:br>
            <a:r>
              <a:rPr lang="en-US" sz="2000" b="0" dirty="0">
                <a:latin typeface="+mn-lt"/>
              </a:rPr>
              <a:t>2. </a:t>
            </a:r>
            <a:r>
              <a:rPr lang="en-US" sz="2000" dirty="0">
                <a:latin typeface="+mn-lt"/>
              </a:rPr>
              <a:t>Assess the importance </a:t>
            </a:r>
            <a:r>
              <a:rPr lang="en-US" sz="2000" b="0" dirty="0">
                <a:latin typeface="+mn-lt"/>
              </a:rPr>
              <a:t>to Municipalities of a number of current issues – 10 </a:t>
            </a:r>
            <a:br>
              <a:rPr lang="en-US" sz="2000" b="0" dirty="0">
                <a:latin typeface="+mn-lt"/>
              </a:rPr>
            </a:br>
            <a:r>
              <a:rPr lang="en-US" sz="2000" b="0" dirty="0">
                <a:latin typeface="+mn-lt"/>
              </a:rPr>
              <a:t>    identified</a:t>
            </a:r>
            <a:br>
              <a:rPr lang="en-US" sz="2000" b="0" dirty="0">
                <a:latin typeface="+mn-lt"/>
              </a:rPr>
            </a:br>
            <a:r>
              <a:rPr lang="en-US" sz="2000" b="0" dirty="0">
                <a:latin typeface="+mn-lt"/>
              </a:rPr>
              <a:t>3. </a:t>
            </a:r>
            <a:r>
              <a:rPr lang="en-US" sz="2000" dirty="0">
                <a:latin typeface="+mn-lt"/>
              </a:rPr>
              <a:t>Compare the perspectives </a:t>
            </a:r>
            <a:r>
              <a:rPr lang="en-US" sz="2000" b="0" dirty="0">
                <a:latin typeface="+mn-lt"/>
              </a:rPr>
              <a:t>of: CAO and Councils and between Mayors and </a:t>
            </a:r>
            <a:br>
              <a:rPr lang="en-US" sz="2000" b="0" dirty="0">
                <a:latin typeface="+mn-lt"/>
              </a:rPr>
            </a:br>
            <a:r>
              <a:rPr lang="en-US" sz="2000" b="0" dirty="0">
                <a:latin typeface="+mn-lt"/>
              </a:rPr>
              <a:t>    Councils</a:t>
            </a:r>
            <a:br>
              <a:rPr lang="en-US" sz="2000" b="0" dirty="0">
                <a:latin typeface="+mn-lt"/>
              </a:rPr>
            </a:br>
            <a:r>
              <a:rPr lang="en-US" sz="2000" b="0" dirty="0">
                <a:latin typeface="+mn-lt"/>
              </a:rPr>
              <a:t>4. </a:t>
            </a:r>
            <a:r>
              <a:rPr lang="en-US" sz="2000" dirty="0">
                <a:latin typeface="+mn-lt"/>
              </a:rPr>
              <a:t>Identify differences </a:t>
            </a:r>
            <a:r>
              <a:rPr lang="en-US" sz="2000" b="0" dirty="0">
                <a:latin typeface="+mn-lt"/>
              </a:rPr>
              <a:t>in importance for thee Province’s Regions and Jurisdictions</a:t>
            </a:r>
            <a:br>
              <a:rPr lang="en-US" sz="2000" b="0" dirty="0">
                <a:latin typeface="+mn-lt"/>
              </a:rPr>
            </a:br>
            <a:r>
              <a:rPr lang="en-US" sz="2000" b="0" dirty="0">
                <a:latin typeface="+mn-lt"/>
              </a:rPr>
              <a:t>5. </a:t>
            </a:r>
            <a:r>
              <a:rPr lang="en-US" sz="2000" dirty="0">
                <a:latin typeface="+mn-lt"/>
              </a:rPr>
              <a:t>Prepare DRAFT recommendations </a:t>
            </a:r>
            <a:r>
              <a:rPr lang="en-US" sz="2000" b="0" dirty="0">
                <a:latin typeface="+mn-lt"/>
              </a:rPr>
              <a:t>for addressing common issues </a:t>
            </a:r>
            <a:br>
              <a:rPr lang="en-US" sz="1400" b="0" dirty="0"/>
            </a:br>
            <a:br>
              <a:rPr lang="en-US" dirty="0"/>
            </a:br>
            <a:endParaRPr lang="en-US" dirty="0"/>
          </a:p>
        </p:txBody>
      </p:sp>
      <p:sp>
        <p:nvSpPr>
          <p:cNvPr id="4" name="Slide Number Placeholder 3"/>
          <p:cNvSpPr>
            <a:spLocks noGrp="1"/>
          </p:cNvSpPr>
          <p:nvPr>
            <p:ph type="sldNum" sz="quarter" idx="12"/>
          </p:nvPr>
        </p:nvSpPr>
        <p:spPr/>
        <p:txBody>
          <a:bodyPr/>
          <a:lstStyle/>
          <a:p>
            <a:fld id="{A88B48FB-E956-2048-9E74-C69E7CAA26CC}" type="slidenum">
              <a:rPr lang="en-US" smtClean="0"/>
              <a:t>5</a:t>
            </a:fld>
            <a:endParaRPr lang="en-US"/>
          </a:p>
        </p:txBody>
      </p:sp>
    </p:spTree>
    <p:extLst>
      <p:ext uri="{BB962C8B-B14F-4D97-AF65-F5344CB8AC3E}">
        <p14:creationId xmlns:p14="http://schemas.microsoft.com/office/powerpoint/2010/main" val="3345577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64435" y="245165"/>
            <a:ext cx="8481391" cy="4015411"/>
          </a:xfrm>
        </p:spPr>
        <p:txBody>
          <a:bodyPr>
            <a:noAutofit/>
          </a:bodyPr>
          <a:lstStyle/>
          <a:p>
            <a:br>
              <a:rPr lang="en-GB" sz="1400" b="0" dirty="0">
                <a:latin typeface="+mn-lt"/>
              </a:rPr>
            </a:br>
            <a:br>
              <a:rPr lang="en-GB" sz="1400" b="0" dirty="0">
                <a:latin typeface="+mn-lt"/>
              </a:rPr>
            </a:br>
            <a:br>
              <a:rPr lang="en-GB" sz="1400" dirty="0"/>
            </a:br>
            <a:br>
              <a:rPr lang="en-GB" sz="1400" dirty="0"/>
            </a:br>
            <a:br>
              <a:rPr lang="en-GB" sz="1400" dirty="0"/>
            </a:br>
            <a:r>
              <a:rPr lang="en-GB" sz="1600" b="0" dirty="0">
                <a:latin typeface="+mn-lt"/>
              </a:rPr>
              <a:t>Ranked 2</a:t>
            </a:r>
            <a:r>
              <a:rPr lang="en-GB" sz="1600" b="0" baseline="30000" dirty="0">
                <a:latin typeface="+mn-lt"/>
              </a:rPr>
              <a:t>nd</a:t>
            </a:r>
            <a:r>
              <a:rPr lang="en-GB" sz="1600" b="0" dirty="0">
                <a:latin typeface="+mn-lt"/>
              </a:rPr>
              <a:t> - </a:t>
            </a:r>
            <a:r>
              <a:rPr lang="en-GB" sz="1600" dirty="0">
                <a:latin typeface="+mn-lt"/>
              </a:rPr>
              <a:t>Role clarity and council direction</a:t>
            </a:r>
            <a:r>
              <a:rPr lang="en-GB" sz="1600" b="0" dirty="0">
                <a:latin typeface="+mn-lt"/>
              </a:rPr>
              <a:t>: Training is needed in governance for election candidates, new Councillors, and other council members, particularly about the roles and responsibilities for ensuring effective governance.</a:t>
            </a:r>
            <a:br>
              <a:rPr lang="en-GB" sz="1400" b="0" dirty="0">
                <a:latin typeface="+mn-lt"/>
              </a:rPr>
            </a:br>
            <a:br>
              <a:rPr lang="en-GB" sz="1400" dirty="0"/>
            </a:br>
            <a:r>
              <a:rPr lang="en-GB" sz="1400" dirty="0"/>
              <a:t>                                                       </a:t>
            </a:r>
            <a:r>
              <a:rPr lang="en-GB" sz="1600" dirty="0">
                <a:latin typeface="+mn-lt"/>
              </a:rPr>
              <a:t>DETAILED RECOMMENDATIONS</a:t>
            </a:r>
            <a:br>
              <a:rPr lang="en-GB" sz="1400" dirty="0"/>
            </a:br>
            <a:r>
              <a:rPr lang="en-US" sz="1400" b="0" dirty="0">
                <a:latin typeface="+mn-lt"/>
              </a:rPr>
              <a:t>1. </a:t>
            </a:r>
            <a:r>
              <a:rPr lang="en-US" sz="1400" dirty="0">
                <a:latin typeface="+mn-lt"/>
              </a:rPr>
              <a:t>Mandatory Training</a:t>
            </a:r>
            <a:r>
              <a:rPr lang="en-US" sz="1400" b="0" dirty="0">
                <a:latin typeface="+mn-lt"/>
              </a:rPr>
              <a:t>: Implement mandatory yearly training for all council members, including election candidates, to ensure understanding of roles and responsibilities in governance. Failure to complete training should result in removal from office.</a:t>
            </a:r>
            <a:br>
              <a:rPr lang="en-US" sz="1400" b="0" dirty="0">
                <a:latin typeface="+mn-lt"/>
              </a:rPr>
            </a:br>
            <a:r>
              <a:rPr lang="en-US" sz="1400" b="0" dirty="0">
                <a:latin typeface="+mn-lt"/>
              </a:rPr>
              <a:t>2. </a:t>
            </a:r>
            <a:r>
              <a:rPr lang="en-US" sz="1400" dirty="0">
                <a:latin typeface="+mn-lt"/>
              </a:rPr>
              <a:t>Continual Education: </a:t>
            </a:r>
            <a:r>
              <a:rPr lang="en-US" sz="1400" b="0" dirty="0">
                <a:latin typeface="+mn-lt"/>
              </a:rPr>
              <a:t>Provide increased opportunities for learning and access to information portals, particularly for smaller municipalities facing challenges with technology and resources.</a:t>
            </a:r>
            <a:br>
              <a:rPr lang="en-US" sz="1400" b="0" dirty="0">
                <a:latin typeface="+mn-lt"/>
              </a:rPr>
            </a:br>
            <a:r>
              <a:rPr lang="en-US" sz="1400" b="0" dirty="0">
                <a:latin typeface="+mn-lt"/>
              </a:rPr>
              <a:t>3. </a:t>
            </a:r>
            <a:r>
              <a:rPr lang="en-US" sz="1400" dirty="0">
                <a:latin typeface="+mn-lt"/>
              </a:rPr>
              <a:t>Legislated Training</a:t>
            </a:r>
            <a:r>
              <a:rPr lang="en-US" sz="1400" b="0" dirty="0">
                <a:latin typeface="+mn-lt"/>
              </a:rPr>
              <a:t>: Make courses like the Elected Officials Education Program (EOEP) mandatory by legislation, enabling councils to impose stronger sanctions for misconduct.</a:t>
            </a:r>
            <a:br>
              <a:rPr lang="en-US" sz="1400" b="0" dirty="0">
                <a:latin typeface="+mn-lt"/>
              </a:rPr>
            </a:br>
            <a:r>
              <a:rPr lang="en-US" sz="1400" b="0" dirty="0">
                <a:latin typeface="+mn-lt"/>
              </a:rPr>
              <a:t>4. </a:t>
            </a:r>
            <a:r>
              <a:rPr lang="en-US" sz="1400" dirty="0">
                <a:latin typeface="+mn-lt"/>
              </a:rPr>
              <a:t>Pre-Election Education</a:t>
            </a:r>
            <a:r>
              <a:rPr lang="en-US" sz="1400" b="0" dirty="0">
                <a:latin typeface="+mn-lt"/>
              </a:rPr>
              <a:t>: Require mandatory training for election candidates before they can run for office, ensuring they understand governance rules and expectations.</a:t>
            </a:r>
            <a:br>
              <a:rPr lang="en-US" sz="1400" b="0" dirty="0">
                <a:latin typeface="+mn-lt"/>
              </a:rPr>
            </a:br>
            <a:r>
              <a:rPr lang="en-US" sz="1400" b="0" dirty="0">
                <a:latin typeface="+mn-lt"/>
              </a:rPr>
              <a:t>5. </a:t>
            </a:r>
            <a:r>
              <a:rPr lang="en-US" sz="1400" dirty="0">
                <a:latin typeface="+mn-lt"/>
              </a:rPr>
              <a:t>Ongoing Training Support</a:t>
            </a:r>
            <a:r>
              <a:rPr lang="en-US" sz="1400" b="0" dirty="0">
                <a:latin typeface="+mn-lt"/>
              </a:rPr>
              <a:t>: Offer continued support through programs like Munis101 and EOEP courses, with all council members, new and existing, required to participate, especially during election years.</a:t>
            </a:r>
            <a:br>
              <a:rPr lang="en-GB" sz="1400" dirty="0"/>
            </a:br>
            <a:br>
              <a:rPr lang="en-GB" sz="1400" dirty="0"/>
            </a:br>
            <a:endParaRPr sz="1200" dirty="0">
              <a:latin typeface="+mn-lt"/>
            </a:endParaRPr>
          </a:p>
        </p:txBody>
      </p:sp>
    </p:spTree>
    <p:extLst>
      <p:ext uri="{BB962C8B-B14F-4D97-AF65-F5344CB8AC3E}">
        <p14:creationId xmlns:p14="http://schemas.microsoft.com/office/powerpoint/2010/main" val="237216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25" y="178904"/>
            <a:ext cx="8633792" cy="3617843"/>
          </a:xfrm>
        </p:spPr>
        <p:txBody>
          <a:bodyPr>
            <a:normAutofit fontScale="90000"/>
          </a:bodyPr>
          <a:lstStyle/>
          <a:p>
            <a:r>
              <a:rPr lang="en-US" b="0" dirty="0">
                <a:latin typeface="+mn-lt"/>
              </a:rPr>
              <a:t>Ranked 9</a:t>
            </a:r>
            <a:r>
              <a:rPr lang="en-US" b="0" baseline="30000" dirty="0">
                <a:latin typeface="+mn-lt"/>
              </a:rPr>
              <a:t>th</a:t>
            </a:r>
            <a:r>
              <a:rPr lang="en-US" b="0" dirty="0">
                <a:latin typeface="+mn-lt"/>
              </a:rPr>
              <a:t> - </a:t>
            </a:r>
            <a:r>
              <a:rPr lang="en-US" dirty="0">
                <a:latin typeface="+mn-lt"/>
              </a:rPr>
              <a:t>Addressing voter apathy and enhancing municipal accountability</a:t>
            </a:r>
            <a:r>
              <a:rPr lang="en-US" b="0" dirty="0">
                <a:latin typeface="+mn-lt"/>
              </a:rPr>
              <a:t>: Initiatives should be implemented to increase civic engagement and hold municipal leaders accountable to their constituents.</a:t>
            </a:r>
            <a:br>
              <a:rPr lang="en-US" sz="1600" b="0" dirty="0">
                <a:latin typeface="+mn-lt"/>
              </a:rPr>
            </a:br>
            <a:r>
              <a:rPr lang="en-US" sz="1600" dirty="0">
                <a:latin typeface="+mn-lt"/>
              </a:rPr>
              <a:t>                                                                        DETAILED RECOMMENDATIONS</a:t>
            </a:r>
            <a:br>
              <a:rPr lang="en-US" sz="1600" b="0" dirty="0">
                <a:latin typeface="+mn-lt"/>
              </a:rPr>
            </a:br>
            <a:r>
              <a:rPr lang="en-US" sz="1600" b="0" dirty="0">
                <a:latin typeface="+mn-lt"/>
              </a:rPr>
              <a:t>1. </a:t>
            </a:r>
            <a:r>
              <a:rPr lang="en-US" sz="1600" dirty="0">
                <a:latin typeface="+mn-lt"/>
              </a:rPr>
              <a:t>Promote Qualifications</a:t>
            </a:r>
            <a:r>
              <a:rPr lang="en-US" sz="1600" b="0" dirty="0">
                <a:latin typeface="+mn-lt"/>
              </a:rPr>
              <a:t>: Implement pre-qualification measures for municipal leaders and provide tax incentives for informed voters to encourage civic engagement based on qualifications rather than popularity.</a:t>
            </a:r>
            <a:br>
              <a:rPr lang="en-US" sz="1600" b="0" dirty="0">
                <a:latin typeface="+mn-lt"/>
              </a:rPr>
            </a:br>
            <a:r>
              <a:rPr lang="en-US" sz="1600" b="0" dirty="0">
                <a:latin typeface="+mn-lt"/>
              </a:rPr>
              <a:t>2. </a:t>
            </a:r>
            <a:r>
              <a:rPr lang="en-US" sz="1600" dirty="0">
                <a:latin typeface="+mn-lt"/>
              </a:rPr>
              <a:t>Pre-training Leaders</a:t>
            </a:r>
            <a:r>
              <a:rPr lang="en-US" sz="1600" b="0" dirty="0">
                <a:latin typeface="+mn-lt"/>
              </a:rPr>
              <a:t>: Ensure municipal leaders receive training before running for office and attend local council meetings to understand ongoing issues.</a:t>
            </a:r>
            <a:br>
              <a:rPr lang="en-US" sz="1600" b="0" dirty="0">
                <a:latin typeface="+mn-lt"/>
              </a:rPr>
            </a:br>
            <a:r>
              <a:rPr lang="en-US" sz="1600" b="0" dirty="0">
                <a:latin typeface="+mn-lt"/>
              </a:rPr>
              <a:t>3. </a:t>
            </a:r>
            <a:r>
              <a:rPr lang="en-US" sz="1600" dirty="0">
                <a:latin typeface="+mn-lt"/>
              </a:rPr>
              <a:t>Refine Recall Legislation</a:t>
            </a:r>
            <a:r>
              <a:rPr lang="en-US" sz="1600" b="0" dirty="0">
                <a:latin typeface="+mn-lt"/>
              </a:rPr>
              <a:t>: Modify recall legislation to require only those who voted to have a voice in recall processes, thereby incentivizing voter engagement and responsibility.</a:t>
            </a:r>
            <a:br>
              <a:rPr lang="en-US" sz="1600" b="0" dirty="0">
                <a:latin typeface="+mn-lt"/>
              </a:rPr>
            </a:br>
            <a:r>
              <a:rPr lang="en-US" sz="1600" b="0" dirty="0">
                <a:latin typeface="+mn-lt"/>
              </a:rPr>
              <a:t>4. </a:t>
            </a:r>
            <a:r>
              <a:rPr lang="en-US" sz="1600" dirty="0">
                <a:latin typeface="+mn-lt"/>
              </a:rPr>
              <a:t>Combat Polarization</a:t>
            </a:r>
            <a:r>
              <a:rPr lang="en-US" sz="1600" b="0" dirty="0">
                <a:latin typeface="+mn-lt"/>
              </a:rPr>
              <a:t>: Address the increase in extreme views and polarization in municipal politics by sanctioning citizen abuse of elected officials and protecting municipal politics from partisan influences.</a:t>
            </a:r>
            <a:br>
              <a:rPr lang="en-US" sz="1600" b="0" dirty="0">
                <a:latin typeface="+mn-lt"/>
              </a:rPr>
            </a:br>
            <a:r>
              <a:rPr lang="en-US" sz="1600" b="0" dirty="0">
                <a:latin typeface="+mn-lt"/>
              </a:rPr>
              <a:t>5. </a:t>
            </a:r>
            <a:r>
              <a:rPr lang="en-US" sz="1600" dirty="0">
                <a:latin typeface="+mn-lt"/>
              </a:rPr>
              <a:t>Focus on Communication</a:t>
            </a:r>
            <a:r>
              <a:rPr lang="en-US" sz="1600" b="0" dirty="0">
                <a:latin typeface="+mn-lt"/>
              </a:rPr>
              <a:t>: Enhance communication strategies, increase outreach efforts, and utilize various mediums to disseminate information to residents, fostering transparency and accountability.</a:t>
            </a:r>
            <a:br>
              <a:rPr lang="en-US" sz="1300" b="0" dirty="0">
                <a:latin typeface="+mn-lt"/>
              </a:rPr>
            </a:br>
            <a:br>
              <a:rPr lang="en-US" sz="1300" b="0" dirty="0">
                <a:latin typeface="+mn-lt"/>
              </a:rPr>
            </a:br>
            <a:endParaRPr lang="en-US" sz="1300" b="0" dirty="0">
              <a:latin typeface="+mn-lt"/>
            </a:endParaRPr>
          </a:p>
        </p:txBody>
      </p:sp>
      <p:sp>
        <p:nvSpPr>
          <p:cNvPr id="4" name="Slide Number Placeholder 3"/>
          <p:cNvSpPr>
            <a:spLocks noGrp="1"/>
          </p:cNvSpPr>
          <p:nvPr>
            <p:ph type="sldNum" sz="quarter" idx="12"/>
          </p:nvPr>
        </p:nvSpPr>
        <p:spPr/>
        <p:txBody>
          <a:bodyPr/>
          <a:lstStyle/>
          <a:p>
            <a:fld id="{A88B48FB-E956-2048-9E74-C69E7CAA26CC}" type="slidenum">
              <a:rPr lang="en-US" smtClean="0"/>
              <a:t>51</a:t>
            </a:fld>
            <a:endParaRPr lang="en-US" dirty="0"/>
          </a:p>
        </p:txBody>
      </p:sp>
    </p:spTree>
    <p:extLst>
      <p:ext uri="{BB962C8B-B14F-4D97-AF65-F5344CB8AC3E}">
        <p14:creationId xmlns:p14="http://schemas.microsoft.com/office/powerpoint/2010/main" val="35391395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52</a:t>
            </a:fld>
            <a:endParaRPr lang="en-US"/>
          </a:p>
        </p:txBody>
      </p:sp>
      <p:sp>
        <p:nvSpPr>
          <p:cNvPr id="6" name="TextBox 5"/>
          <p:cNvSpPr txBox="1"/>
          <p:nvPr/>
        </p:nvSpPr>
        <p:spPr>
          <a:xfrm>
            <a:off x="1848677" y="662607"/>
            <a:ext cx="5135217" cy="3539430"/>
          </a:xfrm>
          <a:prstGeom prst="rect">
            <a:avLst/>
          </a:prstGeom>
          <a:noFill/>
        </p:spPr>
        <p:txBody>
          <a:bodyPr wrap="square" rtlCol="0">
            <a:spAutoFit/>
          </a:bodyPr>
          <a:lstStyle/>
          <a:p>
            <a:pPr algn="ctr"/>
            <a:r>
              <a:rPr lang="en-US" sz="2800" b="1" dirty="0">
                <a:latin typeface="+mn-lt"/>
              </a:rPr>
              <a:t>ALSO</a:t>
            </a:r>
          </a:p>
          <a:p>
            <a:pPr algn="ctr"/>
            <a:endParaRPr lang="en-US" sz="2800" b="1" dirty="0">
              <a:latin typeface="+mn-lt"/>
            </a:endParaRPr>
          </a:p>
          <a:p>
            <a:pPr algn="ctr"/>
            <a:r>
              <a:rPr lang="en-US" sz="2800" b="1" dirty="0">
                <a:latin typeface="+mn-lt"/>
              </a:rPr>
              <a:t>RECOMMENDATIONS FOR REVISING </a:t>
            </a:r>
          </a:p>
          <a:p>
            <a:pPr algn="ctr"/>
            <a:r>
              <a:rPr lang="en-US" sz="2800" b="1" dirty="0">
                <a:latin typeface="+mn-lt"/>
              </a:rPr>
              <a:t>THE ALBERTA MUNICIPAL ACT</a:t>
            </a:r>
          </a:p>
          <a:p>
            <a:pPr algn="ctr"/>
            <a:endParaRPr lang="en-US" sz="2800" b="1" dirty="0">
              <a:latin typeface="+mn-lt"/>
            </a:endParaRPr>
          </a:p>
          <a:p>
            <a:pPr algn="ctr"/>
            <a:r>
              <a:rPr lang="en-US" sz="2800" b="1" dirty="0">
                <a:latin typeface="+mn-lt"/>
              </a:rPr>
              <a:t>AND</a:t>
            </a:r>
          </a:p>
          <a:p>
            <a:pPr algn="ctr"/>
            <a:r>
              <a:rPr lang="en-US" sz="2800" b="1" dirty="0">
                <a:latin typeface="+mn-lt"/>
              </a:rPr>
              <a:t>OTHER COMMENTS </a:t>
            </a:r>
          </a:p>
        </p:txBody>
      </p:sp>
    </p:spTree>
    <p:extLst>
      <p:ext uri="{BB962C8B-B14F-4D97-AF65-F5344CB8AC3E}">
        <p14:creationId xmlns:p14="http://schemas.microsoft.com/office/powerpoint/2010/main" val="2042220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34" y="193288"/>
            <a:ext cx="8165831" cy="581143"/>
          </a:xfrm>
        </p:spPr>
        <p:txBody>
          <a:bodyPr>
            <a:normAutofit/>
          </a:bodyPr>
          <a:lstStyle/>
          <a:p>
            <a:r>
              <a:rPr lang="en-US" sz="1600" b="0" dirty="0">
                <a:latin typeface="+mn-lt"/>
              </a:rPr>
              <a:t>Q7. </a:t>
            </a:r>
            <a:r>
              <a:rPr lang="en-US" sz="1600" dirty="0">
                <a:latin typeface="+mn-lt"/>
              </a:rPr>
              <a:t>In Conclusion</a:t>
            </a:r>
            <a:r>
              <a:rPr lang="en-US" sz="1600" b="0" dirty="0">
                <a:latin typeface="+mn-lt"/>
              </a:rPr>
              <a:t>. Are there any points you would recommend be included in the next rewrite of the </a:t>
            </a:r>
            <a:r>
              <a:rPr lang="en-US" sz="1600" dirty="0">
                <a:latin typeface="+mn-lt"/>
              </a:rPr>
              <a:t>Alberta Municipal  Government Act (MGA)?</a:t>
            </a:r>
          </a:p>
        </p:txBody>
      </p:sp>
      <p:sp>
        <p:nvSpPr>
          <p:cNvPr id="4" name="Slide Number Placeholder 3"/>
          <p:cNvSpPr>
            <a:spLocks noGrp="1"/>
          </p:cNvSpPr>
          <p:nvPr>
            <p:ph type="sldNum" sz="quarter" idx="12"/>
          </p:nvPr>
        </p:nvSpPr>
        <p:spPr/>
        <p:txBody>
          <a:bodyPr/>
          <a:lstStyle/>
          <a:p>
            <a:fld id="{A88B48FB-E956-2048-9E74-C69E7CAA26CC}" type="slidenum">
              <a:rPr lang="en-US" smtClean="0"/>
              <a:t>53</a:t>
            </a:fld>
            <a:endParaRPr lang="en-US"/>
          </a:p>
        </p:txBody>
      </p:sp>
      <p:sp>
        <p:nvSpPr>
          <p:cNvPr id="7" name="Rectangle 6"/>
          <p:cNvSpPr/>
          <p:nvPr/>
        </p:nvSpPr>
        <p:spPr>
          <a:xfrm>
            <a:off x="274982" y="1235520"/>
            <a:ext cx="8315740" cy="2985433"/>
          </a:xfrm>
          <a:prstGeom prst="rect">
            <a:avLst/>
          </a:prstGeom>
        </p:spPr>
        <p:txBody>
          <a:bodyPr wrap="square">
            <a:spAutoFit/>
          </a:bodyPr>
          <a:lstStyle/>
          <a:p>
            <a:r>
              <a:rPr lang="en-US" sz="1600" dirty="0">
                <a:latin typeface="+mn-lt"/>
              </a:rPr>
              <a:t>1. </a:t>
            </a:r>
            <a:r>
              <a:rPr lang="en-US" sz="1600" b="1" dirty="0">
                <a:latin typeface="+mn-lt"/>
              </a:rPr>
              <a:t>Operate Municipalities Like A Business</a:t>
            </a:r>
            <a:r>
              <a:rPr lang="en-US" sz="1600" dirty="0">
                <a:latin typeface="+mn-lt"/>
              </a:rPr>
              <a:t>: Encourage municipalities to operate employing business principles, utilizing Municipal Controlled Corporations for development.</a:t>
            </a:r>
          </a:p>
          <a:p>
            <a:r>
              <a:rPr lang="en-US" sz="1600" dirty="0">
                <a:latin typeface="+mn-lt"/>
              </a:rPr>
              <a:t>2. </a:t>
            </a:r>
            <a:r>
              <a:rPr lang="en-US" sz="1600" b="1" dirty="0">
                <a:latin typeface="+mn-lt"/>
              </a:rPr>
              <a:t>Strengthen Code of Conduct and Protection for CAOs</a:t>
            </a:r>
            <a:r>
              <a:rPr lang="en-US" sz="1600" dirty="0">
                <a:latin typeface="+mn-lt"/>
              </a:rPr>
              <a:t>: Enhance legislation on the Code of Conduct and provide stronger protection for Chief Administration Officers.</a:t>
            </a:r>
          </a:p>
          <a:p>
            <a:r>
              <a:rPr lang="en-US" sz="1600" dirty="0">
                <a:latin typeface="+mn-lt"/>
              </a:rPr>
              <a:t>3. </a:t>
            </a:r>
            <a:r>
              <a:rPr lang="en-US" sz="1600" b="1" dirty="0">
                <a:latin typeface="+mn-lt"/>
              </a:rPr>
              <a:t>Ensure Transparency for Candidates</a:t>
            </a:r>
            <a:r>
              <a:rPr lang="en-US" sz="1600" dirty="0">
                <a:latin typeface="+mn-lt"/>
              </a:rPr>
              <a:t>: Advocate for unrestricted transparency of all candidates, including disclosure of FOIP-related information relevant to their qualifications.</a:t>
            </a:r>
          </a:p>
          <a:p>
            <a:r>
              <a:rPr lang="en-US" sz="1600" dirty="0">
                <a:latin typeface="+mn-lt"/>
              </a:rPr>
              <a:t>4. </a:t>
            </a:r>
            <a:r>
              <a:rPr lang="en-US" sz="1600" b="1" dirty="0">
                <a:latin typeface="+mn-lt"/>
              </a:rPr>
              <a:t>Train and Educate</a:t>
            </a:r>
            <a:r>
              <a:rPr lang="en-US" sz="1600" dirty="0">
                <a:latin typeface="+mn-lt"/>
              </a:rPr>
              <a:t>: Mandate pre-election training for candidates and ongoing education for elected officials on roles, responsibilities, and the Municipal Government Act (MGA).</a:t>
            </a:r>
          </a:p>
          <a:p>
            <a:r>
              <a:rPr lang="en-US" sz="1600" dirty="0">
                <a:latin typeface="+mn-lt"/>
              </a:rPr>
              <a:t>5. </a:t>
            </a:r>
            <a:r>
              <a:rPr lang="en-US" sz="1600" b="1" dirty="0">
                <a:latin typeface="+mn-lt"/>
              </a:rPr>
              <a:t>Improve Accountability and Governance</a:t>
            </a:r>
            <a:r>
              <a:rPr lang="en-US" sz="1600" dirty="0">
                <a:latin typeface="+mn-lt"/>
              </a:rPr>
              <a:t>: Strengthen accountability measures, such as establishing provincial bodies to investigate Code of Conduct violations, tightening conflict of interest rules, and providing support systems for enforcing disqualifications of </a:t>
            </a:r>
            <a:r>
              <a:rPr lang="en-US" sz="1600" dirty="0" err="1">
                <a:latin typeface="+mn-lt"/>
              </a:rPr>
              <a:t>councillors</a:t>
            </a:r>
            <a:r>
              <a:rPr lang="en-US" sz="1600" dirty="0">
                <a:latin typeface="+mn-lt"/>
              </a:rPr>
              <a:t>.</a:t>
            </a:r>
          </a:p>
          <a:p>
            <a:endParaRPr lang="en-US" sz="1200" dirty="0">
              <a:latin typeface="+mn-lt"/>
            </a:endParaRPr>
          </a:p>
        </p:txBody>
      </p:sp>
      <p:sp>
        <p:nvSpPr>
          <p:cNvPr id="5" name="TextBox 4"/>
          <p:cNvSpPr txBox="1"/>
          <p:nvPr/>
        </p:nvSpPr>
        <p:spPr>
          <a:xfrm>
            <a:off x="5499652" y="4439478"/>
            <a:ext cx="2903359" cy="369332"/>
          </a:xfrm>
          <a:prstGeom prst="rect">
            <a:avLst/>
          </a:prstGeom>
          <a:noFill/>
        </p:spPr>
        <p:txBody>
          <a:bodyPr wrap="none" rtlCol="0">
            <a:spAutoFit/>
          </a:bodyPr>
          <a:lstStyle/>
          <a:p>
            <a:r>
              <a:rPr lang="en-US" dirty="0"/>
              <a:t>REMAINING COMMENTS</a:t>
            </a:r>
          </a:p>
        </p:txBody>
      </p:sp>
      <p:sp>
        <p:nvSpPr>
          <p:cNvPr id="8" name="Right Arrow 7"/>
          <p:cNvSpPr/>
          <p:nvPr/>
        </p:nvSpPr>
        <p:spPr>
          <a:xfrm>
            <a:off x="8388626" y="4469295"/>
            <a:ext cx="404192" cy="309697"/>
          </a:xfrm>
          <a:prstGeom prst="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4965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258418"/>
            <a:ext cx="8229600" cy="344557"/>
          </a:xfrm>
        </p:spPr>
        <p:txBody>
          <a:bodyPr>
            <a:normAutofit/>
          </a:bodyPr>
          <a:lstStyle/>
          <a:p>
            <a:r>
              <a:rPr lang="en-US" sz="1600" b="0" dirty="0">
                <a:latin typeface="+mn-lt"/>
              </a:rPr>
              <a:t>Q8. Are there any </a:t>
            </a:r>
            <a:r>
              <a:rPr lang="en-US" sz="1600" dirty="0">
                <a:latin typeface="+mn-lt"/>
              </a:rPr>
              <a:t>other comments </a:t>
            </a:r>
            <a:r>
              <a:rPr lang="en-US" sz="1600" b="0" dirty="0">
                <a:latin typeface="+mn-lt"/>
              </a:rPr>
              <a:t>you would like to make?</a:t>
            </a:r>
          </a:p>
        </p:txBody>
      </p:sp>
      <p:sp>
        <p:nvSpPr>
          <p:cNvPr id="4" name="Slide Number Placeholder 3"/>
          <p:cNvSpPr>
            <a:spLocks noGrp="1"/>
          </p:cNvSpPr>
          <p:nvPr>
            <p:ph type="sldNum" sz="quarter" idx="12"/>
          </p:nvPr>
        </p:nvSpPr>
        <p:spPr/>
        <p:txBody>
          <a:bodyPr/>
          <a:lstStyle/>
          <a:p>
            <a:fld id="{A88B48FB-E956-2048-9E74-C69E7CAA26CC}" type="slidenum">
              <a:rPr lang="en-US" smtClean="0"/>
              <a:t>54</a:t>
            </a:fld>
            <a:endParaRPr lang="en-US"/>
          </a:p>
        </p:txBody>
      </p:sp>
      <p:sp>
        <p:nvSpPr>
          <p:cNvPr id="6" name="Rectangle 5"/>
          <p:cNvSpPr/>
          <p:nvPr/>
        </p:nvSpPr>
        <p:spPr>
          <a:xfrm>
            <a:off x="304799" y="725533"/>
            <a:ext cx="8507897" cy="3539430"/>
          </a:xfrm>
          <a:prstGeom prst="rect">
            <a:avLst/>
          </a:prstGeom>
        </p:spPr>
        <p:txBody>
          <a:bodyPr wrap="square">
            <a:spAutoFit/>
          </a:bodyPr>
          <a:lstStyle/>
          <a:p>
            <a:pPr marL="228600" indent="-228600">
              <a:buFont typeface="+mj-lt"/>
              <a:buAutoNum type="arabicPeriod"/>
            </a:pPr>
            <a:r>
              <a:rPr lang="en-US" sz="1600" b="1" dirty="0">
                <a:latin typeface="+mn-lt"/>
              </a:rPr>
              <a:t>Asset Retirement Obligations</a:t>
            </a:r>
            <a:r>
              <a:rPr lang="en-US" sz="1600" dirty="0">
                <a:latin typeface="+mn-lt"/>
              </a:rPr>
              <a:t>: Concerns raised about the financial implications of asset retirement obligations on municipal financial statements.</a:t>
            </a:r>
          </a:p>
          <a:p>
            <a:pPr marL="228600" indent="-228600">
              <a:buFont typeface="+mj-lt"/>
              <a:buAutoNum type="arabicPeriod"/>
            </a:pPr>
            <a:r>
              <a:rPr lang="en-US" sz="1600" b="1" dirty="0">
                <a:latin typeface="+mn-lt"/>
              </a:rPr>
              <a:t>MLA Support and Funding for Small Municipalities</a:t>
            </a:r>
            <a:r>
              <a:rPr lang="en-US" sz="1600" dirty="0">
                <a:latin typeface="+mn-lt"/>
              </a:rPr>
              <a:t>: Call for better MLA support for local government and increased unrestricted funding for small municipalities to prevent negative changes in Alberta's landscape.</a:t>
            </a:r>
          </a:p>
          <a:p>
            <a:pPr marL="228600" indent="-228600">
              <a:buFont typeface="+mj-lt"/>
              <a:buAutoNum type="arabicPeriod"/>
            </a:pPr>
            <a:r>
              <a:rPr lang="en-US" sz="1600" b="1" dirty="0">
                <a:latin typeface="+mn-lt"/>
              </a:rPr>
              <a:t>Council Accountability and Corruption</a:t>
            </a:r>
            <a:r>
              <a:rPr lang="en-US" sz="1600" dirty="0">
                <a:latin typeface="+mn-lt"/>
              </a:rPr>
              <a:t>: Highlighted the need for stronger measures to address corruption among elected officials and ensure accountability.</a:t>
            </a:r>
          </a:p>
          <a:p>
            <a:pPr marL="228600" indent="-228600">
              <a:buFont typeface="+mj-lt"/>
              <a:buAutoNum type="arabicPeriod"/>
            </a:pPr>
            <a:r>
              <a:rPr lang="en-US" sz="1600" b="1" dirty="0">
                <a:latin typeface="+mn-lt"/>
              </a:rPr>
              <a:t>Firefighters as Elected Officials</a:t>
            </a:r>
            <a:r>
              <a:rPr lang="en-US" sz="1600" dirty="0">
                <a:latin typeface="+mn-lt"/>
              </a:rPr>
              <a:t>: Proposal to establish a mandatory minimum timeframe between serving as a firefighter and holding elected office to prevent conflicts of interest.</a:t>
            </a:r>
          </a:p>
          <a:p>
            <a:pPr marL="228600" indent="-228600">
              <a:buFont typeface="+mj-lt"/>
              <a:buAutoNum type="arabicPeriod"/>
            </a:pPr>
            <a:r>
              <a:rPr lang="en-US" sz="1600" b="1" dirty="0">
                <a:latin typeface="+mn-lt"/>
              </a:rPr>
              <a:t>Collaboration and Funding</a:t>
            </a:r>
            <a:r>
              <a:rPr lang="en-US" sz="1600" dirty="0">
                <a:latin typeface="+mn-lt"/>
              </a:rPr>
              <a:t>: Emphasis on the importance of collaboration among municipalities for long-term prosperity and suggestions for a municipal partnership program to incentivize collaboration and increase funding.</a:t>
            </a:r>
          </a:p>
          <a:p>
            <a:pPr marL="228600" indent="-228600">
              <a:buFont typeface="+mj-lt"/>
              <a:buAutoNum type="arabicPeriod"/>
            </a:pPr>
            <a:r>
              <a:rPr lang="en-US" sz="1600" b="1" dirty="0">
                <a:latin typeface="+mn-lt"/>
              </a:rPr>
              <a:t>Safety Support for Council and Staff</a:t>
            </a:r>
            <a:r>
              <a:rPr lang="en-US" sz="1600" dirty="0">
                <a:latin typeface="+mn-lt"/>
              </a:rPr>
              <a:t>: Recognition of the need for safety supports for council members and staff, including emotional, mental, and physical safety.</a:t>
            </a:r>
          </a:p>
        </p:txBody>
      </p:sp>
      <p:sp>
        <p:nvSpPr>
          <p:cNvPr id="7" name="TextBox 6"/>
          <p:cNvSpPr txBox="1"/>
          <p:nvPr/>
        </p:nvSpPr>
        <p:spPr>
          <a:xfrm>
            <a:off x="6692348" y="4525617"/>
            <a:ext cx="1685077" cy="369332"/>
          </a:xfrm>
          <a:prstGeom prst="rect">
            <a:avLst/>
          </a:prstGeom>
          <a:noFill/>
        </p:spPr>
        <p:txBody>
          <a:bodyPr wrap="none" rtlCol="0">
            <a:spAutoFit/>
          </a:bodyPr>
          <a:lstStyle/>
          <a:p>
            <a:r>
              <a:rPr lang="en-US" dirty="0"/>
              <a:t>…CONTINED </a:t>
            </a:r>
          </a:p>
        </p:txBody>
      </p:sp>
      <p:sp>
        <p:nvSpPr>
          <p:cNvPr id="8" name="Right Arrow 7"/>
          <p:cNvSpPr/>
          <p:nvPr/>
        </p:nvSpPr>
        <p:spPr>
          <a:xfrm>
            <a:off x="8285921" y="4575168"/>
            <a:ext cx="351183" cy="304800"/>
          </a:xfrm>
          <a:prstGeom prst="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645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258418"/>
            <a:ext cx="8229600" cy="344557"/>
          </a:xfrm>
        </p:spPr>
        <p:txBody>
          <a:bodyPr>
            <a:normAutofit/>
          </a:bodyPr>
          <a:lstStyle/>
          <a:p>
            <a:r>
              <a:rPr lang="en-US" sz="1600" b="0" dirty="0"/>
              <a:t>CONTINUED … </a:t>
            </a:r>
            <a:r>
              <a:rPr lang="en-US" sz="1600" b="0" dirty="0">
                <a:latin typeface="+mn-lt"/>
              </a:rPr>
              <a:t>Are there any </a:t>
            </a:r>
            <a:r>
              <a:rPr lang="en-US" sz="1600" dirty="0">
                <a:latin typeface="+mn-lt"/>
              </a:rPr>
              <a:t>other comments </a:t>
            </a:r>
            <a:r>
              <a:rPr lang="en-US" sz="1600" b="0" dirty="0">
                <a:latin typeface="+mn-lt"/>
              </a:rPr>
              <a:t>you would like to make?</a:t>
            </a:r>
          </a:p>
        </p:txBody>
      </p:sp>
      <p:sp>
        <p:nvSpPr>
          <p:cNvPr id="4" name="Slide Number Placeholder 3"/>
          <p:cNvSpPr>
            <a:spLocks noGrp="1"/>
          </p:cNvSpPr>
          <p:nvPr>
            <p:ph type="sldNum" sz="quarter" idx="12"/>
          </p:nvPr>
        </p:nvSpPr>
        <p:spPr/>
        <p:txBody>
          <a:bodyPr/>
          <a:lstStyle/>
          <a:p>
            <a:fld id="{A88B48FB-E956-2048-9E74-C69E7CAA26CC}" type="slidenum">
              <a:rPr lang="en-US" smtClean="0">
                <a:solidFill>
                  <a:srgbClr val="666666">
                    <a:lumMod val="60000"/>
                    <a:lumOff val="40000"/>
                  </a:srgbClr>
                </a:solidFill>
              </a:rPr>
              <a:pPr/>
              <a:t>55</a:t>
            </a:fld>
            <a:endParaRPr lang="en-US">
              <a:solidFill>
                <a:srgbClr val="666666">
                  <a:lumMod val="60000"/>
                  <a:lumOff val="40000"/>
                </a:srgbClr>
              </a:solidFill>
            </a:endParaRPr>
          </a:p>
        </p:txBody>
      </p:sp>
      <p:sp>
        <p:nvSpPr>
          <p:cNvPr id="6" name="Rectangle 5"/>
          <p:cNvSpPr/>
          <p:nvPr/>
        </p:nvSpPr>
        <p:spPr>
          <a:xfrm>
            <a:off x="304799" y="1089968"/>
            <a:ext cx="8507897" cy="3293209"/>
          </a:xfrm>
          <a:prstGeom prst="rect">
            <a:avLst/>
          </a:prstGeom>
        </p:spPr>
        <p:txBody>
          <a:bodyPr wrap="square">
            <a:spAutoFit/>
          </a:bodyPr>
          <a:lstStyle/>
          <a:p>
            <a:pPr marL="228600" indent="-228600">
              <a:buAutoNum type="arabicPeriod" startAt="6"/>
            </a:pPr>
            <a:r>
              <a:rPr lang="en-US" sz="1600" b="1" dirty="0">
                <a:latin typeface="Calibri"/>
              </a:rPr>
              <a:t>Division of Municipalities Based on Needs</a:t>
            </a:r>
            <a:r>
              <a:rPr lang="en-US" sz="1600" dirty="0">
                <a:latin typeface="Calibri"/>
              </a:rPr>
              <a:t>: Proposal for a clearer division of municipalities based on needs for better allocation of funding opportunities.</a:t>
            </a:r>
          </a:p>
          <a:p>
            <a:r>
              <a:rPr lang="en-US" sz="1600" b="1" dirty="0">
                <a:latin typeface="Calibri"/>
              </a:rPr>
              <a:t>7. Party Politics at the Municipal Level</a:t>
            </a:r>
            <a:r>
              <a:rPr lang="en-US" sz="1600" dirty="0">
                <a:latin typeface="Calibri"/>
              </a:rPr>
              <a:t>: Consistent opposition to introducing political parties into </a:t>
            </a:r>
          </a:p>
          <a:p>
            <a:r>
              <a:rPr lang="en-US" sz="1600" dirty="0">
                <a:latin typeface="Calibri"/>
              </a:rPr>
              <a:t>     municipal governance.</a:t>
            </a:r>
          </a:p>
          <a:p>
            <a:pPr marL="228600" indent="-228600">
              <a:buAutoNum type="arabicPeriod" startAt="8"/>
            </a:pPr>
            <a:r>
              <a:rPr lang="en-US" sz="1600" b="1" dirty="0">
                <a:latin typeface="Calibri"/>
              </a:rPr>
              <a:t>Financial Challenges and Downloading</a:t>
            </a:r>
            <a:r>
              <a:rPr lang="en-US" sz="1600" dirty="0">
                <a:latin typeface="Calibri"/>
              </a:rPr>
              <a:t>: Concerns about financial challenges resulting from downloading and a call for municipalities to primarily look inward for solutions during fiscal challenges.</a:t>
            </a:r>
          </a:p>
          <a:p>
            <a:r>
              <a:rPr lang="en-US" sz="1600" b="1" dirty="0">
                <a:latin typeface="Calibri"/>
              </a:rPr>
              <a:t>9. Proper Funding for Policing</a:t>
            </a:r>
            <a:r>
              <a:rPr lang="en-US" sz="1600" dirty="0">
                <a:latin typeface="Calibri"/>
              </a:rPr>
              <a:t>: Request for proper funding for policing and criticism of federal </a:t>
            </a:r>
          </a:p>
          <a:p>
            <a:r>
              <a:rPr lang="en-US" sz="1600" dirty="0">
                <a:latin typeface="Calibri"/>
              </a:rPr>
              <a:t>     financial burdens on municipalities.</a:t>
            </a:r>
          </a:p>
          <a:p>
            <a:r>
              <a:rPr lang="en-US" sz="1600" b="1" dirty="0">
                <a:latin typeface="Calibri"/>
              </a:rPr>
              <a:t>10. Avoiding Partisan Politics</a:t>
            </a:r>
            <a:r>
              <a:rPr lang="en-US" sz="1600" dirty="0">
                <a:latin typeface="Calibri"/>
              </a:rPr>
              <a:t>: Consistent emphasis on keeping partisan politics out of municipal </a:t>
            </a:r>
          </a:p>
          <a:p>
            <a:r>
              <a:rPr lang="en-US" sz="1600" dirty="0">
                <a:latin typeface="Calibri"/>
              </a:rPr>
              <a:t>      governance.</a:t>
            </a:r>
          </a:p>
          <a:p>
            <a:r>
              <a:rPr lang="en-US" sz="1600" b="1" dirty="0">
                <a:latin typeface="Calibri"/>
              </a:rPr>
              <a:t>11. Enforcement of MGA Rules</a:t>
            </a:r>
            <a:r>
              <a:rPr lang="en-US" sz="1600" dirty="0">
                <a:latin typeface="Calibri"/>
              </a:rPr>
              <a:t>: Suggestion for government intervention in enforcing Municipal </a:t>
            </a:r>
          </a:p>
          <a:p>
            <a:r>
              <a:rPr lang="en-US" sz="1600" dirty="0">
                <a:latin typeface="Calibri"/>
              </a:rPr>
              <a:t>      Government Act rules when stalemates occur at the municipal level.</a:t>
            </a:r>
          </a:p>
        </p:txBody>
      </p:sp>
    </p:spTree>
    <p:extLst>
      <p:ext uri="{BB962C8B-B14F-4D97-AF65-F5344CB8AC3E}">
        <p14:creationId xmlns:p14="http://schemas.microsoft.com/office/powerpoint/2010/main" val="2357957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10" y="284922"/>
            <a:ext cx="7851913" cy="3955775"/>
          </a:xfrm>
          <a:solidFill>
            <a:srgbClr val="FFFF00"/>
          </a:solidFill>
          <a:ln>
            <a:solidFill>
              <a:schemeClr val="tx1"/>
            </a:solidFill>
          </a:ln>
        </p:spPr>
        <p:txBody>
          <a:bodyPr>
            <a:normAutofit fontScale="90000"/>
          </a:bodyPr>
          <a:lstStyle/>
          <a:p>
            <a:pPr algn="ctr"/>
            <a:r>
              <a:rPr lang="en-US" sz="3600" dirty="0"/>
              <a:t>OVERALL</a:t>
            </a:r>
            <a:br>
              <a:rPr lang="en-US" dirty="0"/>
            </a:br>
            <a:r>
              <a:rPr lang="en-US" dirty="0"/>
              <a:t> </a:t>
            </a:r>
            <a:br>
              <a:rPr lang="en-US" dirty="0"/>
            </a:br>
            <a:r>
              <a:rPr lang="en-US" dirty="0"/>
              <a:t>ALL MUNICIPALITIES ARE VULNERABLE TO PROVINCIAL DOWNLOADING AND GRANT CUTS. COUNCILS ARE CHALLENGED TO CLARIFY IT’S ROLE IN MANAGING MULTIPLE RELATIONSHIPS WITH LIMITED RESOURCES AMID SOARING PUBLIC EXPECTATIONS AND VOTER APATHY </a:t>
            </a:r>
            <a:br>
              <a:rPr lang="en-US" dirty="0"/>
            </a:br>
            <a:br>
              <a:rPr lang="en-US" dirty="0"/>
            </a:br>
            <a:r>
              <a:rPr lang="en-US" dirty="0"/>
              <a:t>RECOMMENDATIONS TARGET COUNCIL’S OPTIONS INCLUDING RECOMMENDED REVISIONS TO THE ALBERTA MUNICIPAL ACT</a:t>
            </a:r>
            <a:br>
              <a:rPr lang="en-US" dirty="0"/>
            </a:br>
            <a:br>
              <a:rPr lang="en-US" dirty="0"/>
            </a:br>
            <a:r>
              <a:rPr lang="en-US" dirty="0"/>
              <a:t>EPISODE #3 - WHERE FROM HERE? </a:t>
            </a:r>
            <a:br>
              <a:rPr lang="en-US" dirty="0"/>
            </a:br>
            <a:r>
              <a:rPr lang="en-US" dirty="0"/>
              <a:t>SETTING PRIORITIES AND COLLABORATION</a:t>
            </a:r>
            <a:br>
              <a:rPr lang="en-US" dirty="0"/>
            </a:br>
            <a:br>
              <a:rPr lang="en-US" dirty="0"/>
            </a:br>
            <a:r>
              <a:rPr lang="en-US" dirty="0"/>
              <a:t>IS CONTINUING GROWTH MANAGEABLE … EVEN SUSTAINABLE?</a:t>
            </a:r>
          </a:p>
        </p:txBody>
      </p:sp>
      <p:sp>
        <p:nvSpPr>
          <p:cNvPr id="4" name="Slide Number Placeholder 3"/>
          <p:cNvSpPr>
            <a:spLocks noGrp="1"/>
          </p:cNvSpPr>
          <p:nvPr>
            <p:ph type="sldNum" sz="quarter" idx="12"/>
          </p:nvPr>
        </p:nvSpPr>
        <p:spPr/>
        <p:txBody>
          <a:bodyPr/>
          <a:lstStyle/>
          <a:p>
            <a:fld id="{A88B48FB-E956-2048-9E74-C69E7CAA26CC}" type="slidenum">
              <a:rPr lang="en-US" smtClean="0"/>
              <a:t>56</a:t>
            </a:fld>
            <a:endParaRPr lang="en-US"/>
          </a:p>
        </p:txBody>
      </p:sp>
    </p:spTree>
    <p:extLst>
      <p:ext uri="{BB962C8B-B14F-4D97-AF65-F5344CB8AC3E}">
        <p14:creationId xmlns:p14="http://schemas.microsoft.com/office/powerpoint/2010/main" val="4266240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57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1377"/>
            <a:ext cx="9144000" cy="3876675"/>
          </a:xfrm>
          <a:prstGeom prst="rect">
            <a:avLst/>
          </a:prstGeom>
        </p:spPr>
      </p:pic>
    </p:spTree>
    <p:extLst>
      <p:ext uri="{BB962C8B-B14F-4D97-AF65-F5344CB8AC3E}">
        <p14:creationId xmlns:p14="http://schemas.microsoft.com/office/powerpoint/2010/main" val="18803525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58</a:t>
            </a:fld>
            <a:endParaRPr lang="en-US"/>
          </a:p>
        </p:txBody>
      </p:sp>
      <p:sp>
        <p:nvSpPr>
          <p:cNvPr id="6" name="TextBox 5"/>
          <p:cNvSpPr txBox="1"/>
          <p:nvPr/>
        </p:nvSpPr>
        <p:spPr>
          <a:xfrm>
            <a:off x="2763079" y="667505"/>
            <a:ext cx="3095719" cy="369332"/>
          </a:xfrm>
          <a:prstGeom prst="rect">
            <a:avLst/>
          </a:prstGeom>
          <a:noFill/>
        </p:spPr>
        <p:txBody>
          <a:bodyPr wrap="none" rtlCol="0">
            <a:spAutoFit/>
          </a:bodyPr>
          <a:lstStyle/>
          <a:p>
            <a:r>
              <a:rPr lang="en-US" b="1" dirty="0"/>
              <a:t>OUR OBJECTIVES TODAY</a:t>
            </a:r>
          </a:p>
        </p:txBody>
      </p:sp>
      <p:sp>
        <p:nvSpPr>
          <p:cNvPr id="7" name="TextBox 6"/>
          <p:cNvSpPr txBox="1"/>
          <p:nvPr/>
        </p:nvSpPr>
        <p:spPr>
          <a:xfrm>
            <a:off x="410817" y="1242464"/>
            <a:ext cx="8295861" cy="3416320"/>
          </a:xfrm>
          <a:prstGeom prst="rect">
            <a:avLst/>
          </a:prstGeom>
          <a:noFill/>
        </p:spPr>
        <p:txBody>
          <a:bodyPr wrap="square" rtlCol="0">
            <a:spAutoFit/>
          </a:bodyPr>
          <a:lstStyle/>
          <a:p>
            <a:pPr marL="342900" indent="-342900">
              <a:buAutoNum type="arabicPeriod"/>
            </a:pPr>
            <a:r>
              <a:rPr lang="en-US" b="1" dirty="0"/>
              <a:t>Overview of the survey </a:t>
            </a:r>
            <a:r>
              <a:rPr lang="en-US" dirty="0"/>
              <a:t>and the results of what is important today</a:t>
            </a:r>
          </a:p>
          <a:p>
            <a:r>
              <a:rPr lang="en-US" dirty="0"/>
              <a:t>in the governing of municipalities and what is recommended</a:t>
            </a:r>
          </a:p>
          <a:p>
            <a:endParaRPr lang="en-US" dirty="0"/>
          </a:p>
          <a:p>
            <a:r>
              <a:rPr lang="en-US" dirty="0"/>
              <a:t>2. </a:t>
            </a:r>
            <a:r>
              <a:rPr lang="en-US" b="1"/>
              <a:t>Propose action plans </a:t>
            </a:r>
            <a:r>
              <a:rPr lang="en-US" dirty="0"/>
              <a:t>for following through on the recommendations for </a:t>
            </a:r>
          </a:p>
          <a:p>
            <a:r>
              <a:rPr lang="en-US" dirty="0"/>
              <a:t>each of the four relationships managed by the municipalities</a:t>
            </a:r>
          </a:p>
          <a:p>
            <a:endParaRPr lang="en-US" dirty="0"/>
          </a:p>
          <a:p>
            <a:r>
              <a:rPr lang="en-US" dirty="0"/>
              <a:t>3. </a:t>
            </a:r>
            <a:r>
              <a:rPr lang="en-US" b="1" dirty="0"/>
              <a:t>Engage the panel and you the viewers </a:t>
            </a:r>
            <a:r>
              <a:rPr lang="en-US" dirty="0"/>
              <a:t>in a discussion on taking action.</a:t>
            </a:r>
          </a:p>
          <a:p>
            <a:endParaRPr lang="en-US" dirty="0"/>
          </a:p>
          <a:p>
            <a:r>
              <a:rPr lang="en-US" dirty="0"/>
              <a:t>                                                                                         </a:t>
            </a:r>
          </a:p>
          <a:p>
            <a:endParaRPr lang="en-US" dirty="0"/>
          </a:p>
          <a:p>
            <a:endParaRPr lang="en-US" dirty="0"/>
          </a:p>
          <a:p>
            <a:r>
              <a:rPr lang="en-US" dirty="0"/>
              <a:t>                                                                             NEXT THE SURVEY    </a:t>
            </a:r>
          </a:p>
        </p:txBody>
      </p:sp>
      <p:sp>
        <p:nvSpPr>
          <p:cNvPr id="8" name="Right Arrow 7"/>
          <p:cNvSpPr/>
          <p:nvPr/>
        </p:nvSpPr>
        <p:spPr>
          <a:xfrm>
            <a:off x="7653130" y="4313582"/>
            <a:ext cx="695740" cy="278295"/>
          </a:xfrm>
          <a:prstGeom prst="rightArrow">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7488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59</a:t>
            </a:fld>
            <a:endParaRPr lang="en-US"/>
          </a:p>
        </p:txBody>
      </p:sp>
      <p:sp>
        <p:nvSpPr>
          <p:cNvPr id="7" name="TextBox 6"/>
          <p:cNvSpPr txBox="1"/>
          <p:nvPr/>
        </p:nvSpPr>
        <p:spPr>
          <a:xfrm>
            <a:off x="510209" y="215421"/>
            <a:ext cx="8295861" cy="4247317"/>
          </a:xfrm>
          <a:prstGeom prst="rect">
            <a:avLst/>
          </a:prstGeom>
          <a:noFill/>
        </p:spPr>
        <p:txBody>
          <a:bodyPr wrap="square" rtlCol="0">
            <a:spAutoFit/>
          </a:bodyPr>
          <a:lstStyle/>
          <a:p>
            <a:pPr algn="ctr"/>
            <a:r>
              <a:rPr lang="en-US" dirty="0"/>
              <a:t>THE SURVEY</a:t>
            </a:r>
          </a:p>
          <a:p>
            <a:pPr algn="ctr"/>
            <a:endParaRPr lang="en-US" dirty="0"/>
          </a:p>
          <a:p>
            <a:r>
              <a:rPr lang="en-US" dirty="0"/>
              <a:t>Recall in March we surveyed the 317 Alberta Municipal CAOs who also</a:t>
            </a:r>
          </a:p>
          <a:p>
            <a:r>
              <a:rPr lang="en-US" dirty="0"/>
              <a:t>engaged their Mayors and </a:t>
            </a:r>
            <a:r>
              <a:rPr lang="en-US" dirty="0" err="1"/>
              <a:t>Councillors</a:t>
            </a:r>
            <a:r>
              <a:rPr lang="en-US" dirty="0"/>
              <a:t>. </a:t>
            </a:r>
          </a:p>
          <a:p>
            <a:endParaRPr lang="en-US" dirty="0"/>
          </a:p>
          <a:p>
            <a:r>
              <a:rPr lang="en-US" dirty="0"/>
              <a:t>About 20% responded, a blend of the three. Also well represented were the Regions: North, Central, South, And each of the jurisdictions: Counties, Towns, Villages, Rural Areas – less so the cities. </a:t>
            </a:r>
          </a:p>
          <a:p>
            <a:endParaRPr lang="en-US" dirty="0"/>
          </a:p>
          <a:p>
            <a:r>
              <a:rPr lang="en-US" dirty="0"/>
              <a:t>The questions sought to rate the 10 issues identified in importance and the associated recommendations including the Municipal Government Act.</a:t>
            </a:r>
          </a:p>
          <a:p>
            <a:endParaRPr lang="en-US" dirty="0"/>
          </a:p>
          <a:p>
            <a:pPr algn="ctr"/>
            <a:r>
              <a:rPr lang="en-US" dirty="0"/>
              <a:t>NEXT THE RANKING OF ISSUES IN IMPORTANCE </a:t>
            </a:r>
          </a:p>
          <a:p>
            <a:pPr algn="ctr"/>
            <a:r>
              <a:rPr lang="en-US" dirty="0"/>
              <a:t>AND FOR EACH MUNICIPAL RELATIONSHIP</a:t>
            </a:r>
          </a:p>
          <a:p>
            <a:endParaRPr lang="en-US" dirty="0"/>
          </a:p>
        </p:txBody>
      </p:sp>
    </p:spTree>
    <p:extLst>
      <p:ext uri="{BB962C8B-B14F-4D97-AF65-F5344CB8AC3E}">
        <p14:creationId xmlns:p14="http://schemas.microsoft.com/office/powerpoint/2010/main" val="238838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112644"/>
            <a:ext cx="7838661" cy="4956312"/>
          </a:xfrm>
        </p:spPr>
        <p:txBody>
          <a:bodyPr>
            <a:normAutofit fontScale="90000"/>
          </a:bodyPr>
          <a:lstStyle/>
          <a:p>
            <a:r>
              <a:rPr lang="en-US" dirty="0">
                <a:latin typeface="+mn-lt"/>
              </a:rPr>
              <a:t>                              </a:t>
            </a:r>
            <a:r>
              <a:rPr lang="en-US" sz="2000" dirty="0">
                <a:latin typeface="+mn-lt"/>
              </a:rPr>
              <a:t> </a:t>
            </a:r>
            <a:r>
              <a:rPr lang="en-US" sz="2200" dirty="0">
                <a:latin typeface="+mn-lt"/>
              </a:rPr>
              <a:t>SURVEY OBJECTIVES AND METHODOLOGY</a:t>
            </a:r>
            <a:br>
              <a:rPr lang="en-US" dirty="0">
                <a:latin typeface="+mn-lt"/>
              </a:rPr>
            </a:br>
            <a:br>
              <a:rPr lang="en-US" dirty="0">
                <a:latin typeface="+mn-lt"/>
              </a:rPr>
            </a:br>
            <a:r>
              <a:rPr lang="en-US" dirty="0">
                <a:latin typeface="+mn-lt"/>
              </a:rPr>
              <a:t>SURVEY METHODOLOGY</a:t>
            </a:r>
            <a:br>
              <a:rPr lang="en-US" dirty="0">
                <a:latin typeface="+mn-lt"/>
              </a:rPr>
            </a:br>
            <a:br>
              <a:rPr lang="en-US" dirty="0">
                <a:latin typeface="+mn-lt"/>
              </a:rPr>
            </a:br>
            <a:r>
              <a:rPr lang="en-US" dirty="0" err="1">
                <a:latin typeface="+mn-lt"/>
              </a:rPr>
              <a:t>ChatGPT</a:t>
            </a:r>
            <a:r>
              <a:rPr lang="en-US" dirty="0">
                <a:latin typeface="+mn-lt"/>
              </a:rPr>
              <a:t>-Plus was prompted </a:t>
            </a:r>
            <a:r>
              <a:rPr lang="en-US" b="0" dirty="0">
                <a:latin typeface="+mn-lt"/>
              </a:rPr>
              <a:t>to identify 10 of the most important issues in governing </a:t>
            </a:r>
            <a:br>
              <a:rPr lang="en-US" b="0" dirty="0">
                <a:latin typeface="+mn-lt"/>
              </a:rPr>
            </a:br>
            <a:r>
              <a:rPr lang="en-US" b="0" dirty="0">
                <a:latin typeface="+mn-lt"/>
              </a:rPr>
              <a:t>     Alberta’s municipalities</a:t>
            </a:r>
            <a:br>
              <a:rPr lang="en-US" b="0" dirty="0">
                <a:latin typeface="+mn-lt"/>
              </a:rPr>
            </a:br>
            <a:r>
              <a:rPr lang="en-US" dirty="0">
                <a:latin typeface="+mn-lt"/>
              </a:rPr>
              <a:t>Survey Monkey was employed </a:t>
            </a:r>
            <a:r>
              <a:rPr lang="en-US" b="0" dirty="0">
                <a:latin typeface="+mn-lt"/>
              </a:rPr>
              <a:t>incorporating 10 questions about the importance of each </a:t>
            </a:r>
            <a:br>
              <a:rPr lang="en-US" b="0" dirty="0">
                <a:latin typeface="+mn-lt"/>
              </a:rPr>
            </a:br>
            <a:r>
              <a:rPr lang="en-US" b="0" dirty="0">
                <a:latin typeface="+mn-lt"/>
              </a:rPr>
              <a:t>    issue including several open-ended for gathering comments and recommendations</a:t>
            </a:r>
            <a:br>
              <a:rPr lang="en-US" b="0" dirty="0">
                <a:latin typeface="+mn-lt"/>
              </a:rPr>
            </a:br>
            <a:br>
              <a:rPr lang="en-US" b="0" dirty="0">
                <a:latin typeface="+mn-lt"/>
              </a:rPr>
            </a:br>
            <a:r>
              <a:rPr lang="en-US" dirty="0">
                <a:latin typeface="+mn-lt"/>
              </a:rPr>
              <a:t>Two Surveys were designed </a:t>
            </a:r>
            <a:r>
              <a:rPr lang="en-US" b="0" dirty="0">
                <a:latin typeface="+mn-lt"/>
              </a:rPr>
              <a:t>for completion within 4-minutes each including two of the</a:t>
            </a:r>
            <a:br>
              <a:rPr lang="en-US" b="0" dirty="0">
                <a:latin typeface="+mn-lt"/>
              </a:rPr>
            </a:br>
            <a:r>
              <a:rPr lang="en-US" b="0" dirty="0">
                <a:latin typeface="+mn-lt"/>
              </a:rPr>
              <a:t>    same questions and four different questions for a total of 6 questions in each survey plus </a:t>
            </a:r>
            <a:br>
              <a:rPr lang="en-US" b="0" dirty="0">
                <a:latin typeface="+mn-lt"/>
              </a:rPr>
            </a:br>
            <a:r>
              <a:rPr lang="en-US" b="0" dirty="0">
                <a:latin typeface="+mn-lt"/>
              </a:rPr>
              <a:t>    the open-ended questions</a:t>
            </a:r>
            <a:br>
              <a:rPr lang="en-US" dirty="0">
                <a:latin typeface="+mn-lt"/>
              </a:rPr>
            </a:br>
            <a:br>
              <a:rPr lang="en-US" sz="1400" b="0" dirty="0">
                <a:latin typeface="+mn-lt"/>
              </a:rPr>
            </a:br>
            <a:r>
              <a:rPr lang="en-US" dirty="0">
                <a:latin typeface="+mn-lt"/>
              </a:rPr>
              <a:t>Survey was conducted in March </a:t>
            </a:r>
            <a:r>
              <a:rPr lang="en-US" b="0" dirty="0">
                <a:latin typeface="+mn-lt"/>
              </a:rPr>
              <a:t>into early April 2024 through email with reminders to </a:t>
            </a:r>
            <a:br>
              <a:rPr lang="en-US" b="0" dirty="0">
                <a:latin typeface="+mn-lt"/>
              </a:rPr>
            </a:br>
            <a:r>
              <a:rPr lang="en-US" b="0" dirty="0">
                <a:latin typeface="+mn-lt"/>
              </a:rPr>
              <a:t>    CAO’s of 317 Alberta Municipalities</a:t>
            </a:r>
            <a:br>
              <a:rPr lang="en-US" b="0" dirty="0">
                <a:latin typeface="+mn-lt"/>
              </a:rPr>
            </a:br>
            <a:br>
              <a:rPr lang="en-US" b="0" dirty="0">
                <a:latin typeface="+mn-lt"/>
              </a:rPr>
            </a:br>
            <a:r>
              <a:rPr lang="en-US" dirty="0">
                <a:latin typeface="+mn-lt"/>
              </a:rPr>
              <a:t>Engaging of Mayors and </a:t>
            </a:r>
            <a:r>
              <a:rPr lang="en-US" dirty="0" err="1">
                <a:latin typeface="+mn-lt"/>
              </a:rPr>
              <a:t>Councillors</a:t>
            </a:r>
            <a:r>
              <a:rPr lang="en-US" dirty="0">
                <a:latin typeface="+mn-lt"/>
              </a:rPr>
              <a:t> </a:t>
            </a:r>
            <a:r>
              <a:rPr lang="en-US" b="0" dirty="0">
                <a:latin typeface="+mn-lt"/>
              </a:rPr>
              <a:t>was through the CAOs who were encouraged to share </a:t>
            </a:r>
            <a:br>
              <a:rPr lang="en-US" b="0" dirty="0">
                <a:latin typeface="+mn-lt"/>
              </a:rPr>
            </a:br>
            <a:r>
              <a:rPr lang="en-US" b="0" dirty="0">
                <a:latin typeface="+mn-lt"/>
              </a:rPr>
              <a:t>    the survey</a:t>
            </a:r>
            <a:br>
              <a:rPr lang="en-US" dirty="0"/>
            </a:br>
            <a:endParaRPr lang="en-US" dirty="0"/>
          </a:p>
        </p:txBody>
      </p:sp>
      <p:sp>
        <p:nvSpPr>
          <p:cNvPr id="4" name="Slide Number Placeholder 3"/>
          <p:cNvSpPr>
            <a:spLocks noGrp="1"/>
          </p:cNvSpPr>
          <p:nvPr>
            <p:ph type="sldNum" sz="quarter" idx="12"/>
          </p:nvPr>
        </p:nvSpPr>
        <p:spPr/>
        <p:txBody>
          <a:bodyPr/>
          <a:lstStyle/>
          <a:p>
            <a:fld id="{A88B48FB-E956-2048-9E74-C69E7CAA26CC}" type="slidenum">
              <a:rPr lang="en-US" smtClean="0"/>
              <a:t>6</a:t>
            </a:fld>
            <a:endParaRPr lang="en-US"/>
          </a:p>
        </p:txBody>
      </p:sp>
    </p:spTree>
    <p:extLst>
      <p:ext uri="{BB962C8B-B14F-4D97-AF65-F5344CB8AC3E}">
        <p14:creationId xmlns:p14="http://schemas.microsoft.com/office/powerpoint/2010/main" val="31431072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60" y="112642"/>
            <a:ext cx="8693426" cy="4553779"/>
          </a:xfrm>
        </p:spPr>
        <p:txBody>
          <a:bodyPr>
            <a:normAutofit fontScale="90000"/>
          </a:bodyPr>
          <a:lstStyle/>
          <a:p>
            <a:r>
              <a:rPr lang="en-US" sz="2700" dirty="0">
                <a:latin typeface="+mn-lt"/>
              </a:rPr>
              <a:t>               MUNICIPAL ISSUES AND</a:t>
            </a:r>
            <a:br>
              <a:rPr lang="en-US" sz="2700" dirty="0">
                <a:latin typeface="+mn-lt"/>
              </a:rPr>
            </a:br>
            <a:r>
              <a:rPr lang="en-US" sz="2700" dirty="0">
                <a:latin typeface="+mn-lt"/>
              </a:rPr>
              <a:t>							             THE ASSOCIATED RELATIONSHIPS</a:t>
            </a:r>
            <a:br>
              <a:rPr lang="en-US" sz="2700" dirty="0">
                <a:latin typeface="+mn-lt"/>
              </a:rPr>
            </a:br>
            <a:r>
              <a:rPr lang="en-US" sz="2200" b="0" dirty="0">
                <a:latin typeface="+mn-lt"/>
              </a:rPr>
              <a:t>        </a:t>
            </a:r>
            <a:r>
              <a:rPr lang="en-US" sz="2000" dirty="0">
                <a:latin typeface="+mn-lt"/>
              </a:rPr>
              <a:t>PROVINCIAL</a:t>
            </a:r>
            <a:r>
              <a:rPr lang="en-US" sz="2200" dirty="0">
                <a:latin typeface="+mn-lt"/>
              </a:rPr>
              <a:t>   </a:t>
            </a:r>
            <a:br>
              <a:rPr lang="en-US" sz="2200" b="0" dirty="0">
                <a:latin typeface="+mn-lt"/>
              </a:rPr>
            </a:br>
            <a:r>
              <a:rPr lang="en-US" b="0" dirty="0">
                <a:solidFill>
                  <a:srgbClr val="FF0000"/>
                </a:solidFill>
                <a:latin typeface="+mn-lt"/>
              </a:rPr>
              <a:t>	     1 - </a:t>
            </a:r>
            <a:r>
              <a:rPr lang="en-GB" b="0" dirty="0">
                <a:solidFill>
                  <a:srgbClr val="FF0000"/>
                </a:solidFill>
                <a:latin typeface="+mn-lt"/>
              </a:rPr>
              <a:t>Provincial downloading</a:t>
            </a:r>
            <a:br>
              <a:rPr lang="en-GB" b="0" dirty="0">
                <a:solidFill>
                  <a:srgbClr val="FF0000"/>
                </a:solidFill>
                <a:latin typeface="+mn-lt"/>
              </a:rPr>
            </a:br>
            <a:r>
              <a:rPr lang="en-GB" b="0" dirty="0">
                <a:solidFill>
                  <a:srgbClr val="FF0000"/>
                </a:solidFill>
                <a:latin typeface="+mn-lt"/>
              </a:rPr>
              <a:t>	     4 - Provincial government grant cuts</a:t>
            </a:r>
            <a:br>
              <a:rPr lang="en-GB" b="0" dirty="0">
                <a:latin typeface="+mn-lt"/>
              </a:rPr>
            </a:br>
            <a:r>
              <a:rPr lang="en-GB" b="0" dirty="0">
                <a:latin typeface="+mn-lt"/>
              </a:rPr>
              <a:t>	     5 - </a:t>
            </a:r>
            <a:r>
              <a:rPr lang="en-US" b="0" dirty="0">
                <a:latin typeface="+mn-lt"/>
              </a:rPr>
              <a:t>Tackling diverse roles beyond means</a:t>
            </a:r>
            <a:br>
              <a:rPr lang="en-US" sz="2200" b="0" dirty="0">
                <a:latin typeface="+mn-lt"/>
              </a:rPr>
            </a:br>
            <a:r>
              <a:rPr lang="en-US" sz="2200" b="0" dirty="0">
                <a:latin typeface="+mn-lt"/>
              </a:rPr>
              <a:t>	</a:t>
            </a:r>
            <a:r>
              <a:rPr lang="en-US" sz="2000" dirty="0">
                <a:latin typeface="+mn-lt"/>
              </a:rPr>
              <a:t>INTER-MUNICIPAL</a:t>
            </a:r>
            <a:br>
              <a:rPr lang="en-US" sz="2200" b="0" dirty="0">
                <a:latin typeface="+mn-lt"/>
              </a:rPr>
            </a:br>
            <a:r>
              <a:rPr lang="en-US" b="0" dirty="0">
                <a:latin typeface="+mn-lt"/>
              </a:rPr>
              <a:t>	     6 - Hindered collaboration due to competition</a:t>
            </a:r>
            <a:br>
              <a:rPr lang="en-US" b="0" dirty="0">
                <a:latin typeface="+mn-lt"/>
              </a:rPr>
            </a:br>
            <a:r>
              <a:rPr lang="en-GB" b="0" dirty="0">
                <a:latin typeface="+mn-lt"/>
              </a:rPr>
              <a:t>	     7- Urbanization's toll on rural areas</a:t>
            </a:r>
            <a:br>
              <a:rPr lang="en-GB" b="0" dirty="0">
                <a:latin typeface="+mn-lt"/>
              </a:rPr>
            </a:br>
            <a:r>
              <a:rPr lang="en-GB" b="0" dirty="0">
                <a:latin typeface="+mn-lt"/>
              </a:rPr>
              <a:t>	     8- Elusive regional governance</a:t>
            </a:r>
            <a:br>
              <a:rPr lang="en-GB" sz="2200" b="0" dirty="0">
                <a:latin typeface="+mn-lt"/>
              </a:rPr>
            </a:br>
            <a:r>
              <a:rPr lang="en-GB" sz="2200" b="0" dirty="0">
                <a:latin typeface="+mn-lt"/>
              </a:rPr>
              <a:t>         </a:t>
            </a:r>
            <a:r>
              <a:rPr lang="en-GB" sz="2000" dirty="0">
                <a:latin typeface="+mn-lt"/>
              </a:rPr>
              <a:t>PUBLIC</a:t>
            </a:r>
            <a:br>
              <a:rPr lang="en-GB" sz="2200" b="0" dirty="0">
                <a:latin typeface="+mn-lt"/>
              </a:rPr>
            </a:br>
            <a:r>
              <a:rPr lang="en-US" b="0" dirty="0">
                <a:solidFill>
                  <a:srgbClr val="FF0000"/>
                </a:solidFill>
                <a:latin typeface="+mn-lt"/>
              </a:rPr>
              <a:t>	     </a:t>
            </a:r>
            <a:r>
              <a:rPr lang="en-GB" b="0" dirty="0">
                <a:solidFill>
                  <a:srgbClr val="FF0000"/>
                </a:solidFill>
                <a:latin typeface="+mn-lt"/>
              </a:rPr>
              <a:t>3 - Soaring public expectations</a:t>
            </a:r>
            <a:br>
              <a:rPr lang="en-US" b="0" dirty="0">
                <a:latin typeface="+mn-lt"/>
              </a:rPr>
            </a:br>
            <a:r>
              <a:rPr lang="en-US" b="0" dirty="0">
                <a:latin typeface="+mn-lt"/>
              </a:rPr>
              <a:t>	   10 - Demand for inclusivity amid cultural shifts</a:t>
            </a:r>
            <a:br>
              <a:rPr lang="en-US" sz="2200" b="0" dirty="0">
                <a:latin typeface="+mn-lt"/>
              </a:rPr>
            </a:br>
            <a:r>
              <a:rPr lang="en-US" sz="2200" b="0" dirty="0">
                <a:latin typeface="+mn-lt"/>
              </a:rPr>
              <a:t>	</a:t>
            </a:r>
            <a:r>
              <a:rPr lang="en-US" sz="2000" dirty="0">
                <a:latin typeface="+mn-lt"/>
              </a:rPr>
              <a:t>COUNCIL</a:t>
            </a:r>
            <a:br>
              <a:rPr lang="en-US" sz="2200" b="0" dirty="0">
                <a:latin typeface="+mn-lt"/>
              </a:rPr>
            </a:br>
            <a:r>
              <a:rPr lang="en-GB" b="0" dirty="0">
                <a:solidFill>
                  <a:srgbClr val="FF0000"/>
                </a:solidFill>
                <a:latin typeface="+mn-lt"/>
              </a:rPr>
              <a:t>	    2 - </a:t>
            </a:r>
            <a:r>
              <a:rPr lang="en-US" b="0" dirty="0">
                <a:solidFill>
                  <a:srgbClr val="FF0000"/>
                </a:solidFill>
                <a:latin typeface="+mn-lt"/>
              </a:rPr>
              <a:t>Role clarity and council direction</a:t>
            </a:r>
            <a:br>
              <a:rPr lang="en-US" b="0" dirty="0">
                <a:latin typeface="+mn-lt"/>
              </a:rPr>
            </a:br>
            <a:r>
              <a:rPr lang="en-US" b="0" dirty="0">
                <a:latin typeface="+mn-lt"/>
              </a:rPr>
              <a:t>             9 - Voter apathy and enhancing municipal accountability</a:t>
            </a:r>
            <a:r>
              <a:rPr lang="en-GB" sz="2000" b="0" dirty="0">
                <a:latin typeface="+mn-lt"/>
              </a:rPr>
              <a:t>					</a:t>
            </a:r>
            <a:endParaRPr lang="en-US" b="0" dirty="0">
              <a:latin typeface="+mn-lt"/>
            </a:endParaRPr>
          </a:p>
        </p:txBody>
      </p:sp>
      <p:sp>
        <p:nvSpPr>
          <p:cNvPr id="4" name="Slide Number Placeholder 3"/>
          <p:cNvSpPr>
            <a:spLocks noGrp="1"/>
          </p:cNvSpPr>
          <p:nvPr>
            <p:ph type="sldNum" sz="quarter" idx="12"/>
          </p:nvPr>
        </p:nvSpPr>
        <p:spPr/>
        <p:txBody>
          <a:bodyPr/>
          <a:lstStyle/>
          <a:p>
            <a:fld id="{A88B48FB-E956-2048-9E74-C69E7CAA26CC}" type="slidenum">
              <a:rPr lang="en-US" smtClean="0"/>
              <a:t>60</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668" y="1825204"/>
            <a:ext cx="3285452" cy="2455586"/>
          </a:xfrm>
          <a:prstGeom prst="rect">
            <a:avLst/>
          </a:prstGeom>
        </p:spPr>
      </p:pic>
      <p:sp>
        <p:nvSpPr>
          <p:cNvPr id="3" name="TextBox 2"/>
          <p:cNvSpPr txBox="1"/>
          <p:nvPr/>
        </p:nvSpPr>
        <p:spPr>
          <a:xfrm>
            <a:off x="4844214" y="1178873"/>
            <a:ext cx="3399184" cy="646331"/>
          </a:xfrm>
          <a:prstGeom prst="rect">
            <a:avLst/>
          </a:prstGeom>
          <a:noFill/>
        </p:spPr>
        <p:txBody>
          <a:bodyPr wrap="square" rtlCol="0">
            <a:spAutoFit/>
          </a:bodyPr>
          <a:lstStyle/>
          <a:p>
            <a:pPr algn="ctr"/>
            <a:r>
              <a:rPr lang="en-US" dirty="0"/>
              <a:t>Each relationship is unique -  with it’s own special problem(s)</a:t>
            </a:r>
          </a:p>
        </p:txBody>
      </p:sp>
    </p:spTree>
    <p:extLst>
      <p:ext uri="{BB962C8B-B14F-4D97-AF65-F5344CB8AC3E}">
        <p14:creationId xmlns:p14="http://schemas.microsoft.com/office/powerpoint/2010/main" val="3383961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61</a:t>
            </a:fld>
            <a:endParaRPr lang="en-US"/>
          </a:p>
        </p:txBody>
      </p:sp>
      <p:sp>
        <p:nvSpPr>
          <p:cNvPr id="6" name="TextBox 5"/>
          <p:cNvSpPr txBox="1"/>
          <p:nvPr/>
        </p:nvSpPr>
        <p:spPr>
          <a:xfrm>
            <a:off x="952336" y="646380"/>
            <a:ext cx="2917299" cy="400110"/>
          </a:xfrm>
          <a:prstGeom prst="rect">
            <a:avLst/>
          </a:prstGeom>
          <a:noFill/>
        </p:spPr>
        <p:txBody>
          <a:bodyPr wrap="square" rtlCol="0">
            <a:spAutoFit/>
          </a:bodyPr>
          <a:lstStyle/>
          <a:p>
            <a:r>
              <a:rPr lang="en-US" sz="2000" b="1" dirty="0">
                <a:latin typeface="+mn-lt"/>
              </a:rPr>
              <a:t>SUMMARY HIGHLIGHTS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388" y="139495"/>
            <a:ext cx="1955757" cy="146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52336" y="1627113"/>
            <a:ext cx="7025930" cy="2923877"/>
          </a:xfrm>
          <a:prstGeom prst="rect">
            <a:avLst/>
          </a:prstGeom>
          <a:solidFill>
            <a:srgbClr val="FFFF00"/>
          </a:solidFill>
          <a:ln w="38100">
            <a:solidFill>
              <a:schemeClr val="tx1"/>
            </a:solidFill>
          </a:ln>
        </p:spPr>
        <p:txBody>
          <a:bodyPr wrap="square" rtlCol="0">
            <a:spAutoFit/>
          </a:bodyPr>
          <a:lstStyle/>
          <a:p>
            <a:r>
              <a:rPr lang="en-US" dirty="0">
                <a:latin typeface="+mn-lt"/>
              </a:rPr>
              <a:t>A close alignment is apparent on the relative importance of issues among CAOs, Councils, Regions, and Jurisdictions with a few possible exceptions:</a:t>
            </a:r>
          </a:p>
          <a:p>
            <a:pPr marL="285750" indent="-285750">
              <a:buFont typeface="Arial" panose="020B0604020202020204" pitchFamily="34" charset="0"/>
              <a:buChar char="•"/>
            </a:pPr>
            <a:r>
              <a:rPr lang="en-US" sz="1600" dirty="0">
                <a:latin typeface="+mn-lt"/>
              </a:rPr>
              <a:t>Role Clarity and council direction is </a:t>
            </a:r>
            <a:r>
              <a:rPr lang="en-US" sz="1600" b="1" dirty="0">
                <a:latin typeface="+mn-lt"/>
              </a:rPr>
              <a:t>most</a:t>
            </a:r>
            <a:r>
              <a:rPr lang="en-US" sz="1600" dirty="0">
                <a:latin typeface="+mn-lt"/>
              </a:rPr>
              <a:t> important for CAOs and Mayors though less so for </a:t>
            </a:r>
            <a:r>
              <a:rPr lang="en-US" sz="1600" dirty="0" err="1">
                <a:latin typeface="+mn-lt"/>
              </a:rPr>
              <a:t>Councillors</a:t>
            </a:r>
            <a:r>
              <a:rPr lang="en-US" sz="1600" dirty="0">
                <a:latin typeface="+mn-lt"/>
              </a:rPr>
              <a:t> who rate higher Voter Apathy and municipal accountability and Hindered collaboration due to competition</a:t>
            </a:r>
          </a:p>
          <a:p>
            <a:pPr marL="285750" indent="-285750">
              <a:buFont typeface="Arial" panose="020B0604020202020204" pitchFamily="34" charset="0"/>
              <a:buChar char="•"/>
            </a:pPr>
            <a:r>
              <a:rPr lang="en-US" sz="1600" dirty="0">
                <a:latin typeface="+mn-lt"/>
              </a:rPr>
              <a:t>Role Clarity among the Regions appears to be </a:t>
            </a:r>
            <a:r>
              <a:rPr lang="en-US" sz="1600" b="1" dirty="0">
                <a:latin typeface="+mn-lt"/>
              </a:rPr>
              <a:t>less</a:t>
            </a:r>
            <a:r>
              <a:rPr lang="en-US" sz="1600" dirty="0">
                <a:latin typeface="+mn-lt"/>
              </a:rPr>
              <a:t> important for the South Region and Villages and Rural Jurisdictions</a:t>
            </a:r>
          </a:p>
          <a:p>
            <a:pPr marL="285750" indent="-285750">
              <a:buFont typeface="Arial" panose="020B0604020202020204" pitchFamily="34" charset="0"/>
              <a:buChar char="•"/>
            </a:pPr>
            <a:r>
              <a:rPr lang="en-US" sz="1600" dirty="0">
                <a:latin typeface="+mn-lt"/>
              </a:rPr>
              <a:t>Regional governance among the four Jurisdictions appears to be </a:t>
            </a:r>
            <a:r>
              <a:rPr lang="en-US" sz="1600" b="1" dirty="0">
                <a:latin typeface="+mn-lt"/>
              </a:rPr>
              <a:t>more</a:t>
            </a:r>
            <a:r>
              <a:rPr lang="en-US" sz="1600" dirty="0">
                <a:latin typeface="+mn-lt"/>
              </a:rPr>
              <a:t> important to smaller Villages and Rural areas</a:t>
            </a:r>
          </a:p>
          <a:p>
            <a:r>
              <a:rPr lang="en-US" dirty="0">
                <a:latin typeface="+mn-lt"/>
              </a:rPr>
              <a:t>Municipal issues associated with the Province appear to be the most important – 3 of the top 5.</a:t>
            </a:r>
          </a:p>
        </p:txBody>
      </p:sp>
    </p:spTree>
    <p:extLst>
      <p:ext uri="{BB962C8B-B14F-4D97-AF65-F5344CB8AC3E}">
        <p14:creationId xmlns:p14="http://schemas.microsoft.com/office/powerpoint/2010/main" val="489305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10" y="284922"/>
            <a:ext cx="7851913" cy="3955775"/>
          </a:xfrm>
          <a:solidFill>
            <a:srgbClr val="FFFF00"/>
          </a:solidFill>
          <a:ln>
            <a:solidFill>
              <a:schemeClr val="tx1"/>
            </a:solidFill>
          </a:ln>
        </p:spPr>
        <p:txBody>
          <a:bodyPr>
            <a:normAutofit fontScale="90000"/>
          </a:bodyPr>
          <a:lstStyle/>
          <a:p>
            <a:pPr algn="ctr"/>
            <a:r>
              <a:rPr lang="en-US" sz="3600" dirty="0"/>
              <a:t>OVERALL</a:t>
            </a:r>
            <a:br>
              <a:rPr lang="en-US" dirty="0"/>
            </a:br>
            <a:r>
              <a:rPr lang="en-US" dirty="0"/>
              <a:t> </a:t>
            </a:r>
            <a:br>
              <a:rPr lang="en-US" dirty="0"/>
            </a:br>
            <a:r>
              <a:rPr lang="en-US" dirty="0"/>
              <a:t>ALL MUNICIPALITIES ARE VULNERABLE TO PROVINCIAL DOWNLOADING AND GRANT CUTS. COUNCILS ARE CHALLENGED TO CLARIFY THEIR ROLE IN MANAGING MULTIPLE RELATIONSHIPS WITH LIMITED RESOURCES AMID SOARING PUBLIC EXPECTATIONS AND VOTER APATHY </a:t>
            </a:r>
            <a:br>
              <a:rPr lang="en-US" dirty="0"/>
            </a:br>
            <a:br>
              <a:rPr lang="en-US" dirty="0"/>
            </a:br>
            <a:r>
              <a:rPr lang="en-US" dirty="0"/>
              <a:t>RECOMMENDATIONS TARGET COUNCIL’S OPTIONS INCLUDING RECOMMENDED REVISIONS TO THE ALBERTA MUNICIPAL ACT</a:t>
            </a:r>
            <a:br>
              <a:rPr lang="en-US" dirty="0"/>
            </a:br>
            <a:br>
              <a:rPr lang="en-US" dirty="0"/>
            </a:br>
            <a:r>
              <a:rPr lang="en-US" dirty="0"/>
              <a:t>EPISODE #3 - WHERE FROM HERE? </a:t>
            </a:r>
            <a:br>
              <a:rPr lang="en-US" dirty="0"/>
            </a:br>
            <a:r>
              <a:rPr lang="en-US" dirty="0"/>
              <a:t>INITIATING CHANGE</a:t>
            </a:r>
            <a:br>
              <a:rPr lang="en-US" dirty="0"/>
            </a:br>
            <a:br>
              <a:rPr lang="en-US" dirty="0"/>
            </a:br>
            <a:r>
              <a:rPr lang="en-US" dirty="0"/>
              <a:t>IS CONTINUING GROWTH MANAGEABLE … EVEN SUSTAINABLE?</a:t>
            </a:r>
          </a:p>
        </p:txBody>
      </p:sp>
      <p:sp>
        <p:nvSpPr>
          <p:cNvPr id="4" name="Slide Number Placeholder 3"/>
          <p:cNvSpPr>
            <a:spLocks noGrp="1"/>
          </p:cNvSpPr>
          <p:nvPr>
            <p:ph type="sldNum" sz="quarter" idx="12"/>
          </p:nvPr>
        </p:nvSpPr>
        <p:spPr/>
        <p:txBody>
          <a:bodyPr/>
          <a:lstStyle/>
          <a:p>
            <a:fld id="{A88B48FB-E956-2048-9E74-C69E7CAA26CC}" type="slidenum">
              <a:rPr lang="en-US" smtClean="0"/>
              <a:t>62</a:t>
            </a:fld>
            <a:endParaRPr lang="en-US"/>
          </a:p>
        </p:txBody>
      </p:sp>
      <p:sp>
        <p:nvSpPr>
          <p:cNvPr id="3" name="TextBox 2"/>
          <p:cNvSpPr txBox="1"/>
          <p:nvPr/>
        </p:nvSpPr>
        <p:spPr>
          <a:xfrm>
            <a:off x="2286000" y="4578626"/>
            <a:ext cx="4108817" cy="369332"/>
          </a:xfrm>
          <a:prstGeom prst="rect">
            <a:avLst/>
          </a:prstGeom>
          <a:noFill/>
        </p:spPr>
        <p:txBody>
          <a:bodyPr wrap="none" rtlCol="0">
            <a:spAutoFit/>
          </a:bodyPr>
          <a:lstStyle/>
          <a:p>
            <a:r>
              <a:rPr lang="en-US" dirty="0"/>
              <a:t>TURNING NOW TO TAKING ACTION</a:t>
            </a:r>
          </a:p>
        </p:txBody>
      </p:sp>
    </p:spTree>
    <p:extLst>
      <p:ext uri="{BB962C8B-B14F-4D97-AF65-F5344CB8AC3E}">
        <p14:creationId xmlns:p14="http://schemas.microsoft.com/office/powerpoint/2010/main" val="37782160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63</a:t>
            </a:fld>
            <a:endParaRPr lang="en-US"/>
          </a:p>
        </p:txBody>
      </p:sp>
      <p:sp>
        <p:nvSpPr>
          <p:cNvPr id="6" name="Rectangle 5"/>
          <p:cNvSpPr/>
          <p:nvPr/>
        </p:nvSpPr>
        <p:spPr>
          <a:xfrm>
            <a:off x="1325217" y="766935"/>
            <a:ext cx="6321287" cy="3046988"/>
          </a:xfrm>
          <a:prstGeom prst="rect">
            <a:avLst/>
          </a:prstGeom>
        </p:spPr>
        <p:txBody>
          <a:bodyPr wrap="square">
            <a:spAutoFit/>
          </a:bodyPr>
          <a:lstStyle/>
          <a:p>
            <a:pPr algn="ctr"/>
            <a:r>
              <a:rPr lang="en-US" sz="2400" b="1" dirty="0"/>
              <a:t>SHARED ACTION PLAN</a:t>
            </a:r>
          </a:p>
          <a:p>
            <a:pPr algn="ctr"/>
            <a:endParaRPr lang="en-US" sz="2400" b="1" dirty="0"/>
          </a:p>
          <a:p>
            <a:pPr algn="ctr"/>
            <a:r>
              <a:rPr lang="en-US" dirty="0"/>
              <a:t>The following strategies have been tailored to execute the recommendations associated with each relationship.</a:t>
            </a:r>
          </a:p>
          <a:p>
            <a:pPr algn="ctr"/>
            <a:endParaRPr lang="en-US" dirty="0"/>
          </a:p>
          <a:p>
            <a:pPr algn="ctr"/>
            <a:r>
              <a:rPr lang="en-US" dirty="0"/>
              <a:t>Communicate. Cooperate. Collaborate.</a:t>
            </a:r>
          </a:p>
          <a:p>
            <a:pPr algn="ctr"/>
            <a:endParaRPr lang="en-US" dirty="0"/>
          </a:p>
          <a:p>
            <a:pPr algn="ctr"/>
            <a:r>
              <a:rPr lang="en-US" dirty="0"/>
              <a:t>The intent is to effectively initiate policy changes and address municipal problems while strengthening  relationships and engaging the various stakeholders.</a:t>
            </a:r>
          </a:p>
        </p:txBody>
      </p:sp>
    </p:spTree>
    <p:extLst>
      <p:ext uri="{BB962C8B-B14F-4D97-AF65-F5344CB8AC3E}">
        <p14:creationId xmlns:p14="http://schemas.microsoft.com/office/powerpoint/2010/main" val="6624374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64</a:t>
            </a:fld>
            <a:endParaRPr lang="en-US"/>
          </a:p>
        </p:txBody>
      </p:sp>
      <p:sp>
        <p:nvSpPr>
          <p:cNvPr id="6" name="TextBox 5"/>
          <p:cNvSpPr txBox="1"/>
          <p:nvPr/>
        </p:nvSpPr>
        <p:spPr>
          <a:xfrm>
            <a:off x="1603514" y="344556"/>
            <a:ext cx="5147563" cy="646331"/>
          </a:xfrm>
          <a:prstGeom prst="rect">
            <a:avLst/>
          </a:prstGeom>
          <a:noFill/>
        </p:spPr>
        <p:txBody>
          <a:bodyPr wrap="none" rtlCol="0">
            <a:spAutoFit/>
          </a:bodyPr>
          <a:lstStyle/>
          <a:p>
            <a:pPr algn="ctr"/>
            <a:r>
              <a:rPr lang="en-US" b="1" dirty="0"/>
              <a:t>REVIEW</a:t>
            </a:r>
          </a:p>
          <a:p>
            <a:pPr algn="ctr"/>
            <a:r>
              <a:rPr lang="en-US" b="1" dirty="0">
                <a:solidFill>
                  <a:srgbClr val="FF0000"/>
                </a:solidFill>
              </a:rPr>
              <a:t>COUNCIL</a:t>
            </a:r>
            <a:r>
              <a:rPr lang="en-US" b="1" dirty="0"/>
              <a:t> ISSUES AND RECOMMENDATIONS</a:t>
            </a:r>
          </a:p>
        </p:txBody>
      </p:sp>
      <p:sp>
        <p:nvSpPr>
          <p:cNvPr id="7" name="TextBox 6"/>
          <p:cNvSpPr txBox="1"/>
          <p:nvPr/>
        </p:nvSpPr>
        <p:spPr>
          <a:xfrm>
            <a:off x="265044" y="1186070"/>
            <a:ext cx="2676939" cy="2308324"/>
          </a:xfrm>
          <a:prstGeom prst="rect">
            <a:avLst/>
          </a:prstGeom>
          <a:noFill/>
        </p:spPr>
        <p:txBody>
          <a:bodyPr wrap="square" rtlCol="0">
            <a:spAutoFit/>
          </a:bodyPr>
          <a:lstStyle/>
          <a:p>
            <a:r>
              <a:rPr lang="en-GB" sz="1600" dirty="0">
                <a:latin typeface="+mn-lt"/>
              </a:rPr>
              <a:t>2</a:t>
            </a:r>
            <a:r>
              <a:rPr lang="en-GB" sz="1600" baseline="30000" dirty="0">
                <a:latin typeface="+mn-lt"/>
              </a:rPr>
              <a:t>nd</a:t>
            </a:r>
            <a:r>
              <a:rPr lang="en-GB" sz="1600" dirty="0">
                <a:latin typeface="+mn-lt"/>
              </a:rPr>
              <a:t> - </a:t>
            </a:r>
            <a:r>
              <a:rPr lang="en-GB" sz="1600" b="1" dirty="0">
                <a:latin typeface="+mn-lt"/>
              </a:rPr>
              <a:t>Role clarity and council direction</a:t>
            </a:r>
          </a:p>
          <a:p>
            <a:br>
              <a:rPr lang="en-GB" sz="1600" dirty="0">
                <a:latin typeface="+mn-lt"/>
              </a:rPr>
            </a:br>
            <a:r>
              <a:rPr lang="en-US" sz="1600" dirty="0">
                <a:latin typeface="+mn-lt"/>
              </a:rPr>
              <a:t>1. Mandatory Training</a:t>
            </a:r>
            <a:br>
              <a:rPr lang="en-US" sz="1600" dirty="0">
                <a:latin typeface="+mn-lt"/>
              </a:rPr>
            </a:br>
            <a:r>
              <a:rPr lang="en-US" sz="1600" dirty="0">
                <a:latin typeface="+mn-lt"/>
              </a:rPr>
              <a:t>2. Continuous Education</a:t>
            </a:r>
            <a:br>
              <a:rPr lang="en-US" sz="1600" dirty="0">
                <a:latin typeface="+mn-lt"/>
              </a:rPr>
            </a:br>
            <a:r>
              <a:rPr lang="en-US" sz="1600" dirty="0">
                <a:latin typeface="+mn-lt"/>
              </a:rPr>
              <a:t>3. Legislated Training</a:t>
            </a:r>
          </a:p>
          <a:p>
            <a:r>
              <a:rPr lang="en-US" sz="1600" dirty="0">
                <a:latin typeface="+mn-lt"/>
              </a:rPr>
              <a:t>4. Mandatory Pre-Election</a:t>
            </a:r>
          </a:p>
          <a:p>
            <a:r>
              <a:rPr lang="en-US" sz="1600" dirty="0">
                <a:latin typeface="+mn-lt"/>
              </a:rPr>
              <a:t>    Training</a:t>
            </a:r>
            <a:br>
              <a:rPr lang="en-US" sz="1600" dirty="0">
                <a:latin typeface="+mn-lt"/>
              </a:rPr>
            </a:br>
            <a:r>
              <a:rPr lang="en-US" sz="1600" dirty="0">
                <a:latin typeface="+mn-lt"/>
              </a:rPr>
              <a:t>5. Ongoing Training Support</a:t>
            </a:r>
          </a:p>
        </p:txBody>
      </p:sp>
      <p:sp>
        <p:nvSpPr>
          <p:cNvPr id="8" name="TextBox 7"/>
          <p:cNvSpPr txBox="1"/>
          <p:nvPr/>
        </p:nvSpPr>
        <p:spPr>
          <a:xfrm>
            <a:off x="5685184" y="1186069"/>
            <a:ext cx="3193774" cy="2062103"/>
          </a:xfrm>
          <a:prstGeom prst="rect">
            <a:avLst/>
          </a:prstGeom>
          <a:noFill/>
        </p:spPr>
        <p:txBody>
          <a:bodyPr wrap="square" rtlCol="0">
            <a:spAutoFit/>
          </a:bodyPr>
          <a:lstStyle/>
          <a:p>
            <a:r>
              <a:rPr lang="en-US" sz="1600" dirty="0">
                <a:latin typeface="+mn-lt"/>
              </a:rPr>
              <a:t>9</a:t>
            </a:r>
            <a:r>
              <a:rPr lang="en-US" sz="1600" baseline="30000" dirty="0">
                <a:latin typeface="+mn-lt"/>
              </a:rPr>
              <a:t>th</a:t>
            </a:r>
            <a:r>
              <a:rPr lang="en-US" sz="1600" dirty="0">
                <a:latin typeface="+mn-lt"/>
              </a:rPr>
              <a:t> - </a:t>
            </a:r>
            <a:r>
              <a:rPr lang="en-US" sz="1600" b="1" dirty="0">
                <a:latin typeface="+mn-lt"/>
              </a:rPr>
              <a:t>Addressing voter apathy and enhancing municipal accountability</a:t>
            </a:r>
            <a:br>
              <a:rPr lang="en-US" sz="1600" dirty="0">
                <a:latin typeface="+mn-lt"/>
              </a:rPr>
            </a:br>
            <a:r>
              <a:rPr lang="en-US" sz="1600" dirty="0">
                <a:latin typeface="+mn-lt"/>
              </a:rPr>
              <a:t>                                                       </a:t>
            </a:r>
            <a:br>
              <a:rPr lang="en-US" sz="1600" dirty="0">
                <a:latin typeface="+mn-lt"/>
              </a:rPr>
            </a:br>
            <a:r>
              <a:rPr lang="en-US" sz="1600" dirty="0">
                <a:latin typeface="+mn-lt"/>
              </a:rPr>
              <a:t>1. Promote Qualifications</a:t>
            </a:r>
            <a:br>
              <a:rPr lang="en-US" sz="1600" dirty="0">
                <a:latin typeface="+mn-lt"/>
              </a:rPr>
            </a:br>
            <a:r>
              <a:rPr lang="en-US" sz="1600" dirty="0">
                <a:latin typeface="+mn-lt"/>
              </a:rPr>
              <a:t>2. Pre-training Leaders</a:t>
            </a:r>
            <a:br>
              <a:rPr lang="en-US" sz="1600" dirty="0">
                <a:latin typeface="+mn-lt"/>
              </a:rPr>
            </a:br>
            <a:r>
              <a:rPr lang="en-US" sz="1600" dirty="0">
                <a:latin typeface="+mn-lt"/>
              </a:rPr>
              <a:t>3. Refine Recall Legislation</a:t>
            </a:r>
            <a:br>
              <a:rPr lang="en-US" sz="1600" dirty="0">
                <a:latin typeface="+mn-lt"/>
              </a:rPr>
            </a:br>
            <a:r>
              <a:rPr lang="en-US" sz="1600" dirty="0">
                <a:latin typeface="+mn-lt"/>
              </a:rPr>
              <a:t>4. Combat Polarization</a:t>
            </a:r>
            <a:br>
              <a:rPr lang="en-US" sz="1600" dirty="0">
                <a:latin typeface="+mn-lt"/>
              </a:rPr>
            </a:br>
            <a:r>
              <a:rPr lang="en-US" sz="1600" dirty="0">
                <a:latin typeface="+mn-lt"/>
              </a:rPr>
              <a:t>5. Focus on Communication</a:t>
            </a:r>
          </a:p>
        </p:txBody>
      </p:sp>
      <p:sp>
        <p:nvSpPr>
          <p:cNvPr id="2" name="TextBox 1"/>
          <p:cNvSpPr txBox="1"/>
          <p:nvPr/>
        </p:nvSpPr>
        <p:spPr>
          <a:xfrm>
            <a:off x="2977974" y="1192696"/>
            <a:ext cx="3108543" cy="3046988"/>
          </a:xfrm>
          <a:prstGeom prst="rect">
            <a:avLst/>
          </a:prstGeom>
          <a:noFill/>
        </p:spPr>
        <p:txBody>
          <a:bodyPr wrap="none" rtlCol="0">
            <a:spAutoFit/>
          </a:bodyPr>
          <a:lstStyle/>
          <a:p>
            <a:r>
              <a:rPr lang="en-GB" sz="1600" dirty="0">
                <a:latin typeface="+mn-lt"/>
              </a:rPr>
              <a:t>5</a:t>
            </a:r>
            <a:r>
              <a:rPr lang="en-GB" sz="1600" baseline="30000" dirty="0">
                <a:latin typeface="+mn-lt"/>
              </a:rPr>
              <a:t>th</a:t>
            </a:r>
            <a:r>
              <a:rPr lang="en-GB" sz="1600" dirty="0">
                <a:latin typeface="+mn-lt"/>
              </a:rPr>
              <a:t> - </a:t>
            </a:r>
            <a:r>
              <a:rPr lang="en-GB" sz="1600" b="1" dirty="0">
                <a:latin typeface="+mn-lt"/>
              </a:rPr>
              <a:t>Tackling diverse roles </a:t>
            </a:r>
          </a:p>
          <a:p>
            <a:r>
              <a:rPr lang="en-GB" sz="1600" b="1" dirty="0">
                <a:latin typeface="+mn-lt"/>
              </a:rPr>
              <a:t>beyond means</a:t>
            </a:r>
            <a:br>
              <a:rPr lang="en-GB" sz="1600" dirty="0">
                <a:latin typeface="+mn-lt"/>
              </a:rPr>
            </a:br>
            <a:br>
              <a:rPr lang="en-GB" sz="1600" dirty="0">
                <a:latin typeface="+mn-lt"/>
              </a:rPr>
            </a:br>
            <a:r>
              <a:rPr lang="en-GB" sz="1600" dirty="0">
                <a:latin typeface="+mn-lt"/>
              </a:rPr>
              <a:t>1</a:t>
            </a:r>
            <a:r>
              <a:rPr lang="en-US" sz="1600" dirty="0">
                <a:latin typeface="+mn-lt"/>
              </a:rPr>
              <a:t>. Province Must Take</a:t>
            </a:r>
          </a:p>
          <a:p>
            <a:r>
              <a:rPr lang="en-US" sz="1600" dirty="0">
                <a:latin typeface="+mn-lt"/>
              </a:rPr>
              <a:t>    Responsibility</a:t>
            </a:r>
            <a:br>
              <a:rPr lang="en-US" sz="1600" dirty="0">
                <a:latin typeface="+mn-lt"/>
              </a:rPr>
            </a:br>
            <a:r>
              <a:rPr lang="en-US" sz="1600" dirty="0">
                <a:latin typeface="+mn-lt"/>
              </a:rPr>
              <a:t>2. Asset Management-Based </a:t>
            </a:r>
          </a:p>
          <a:p>
            <a:r>
              <a:rPr lang="en-US" sz="1600" dirty="0">
                <a:latin typeface="+mn-lt"/>
              </a:rPr>
              <a:t>    Funding</a:t>
            </a:r>
            <a:br>
              <a:rPr lang="en-US" sz="1600" dirty="0">
                <a:latin typeface="+mn-lt"/>
              </a:rPr>
            </a:br>
            <a:r>
              <a:rPr lang="en-US" sz="1600" dirty="0">
                <a:latin typeface="+mn-lt"/>
              </a:rPr>
              <a:t>3. Clear Division of </a:t>
            </a:r>
          </a:p>
          <a:p>
            <a:r>
              <a:rPr lang="en-US" sz="1600" dirty="0">
                <a:latin typeface="+mn-lt"/>
              </a:rPr>
              <a:t>    Responsibilities</a:t>
            </a:r>
            <a:br>
              <a:rPr lang="en-US" sz="1600" dirty="0">
                <a:latin typeface="+mn-lt"/>
              </a:rPr>
            </a:br>
            <a:r>
              <a:rPr lang="en-US" sz="1600" dirty="0">
                <a:latin typeface="+mn-lt"/>
              </a:rPr>
              <a:t>4. Provincial Support and Advocacy</a:t>
            </a:r>
            <a:br>
              <a:rPr lang="en-US" sz="1600" dirty="0">
                <a:latin typeface="+mn-lt"/>
              </a:rPr>
            </a:br>
            <a:r>
              <a:rPr lang="en-US" sz="1600" dirty="0">
                <a:latin typeface="+mn-lt"/>
              </a:rPr>
              <a:t>5. Community Understanding and</a:t>
            </a:r>
          </a:p>
          <a:p>
            <a:r>
              <a:rPr lang="en-US" sz="1600" dirty="0">
                <a:latin typeface="+mn-lt"/>
              </a:rPr>
              <a:t>    Collaboration</a:t>
            </a:r>
            <a:endParaRPr lang="en-US" dirty="0"/>
          </a:p>
        </p:txBody>
      </p:sp>
      <p:sp>
        <p:nvSpPr>
          <p:cNvPr id="3" name="TextBox 2"/>
          <p:cNvSpPr txBox="1"/>
          <p:nvPr/>
        </p:nvSpPr>
        <p:spPr>
          <a:xfrm>
            <a:off x="797889" y="4343825"/>
            <a:ext cx="6764993" cy="338554"/>
          </a:xfrm>
          <a:prstGeom prst="rect">
            <a:avLst/>
          </a:prstGeom>
          <a:solidFill>
            <a:srgbClr val="FFFF00"/>
          </a:solidFill>
          <a:ln>
            <a:solidFill>
              <a:schemeClr val="tx1"/>
            </a:solidFill>
          </a:ln>
        </p:spPr>
        <p:txBody>
          <a:bodyPr wrap="none" rtlCol="0">
            <a:spAutoFit/>
          </a:bodyPr>
          <a:lstStyle/>
          <a:p>
            <a:r>
              <a:rPr lang="en-US" sz="1600" b="1" dirty="0">
                <a:latin typeface="Arial" panose="020B0604020202020204" pitchFamily="34" charset="0"/>
                <a:cs typeface="Arial" panose="020B0604020202020204" pitchFamily="34" charset="0"/>
              </a:rPr>
              <a:t>IS CONTINUING GROWTH MANAGEABLE … EVEN SUSTAINABLE?</a:t>
            </a:r>
          </a:p>
        </p:txBody>
      </p:sp>
    </p:spTree>
    <p:extLst>
      <p:ext uri="{BB962C8B-B14F-4D97-AF65-F5344CB8AC3E}">
        <p14:creationId xmlns:p14="http://schemas.microsoft.com/office/powerpoint/2010/main" val="5633776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65</a:t>
            </a:fld>
            <a:endParaRPr lang="en-US"/>
          </a:p>
        </p:txBody>
      </p:sp>
      <p:sp>
        <p:nvSpPr>
          <p:cNvPr id="2" name="Rectangle 1"/>
          <p:cNvSpPr/>
          <p:nvPr/>
        </p:nvSpPr>
        <p:spPr>
          <a:xfrm>
            <a:off x="344557" y="290079"/>
            <a:ext cx="8309113" cy="4339650"/>
          </a:xfrm>
          <a:prstGeom prst="rect">
            <a:avLst/>
          </a:prstGeom>
        </p:spPr>
        <p:txBody>
          <a:bodyPr wrap="square">
            <a:spAutoFit/>
          </a:bodyPr>
          <a:lstStyle/>
          <a:p>
            <a:pPr algn="ctr"/>
            <a:r>
              <a:rPr lang="en-US" sz="2400" b="1" dirty="0"/>
              <a:t>Taking Action - </a:t>
            </a:r>
            <a:r>
              <a:rPr lang="en-US" sz="2400" b="1" dirty="0">
                <a:solidFill>
                  <a:srgbClr val="FF0000"/>
                </a:solidFill>
              </a:rPr>
              <a:t>Councils</a:t>
            </a:r>
            <a:r>
              <a:rPr lang="en-US" sz="2400" b="1" dirty="0"/>
              <a:t> Themselves</a:t>
            </a:r>
          </a:p>
          <a:p>
            <a:br>
              <a:rPr lang="en-US" b="1" dirty="0"/>
            </a:br>
            <a:r>
              <a:rPr lang="en-US" b="1" dirty="0"/>
              <a:t>Education and Training: </a:t>
            </a:r>
            <a:r>
              <a:rPr lang="en-US" dirty="0"/>
              <a:t>Provide training sessions for council members on relevant policy issues and governance best practices. Introduce the orientation to Council and Council roles for Council election candidates.</a:t>
            </a:r>
          </a:p>
          <a:p>
            <a:r>
              <a:rPr lang="en-US" dirty="0"/>
              <a:t> </a:t>
            </a:r>
            <a:br>
              <a:rPr lang="en-US" dirty="0"/>
            </a:br>
            <a:r>
              <a:rPr lang="en-US" b="1" dirty="0"/>
              <a:t>Internal Communication: </a:t>
            </a:r>
            <a:r>
              <a:rPr lang="en-US" dirty="0"/>
              <a:t>Foster open communication and collaboration among council members to build consensus on policy priorities.</a:t>
            </a:r>
          </a:p>
          <a:p>
            <a:br>
              <a:rPr lang="en-US" dirty="0"/>
            </a:br>
            <a:r>
              <a:rPr lang="en-US" b="1" dirty="0"/>
              <a:t>Policy Development Process: </a:t>
            </a:r>
            <a:r>
              <a:rPr lang="en-US" dirty="0"/>
              <a:t>Establish clear processes for policy development, including opportunities for input from council members and stakeholders.</a:t>
            </a:r>
          </a:p>
          <a:p>
            <a:br>
              <a:rPr lang="en-US" dirty="0"/>
            </a:br>
            <a:r>
              <a:rPr lang="en-US" b="1" dirty="0"/>
              <a:t>Evaluation</a:t>
            </a:r>
            <a:r>
              <a:rPr lang="en-US" dirty="0"/>
              <a:t>: Regularly evaluate the effectiveness of existing policies and make adjustments as needed based on feedback and outcomes.</a:t>
            </a:r>
          </a:p>
        </p:txBody>
      </p:sp>
    </p:spTree>
    <p:extLst>
      <p:ext uri="{BB962C8B-B14F-4D97-AF65-F5344CB8AC3E}">
        <p14:creationId xmlns:p14="http://schemas.microsoft.com/office/powerpoint/2010/main" val="672130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66</a:t>
            </a:fld>
            <a:endParaRPr lang="en-US"/>
          </a:p>
        </p:txBody>
      </p:sp>
      <p:sp>
        <p:nvSpPr>
          <p:cNvPr id="6" name="TextBox 5"/>
          <p:cNvSpPr txBox="1"/>
          <p:nvPr/>
        </p:nvSpPr>
        <p:spPr>
          <a:xfrm>
            <a:off x="1680458" y="569843"/>
            <a:ext cx="4993676" cy="646331"/>
          </a:xfrm>
          <a:prstGeom prst="rect">
            <a:avLst/>
          </a:prstGeom>
          <a:noFill/>
        </p:spPr>
        <p:txBody>
          <a:bodyPr wrap="none" rtlCol="0">
            <a:spAutoFit/>
          </a:bodyPr>
          <a:lstStyle/>
          <a:p>
            <a:pPr algn="ctr"/>
            <a:r>
              <a:rPr lang="en-US" b="1" dirty="0"/>
              <a:t>REVIEW</a:t>
            </a:r>
          </a:p>
          <a:p>
            <a:pPr algn="ctr"/>
            <a:r>
              <a:rPr lang="en-US" b="1" dirty="0">
                <a:solidFill>
                  <a:srgbClr val="FF0000"/>
                </a:solidFill>
              </a:rPr>
              <a:t>PUBLIC</a:t>
            </a:r>
            <a:r>
              <a:rPr lang="en-US" b="1" dirty="0"/>
              <a:t> ISSUES AND RECOMMENDATIONS</a:t>
            </a:r>
          </a:p>
        </p:txBody>
      </p:sp>
      <p:sp>
        <p:nvSpPr>
          <p:cNvPr id="2" name="TextBox 1"/>
          <p:cNvSpPr txBox="1"/>
          <p:nvPr/>
        </p:nvSpPr>
        <p:spPr>
          <a:xfrm>
            <a:off x="1152939" y="1391478"/>
            <a:ext cx="3106941" cy="2062103"/>
          </a:xfrm>
          <a:prstGeom prst="rect">
            <a:avLst/>
          </a:prstGeom>
          <a:noFill/>
        </p:spPr>
        <p:txBody>
          <a:bodyPr wrap="none" rtlCol="0">
            <a:spAutoFit/>
          </a:bodyPr>
          <a:lstStyle/>
          <a:p>
            <a:r>
              <a:rPr lang="en-GB" sz="1600" dirty="0">
                <a:latin typeface="Calibri"/>
              </a:rPr>
              <a:t>3</a:t>
            </a:r>
            <a:r>
              <a:rPr lang="en-GB" sz="1600" baseline="30000" dirty="0">
                <a:latin typeface="Calibri"/>
              </a:rPr>
              <a:t>rd</a:t>
            </a:r>
            <a:r>
              <a:rPr lang="en-GB" sz="1600" dirty="0">
                <a:latin typeface="Calibri"/>
              </a:rPr>
              <a:t> - </a:t>
            </a:r>
            <a:r>
              <a:rPr lang="en-GB" sz="1600" b="1" dirty="0">
                <a:latin typeface="Calibri"/>
              </a:rPr>
              <a:t>Soaring public expectations</a:t>
            </a:r>
          </a:p>
          <a:p>
            <a:endParaRPr lang="en-GB" sz="1600" dirty="0">
              <a:latin typeface="Calibri"/>
            </a:endParaRPr>
          </a:p>
          <a:p>
            <a:pPr algn="ctr"/>
            <a:endParaRPr lang="en-GB" sz="1600" dirty="0">
              <a:latin typeface="Calibri"/>
            </a:endParaRPr>
          </a:p>
          <a:p>
            <a:r>
              <a:rPr lang="en-US" sz="1600" dirty="0">
                <a:latin typeface="Calibri"/>
              </a:rPr>
              <a:t>1. Manage Expectations Honestly</a:t>
            </a:r>
          </a:p>
          <a:p>
            <a:r>
              <a:rPr lang="en-US" sz="1600" dirty="0">
                <a:latin typeface="Calibri"/>
              </a:rPr>
              <a:t>2. Enhance Communication</a:t>
            </a:r>
          </a:p>
          <a:p>
            <a:r>
              <a:rPr lang="en-US" sz="1600" dirty="0">
                <a:latin typeface="Calibri"/>
              </a:rPr>
              <a:t>3. Clarify Roles and Responsibilities</a:t>
            </a:r>
          </a:p>
          <a:p>
            <a:r>
              <a:rPr lang="en-US" sz="1600" dirty="0">
                <a:latin typeface="Calibri"/>
              </a:rPr>
              <a:t>4. Hold Town Hall Meetings</a:t>
            </a:r>
          </a:p>
          <a:p>
            <a:r>
              <a:rPr lang="en-US" sz="1600" dirty="0">
                <a:latin typeface="Calibri"/>
              </a:rPr>
              <a:t>5. Advocate for Funding</a:t>
            </a:r>
            <a:endParaRPr lang="en-US" sz="1600" dirty="0"/>
          </a:p>
        </p:txBody>
      </p:sp>
      <p:sp>
        <p:nvSpPr>
          <p:cNvPr id="3" name="TextBox 2"/>
          <p:cNvSpPr txBox="1"/>
          <p:nvPr/>
        </p:nvSpPr>
        <p:spPr>
          <a:xfrm>
            <a:off x="4515226" y="1378223"/>
            <a:ext cx="2676939" cy="2062103"/>
          </a:xfrm>
          <a:prstGeom prst="rect">
            <a:avLst/>
          </a:prstGeom>
          <a:noFill/>
        </p:spPr>
        <p:txBody>
          <a:bodyPr wrap="square" rtlCol="0">
            <a:spAutoFit/>
          </a:bodyPr>
          <a:lstStyle/>
          <a:p>
            <a:r>
              <a:rPr lang="en-US" sz="1600" dirty="0">
                <a:solidFill>
                  <a:schemeClr val="tx1"/>
                </a:solidFill>
                <a:latin typeface="+mn-lt"/>
              </a:rPr>
              <a:t>10</a:t>
            </a:r>
            <a:r>
              <a:rPr lang="en-US" sz="1600" baseline="30000" dirty="0">
                <a:solidFill>
                  <a:schemeClr val="tx1"/>
                </a:solidFill>
                <a:latin typeface="+mn-lt"/>
              </a:rPr>
              <a:t>th</a:t>
            </a:r>
            <a:r>
              <a:rPr lang="en-US" sz="1600" dirty="0">
                <a:solidFill>
                  <a:schemeClr val="tx1"/>
                </a:solidFill>
                <a:latin typeface="+mn-lt"/>
              </a:rPr>
              <a:t> - </a:t>
            </a:r>
            <a:r>
              <a:rPr lang="en-US" sz="1600" b="1" dirty="0">
                <a:latin typeface="+mn-lt"/>
              </a:rPr>
              <a:t>Demand for inclusivity amid cultural shifts</a:t>
            </a:r>
            <a:br>
              <a:rPr lang="en-US" sz="1600" dirty="0">
                <a:latin typeface="+mn-lt"/>
              </a:rPr>
            </a:br>
            <a:r>
              <a:rPr lang="en-US" sz="1600" dirty="0">
                <a:latin typeface="+mn-lt"/>
              </a:rPr>
              <a:t>                                                           </a:t>
            </a:r>
            <a:br>
              <a:rPr lang="en-US" sz="1600" dirty="0">
                <a:latin typeface="+mn-lt"/>
              </a:rPr>
            </a:br>
            <a:r>
              <a:rPr lang="en-US" sz="1600" dirty="0">
                <a:latin typeface="+mn-lt"/>
              </a:rPr>
              <a:t>1. Maintain Equality</a:t>
            </a:r>
            <a:br>
              <a:rPr lang="en-US" sz="1600" dirty="0">
                <a:latin typeface="+mn-lt"/>
              </a:rPr>
            </a:br>
            <a:r>
              <a:rPr lang="en-US" sz="1600" dirty="0">
                <a:latin typeface="+mn-lt"/>
              </a:rPr>
              <a:t>2. Promote Inclusivity</a:t>
            </a:r>
            <a:br>
              <a:rPr lang="en-US" sz="1600" dirty="0">
                <a:latin typeface="+mn-lt"/>
              </a:rPr>
            </a:br>
            <a:r>
              <a:rPr lang="en-US" sz="1600" dirty="0">
                <a:latin typeface="+mn-lt"/>
              </a:rPr>
              <a:t>3. Respect Diversity</a:t>
            </a:r>
            <a:br>
              <a:rPr lang="en-US" sz="1600" dirty="0">
                <a:latin typeface="+mn-lt"/>
              </a:rPr>
            </a:br>
            <a:r>
              <a:rPr lang="en-US" sz="1600" dirty="0">
                <a:latin typeface="+mn-lt"/>
              </a:rPr>
              <a:t>4. Avoid Political Agendas</a:t>
            </a:r>
            <a:br>
              <a:rPr lang="en-US" sz="1600" dirty="0">
                <a:latin typeface="+mn-lt"/>
              </a:rPr>
            </a:br>
            <a:r>
              <a:rPr lang="en-US" sz="1600" dirty="0">
                <a:latin typeface="+mn-lt"/>
              </a:rPr>
              <a:t>5. Listen to Residents</a:t>
            </a:r>
          </a:p>
        </p:txBody>
      </p:sp>
    </p:spTree>
    <p:extLst>
      <p:ext uri="{BB962C8B-B14F-4D97-AF65-F5344CB8AC3E}">
        <p14:creationId xmlns:p14="http://schemas.microsoft.com/office/powerpoint/2010/main" val="2121951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67</a:t>
            </a:fld>
            <a:endParaRPr lang="en-US"/>
          </a:p>
        </p:txBody>
      </p:sp>
      <p:sp>
        <p:nvSpPr>
          <p:cNvPr id="6" name="Rectangle 5"/>
          <p:cNvSpPr/>
          <p:nvPr/>
        </p:nvSpPr>
        <p:spPr>
          <a:xfrm>
            <a:off x="324677" y="255792"/>
            <a:ext cx="8468139" cy="4062651"/>
          </a:xfrm>
          <a:prstGeom prst="rect">
            <a:avLst/>
          </a:prstGeom>
        </p:spPr>
        <p:txBody>
          <a:bodyPr wrap="square">
            <a:spAutoFit/>
          </a:bodyPr>
          <a:lstStyle/>
          <a:p>
            <a:pPr algn="ctr"/>
            <a:r>
              <a:rPr lang="en-US" sz="2400" b="1" dirty="0"/>
              <a:t>Taking Action - </a:t>
            </a:r>
            <a:r>
              <a:rPr lang="en-US" sz="2400" b="1" dirty="0">
                <a:solidFill>
                  <a:srgbClr val="FF0000"/>
                </a:solidFill>
              </a:rPr>
              <a:t>Public</a:t>
            </a:r>
            <a:r>
              <a:rPr lang="en-US" sz="2400" b="1" dirty="0"/>
              <a:t> Relationship</a:t>
            </a:r>
          </a:p>
          <a:p>
            <a:br>
              <a:rPr lang="en-US" dirty="0"/>
            </a:br>
            <a:r>
              <a:rPr lang="en-US" b="1" dirty="0"/>
              <a:t>Community Engagement: </a:t>
            </a:r>
            <a:r>
              <a:rPr lang="en-US" dirty="0"/>
              <a:t>Conduct public consultations and town hall meetings to gather input on municipal issues.</a:t>
            </a:r>
          </a:p>
          <a:p>
            <a:r>
              <a:rPr lang="en-US" dirty="0"/>
              <a:t> </a:t>
            </a:r>
            <a:br>
              <a:rPr lang="en-US" dirty="0"/>
            </a:br>
            <a:r>
              <a:rPr lang="en-US" b="1" dirty="0"/>
              <a:t>Transparency: </a:t>
            </a:r>
            <a:r>
              <a:rPr lang="en-US" dirty="0"/>
              <a:t>Communicate openly about the challenges faced by the municipality and the rationale behind proposed policy changes.</a:t>
            </a:r>
          </a:p>
          <a:p>
            <a:r>
              <a:rPr lang="en-US" dirty="0"/>
              <a:t> </a:t>
            </a:r>
          </a:p>
          <a:p>
            <a:r>
              <a:rPr lang="en-US" b="1" dirty="0"/>
              <a:t>Education: </a:t>
            </a:r>
            <a:r>
              <a:rPr lang="en-US" dirty="0"/>
              <a:t>Provide resources and information to help the public understand the importance of the proposed policy changes.</a:t>
            </a:r>
          </a:p>
          <a:p>
            <a:br>
              <a:rPr lang="en-US" dirty="0"/>
            </a:br>
            <a:r>
              <a:rPr lang="en-US" b="1" dirty="0"/>
              <a:t>Feedback Mechanisms: </a:t>
            </a:r>
            <a:r>
              <a:rPr lang="en-US" dirty="0"/>
              <a:t>Establish feedback mechanisms to allow the public to provide input throughout the policy development process.</a:t>
            </a:r>
          </a:p>
          <a:p>
            <a:r>
              <a:rPr lang="en-US" dirty="0"/>
              <a:t> </a:t>
            </a:r>
          </a:p>
        </p:txBody>
      </p:sp>
    </p:spTree>
    <p:extLst>
      <p:ext uri="{BB962C8B-B14F-4D97-AF65-F5344CB8AC3E}">
        <p14:creationId xmlns:p14="http://schemas.microsoft.com/office/powerpoint/2010/main" val="24149750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68</a:t>
            </a:fld>
            <a:endParaRPr lang="en-US"/>
          </a:p>
        </p:txBody>
      </p:sp>
      <p:sp>
        <p:nvSpPr>
          <p:cNvPr id="6" name="TextBox 5"/>
          <p:cNvSpPr txBox="1"/>
          <p:nvPr/>
        </p:nvSpPr>
        <p:spPr>
          <a:xfrm>
            <a:off x="1052086" y="377686"/>
            <a:ext cx="6250430" cy="646331"/>
          </a:xfrm>
          <a:prstGeom prst="rect">
            <a:avLst/>
          </a:prstGeom>
          <a:noFill/>
        </p:spPr>
        <p:txBody>
          <a:bodyPr wrap="none" rtlCol="0">
            <a:spAutoFit/>
          </a:bodyPr>
          <a:lstStyle/>
          <a:p>
            <a:pPr algn="ctr"/>
            <a:r>
              <a:rPr lang="en-US" b="1" dirty="0"/>
              <a:t>REVIEW</a:t>
            </a:r>
          </a:p>
          <a:p>
            <a:pPr algn="ctr"/>
            <a:r>
              <a:rPr lang="en-US" b="1" dirty="0">
                <a:solidFill>
                  <a:srgbClr val="FF0000"/>
                </a:solidFill>
              </a:rPr>
              <a:t>INTER-MUNICIPAL</a:t>
            </a:r>
            <a:r>
              <a:rPr lang="en-US" b="1" dirty="0"/>
              <a:t> ISSUES AND RECOMMENDATIONS</a:t>
            </a:r>
          </a:p>
        </p:txBody>
      </p:sp>
      <p:sp>
        <p:nvSpPr>
          <p:cNvPr id="2" name="TextBox 1"/>
          <p:cNvSpPr txBox="1"/>
          <p:nvPr/>
        </p:nvSpPr>
        <p:spPr>
          <a:xfrm>
            <a:off x="318054" y="1289061"/>
            <a:ext cx="2663685" cy="2554545"/>
          </a:xfrm>
          <a:prstGeom prst="rect">
            <a:avLst/>
          </a:prstGeom>
          <a:noFill/>
        </p:spPr>
        <p:txBody>
          <a:bodyPr wrap="square" rtlCol="0">
            <a:spAutoFit/>
          </a:bodyPr>
          <a:lstStyle/>
          <a:p>
            <a:r>
              <a:rPr lang="en-GB" sz="1600" dirty="0">
                <a:latin typeface="+mn-lt"/>
              </a:rPr>
              <a:t>6</a:t>
            </a:r>
            <a:r>
              <a:rPr lang="en-GB" sz="1600" baseline="30000" dirty="0">
                <a:latin typeface="+mn-lt"/>
              </a:rPr>
              <a:t>th</a:t>
            </a:r>
            <a:r>
              <a:rPr lang="en-GB" sz="1600" dirty="0">
                <a:latin typeface="+mn-lt"/>
              </a:rPr>
              <a:t> - </a:t>
            </a:r>
            <a:r>
              <a:rPr lang="en-GB" sz="1600" b="1" dirty="0">
                <a:latin typeface="+mn-lt"/>
              </a:rPr>
              <a:t>Hindered collaboration due to competition</a:t>
            </a:r>
            <a:br>
              <a:rPr lang="en-GB" sz="1600" dirty="0">
                <a:latin typeface="+mn-lt"/>
              </a:rPr>
            </a:br>
            <a:br>
              <a:rPr lang="en-GB" sz="1600" dirty="0">
                <a:latin typeface="+mn-lt"/>
              </a:rPr>
            </a:br>
            <a:r>
              <a:rPr lang="en-US" sz="1600" dirty="0">
                <a:latin typeface="+mn-lt"/>
              </a:rPr>
              <a:t>1. Incentivize Collaboration</a:t>
            </a:r>
            <a:br>
              <a:rPr lang="en-US" sz="1600" dirty="0">
                <a:latin typeface="+mn-lt"/>
              </a:rPr>
            </a:br>
            <a:r>
              <a:rPr lang="en-US" sz="1600" dirty="0">
                <a:latin typeface="+mn-lt"/>
              </a:rPr>
              <a:t>2. Fair Funding Models</a:t>
            </a:r>
            <a:br>
              <a:rPr lang="en-US" sz="1600" dirty="0">
                <a:latin typeface="+mn-lt"/>
              </a:rPr>
            </a:br>
            <a:r>
              <a:rPr lang="en-US" sz="1600" dirty="0">
                <a:latin typeface="+mn-lt"/>
              </a:rPr>
              <a:t>3. Promote Outsourcing and </a:t>
            </a:r>
          </a:p>
          <a:p>
            <a:r>
              <a:rPr lang="en-US" sz="1600" dirty="0">
                <a:latin typeface="+mn-lt"/>
              </a:rPr>
              <a:t>    Partnerships</a:t>
            </a:r>
            <a:br>
              <a:rPr lang="en-US" sz="1600" dirty="0">
                <a:latin typeface="+mn-lt"/>
              </a:rPr>
            </a:br>
            <a:r>
              <a:rPr lang="en-US" sz="1600" dirty="0">
                <a:latin typeface="+mn-lt"/>
              </a:rPr>
              <a:t>4. Consider Forced </a:t>
            </a:r>
          </a:p>
          <a:p>
            <a:r>
              <a:rPr lang="en-US" sz="1600" dirty="0">
                <a:latin typeface="+mn-lt"/>
              </a:rPr>
              <a:t>     Amalgamation</a:t>
            </a:r>
            <a:br>
              <a:rPr lang="en-US" sz="1600" dirty="0">
                <a:latin typeface="+mn-lt"/>
              </a:rPr>
            </a:br>
            <a:r>
              <a:rPr lang="en-US" sz="1600" dirty="0">
                <a:latin typeface="+mn-lt"/>
              </a:rPr>
              <a:t>5. Break Down Silos</a:t>
            </a:r>
          </a:p>
        </p:txBody>
      </p:sp>
      <p:sp>
        <p:nvSpPr>
          <p:cNvPr id="3" name="TextBox 2"/>
          <p:cNvSpPr txBox="1"/>
          <p:nvPr/>
        </p:nvSpPr>
        <p:spPr>
          <a:xfrm>
            <a:off x="3127514" y="1296069"/>
            <a:ext cx="2710069" cy="2554545"/>
          </a:xfrm>
          <a:prstGeom prst="rect">
            <a:avLst/>
          </a:prstGeom>
          <a:noFill/>
        </p:spPr>
        <p:txBody>
          <a:bodyPr wrap="square" rtlCol="0">
            <a:spAutoFit/>
          </a:bodyPr>
          <a:lstStyle/>
          <a:p>
            <a:r>
              <a:rPr lang="en-GB" sz="1600" dirty="0">
                <a:latin typeface="+mn-lt"/>
              </a:rPr>
              <a:t>7.5 - </a:t>
            </a:r>
            <a:r>
              <a:rPr lang="en-GB" sz="1600" b="1" dirty="0">
                <a:latin typeface="+mn-lt"/>
              </a:rPr>
              <a:t>Urbanization's toll on rural areas</a:t>
            </a:r>
            <a:endParaRPr lang="en-GB" sz="1600" dirty="0">
              <a:latin typeface="+mn-lt"/>
            </a:endParaRPr>
          </a:p>
          <a:p>
            <a:endParaRPr lang="en-GB" sz="1600" dirty="0">
              <a:latin typeface="+mn-lt"/>
            </a:endParaRPr>
          </a:p>
          <a:p>
            <a:r>
              <a:rPr lang="en-US" sz="1600" dirty="0">
                <a:latin typeface="+mn-lt"/>
              </a:rPr>
              <a:t>1. Economic Development </a:t>
            </a:r>
          </a:p>
          <a:p>
            <a:r>
              <a:rPr lang="en-US" sz="1600" dirty="0">
                <a:latin typeface="+mn-lt"/>
              </a:rPr>
              <a:t>    Collaboration</a:t>
            </a:r>
          </a:p>
          <a:p>
            <a:r>
              <a:rPr lang="en-US" sz="1600" dirty="0">
                <a:latin typeface="+mn-lt"/>
              </a:rPr>
              <a:t>2. Targeted Attention and </a:t>
            </a:r>
          </a:p>
          <a:p>
            <a:r>
              <a:rPr lang="en-US" sz="1600" dirty="0">
                <a:latin typeface="+mn-lt"/>
              </a:rPr>
              <a:t>    Support</a:t>
            </a:r>
          </a:p>
          <a:p>
            <a:r>
              <a:rPr lang="en-US" sz="1600" dirty="0">
                <a:latin typeface="+mn-lt"/>
              </a:rPr>
              <a:t>3. Fair Cost Allocation</a:t>
            </a:r>
          </a:p>
          <a:p>
            <a:r>
              <a:rPr lang="en-US" sz="1600" dirty="0">
                <a:latin typeface="+mn-lt"/>
              </a:rPr>
              <a:t>4. Equitable Funding</a:t>
            </a:r>
          </a:p>
          <a:p>
            <a:r>
              <a:rPr lang="en-US" sz="1600" dirty="0">
                <a:latin typeface="+mn-lt"/>
              </a:rPr>
              <a:t>5. Increase Funding</a:t>
            </a:r>
          </a:p>
        </p:txBody>
      </p:sp>
      <p:sp>
        <p:nvSpPr>
          <p:cNvPr id="7" name="TextBox 6"/>
          <p:cNvSpPr txBox="1"/>
          <p:nvPr/>
        </p:nvSpPr>
        <p:spPr>
          <a:xfrm>
            <a:off x="5950226" y="1342452"/>
            <a:ext cx="2630557" cy="2554545"/>
          </a:xfrm>
          <a:prstGeom prst="rect">
            <a:avLst/>
          </a:prstGeom>
          <a:noFill/>
        </p:spPr>
        <p:txBody>
          <a:bodyPr wrap="square" rtlCol="0">
            <a:spAutoFit/>
          </a:bodyPr>
          <a:lstStyle/>
          <a:p>
            <a:r>
              <a:rPr lang="en-GB" sz="1600" dirty="0">
                <a:latin typeface="+mn-lt"/>
              </a:rPr>
              <a:t>7.5 - </a:t>
            </a:r>
            <a:r>
              <a:rPr lang="en-GB" sz="1600" b="1" dirty="0">
                <a:latin typeface="+mn-lt"/>
              </a:rPr>
              <a:t>Elusive regional governance</a:t>
            </a:r>
            <a:endParaRPr lang="en-GB" sz="1600" dirty="0">
              <a:latin typeface="+mn-lt"/>
            </a:endParaRPr>
          </a:p>
          <a:p>
            <a:pPr algn="l"/>
            <a:endParaRPr lang="en-US" sz="1600" dirty="0">
              <a:latin typeface="+mn-lt"/>
            </a:endParaRPr>
          </a:p>
          <a:p>
            <a:pPr algn="l"/>
            <a:r>
              <a:rPr lang="en-US" sz="1600" dirty="0">
                <a:latin typeface="+mn-lt"/>
              </a:rPr>
              <a:t>1. Promote Collaboration</a:t>
            </a:r>
          </a:p>
          <a:p>
            <a:pPr algn="l"/>
            <a:r>
              <a:rPr lang="en-US" sz="1600" dirty="0">
                <a:latin typeface="+mn-lt"/>
              </a:rPr>
              <a:t>2. Focus on Communication</a:t>
            </a:r>
          </a:p>
          <a:p>
            <a:pPr algn="l"/>
            <a:r>
              <a:rPr lang="en-US" sz="1600" dirty="0">
                <a:latin typeface="+mn-lt"/>
              </a:rPr>
              <a:t>    and Support</a:t>
            </a:r>
          </a:p>
          <a:p>
            <a:pPr algn="l"/>
            <a:r>
              <a:rPr lang="en-US" sz="1600" dirty="0">
                <a:latin typeface="+mn-lt"/>
              </a:rPr>
              <a:t>3. Address Legislative Inequities</a:t>
            </a:r>
          </a:p>
          <a:p>
            <a:pPr algn="l"/>
            <a:r>
              <a:rPr lang="en-US" sz="1600" dirty="0">
                <a:latin typeface="+mn-lt"/>
              </a:rPr>
              <a:t>4.. Voluntary Collaboration</a:t>
            </a:r>
          </a:p>
          <a:p>
            <a:pPr algn="l"/>
            <a:r>
              <a:rPr lang="en-US" sz="1600" dirty="0">
                <a:latin typeface="+mn-lt"/>
              </a:rPr>
              <a:t>5. Resource Sharing</a:t>
            </a:r>
          </a:p>
        </p:txBody>
      </p:sp>
    </p:spTree>
    <p:extLst>
      <p:ext uri="{BB962C8B-B14F-4D97-AF65-F5344CB8AC3E}">
        <p14:creationId xmlns:p14="http://schemas.microsoft.com/office/powerpoint/2010/main" val="23990963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69</a:t>
            </a:fld>
            <a:endParaRPr lang="en-US"/>
          </a:p>
        </p:txBody>
      </p:sp>
      <p:sp>
        <p:nvSpPr>
          <p:cNvPr id="2" name="Rectangle 1"/>
          <p:cNvSpPr/>
          <p:nvPr/>
        </p:nvSpPr>
        <p:spPr>
          <a:xfrm>
            <a:off x="371060" y="292814"/>
            <a:ext cx="8600661" cy="3785652"/>
          </a:xfrm>
          <a:prstGeom prst="rect">
            <a:avLst/>
          </a:prstGeom>
        </p:spPr>
        <p:txBody>
          <a:bodyPr wrap="square">
            <a:spAutoFit/>
          </a:bodyPr>
          <a:lstStyle/>
          <a:p>
            <a:pPr algn="ctr"/>
            <a:r>
              <a:rPr lang="en-US" sz="2400" b="1" dirty="0"/>
              <a:t>Taking Action - </a:t>
            </a:r>
            <a:r>
              <a:rPr lang="en-US" sz="2400" b="1" dirty="0">
                <a:solidFill>
                  <a:srgbClr val="FF0000"/>
                </a:solidFill>
              </a:rPr>
              <a:t>Other Municipalities</a:t>
            </a:r>
          </a:p>
          <a:p>
            <a:br>
              <a:rPr lang="en-US" dirty="0"/>
            </a:br>
            <a:r>
              <a:rPr lang="en-US" b="1" dirty="0"/>
              <a:t>Networking: </a:t>
            </a:r>
            <a:r>
              <a:rPr lang="en-US" dirty="0"/>
              <a:t>Build relationships with neighboring municipalities through regular meetings and forums.</a:t>
            </a:r>
          </a:p>
          <a:p>
            <a:r>
              <a:rPr lang="en-US" dirty="0"/>
              <a:t> </a:t>
            </a:r>
          </a:p>
          <a:p>
            <a:r>
              <a:rPr lang="en-US" b="1" dirty="0"/>
              <a:t>Information Sharing: </a:t>
            </a:r>
            <a:r>
              <a:rPr lang="en-US" dirty="0"/>
              <a:t>Share best practices and lessons learned to foster mutual learning and collaboration.</a:t>
            </a:r>
          </a:p>
          <a:p>
            <a:r>
              <a:rPr lang="en-US" dirty="0"/>
              <a:t> </a:t>
            </a:r>
          </a:p>
          <a:p>
            <a:r>
              <a:rPr lang="en-US" b="1" dirty="0"/>
              <a:t>Joint Projects: </a:t>
            </a:r>
            <a:r>
              <a:rPr lang="en-US" dirty="0"/>
              <a:t>Identify areas where collaboration can lead to more efficient service delivery or cost savings.</a:t>
            </a:r>
          </a:p>
          <a:p>
            <a:br>
              <a:rPr lang="en-US" dirty="0"/>
            </a:br>
            <a:r>
              <a:rPr lang="en-US" b="1" dirty="0"/>
              <a:t>Advocacy Coalition: </a:t>
            </a:r>
            <a:r>
              <a:rPr lang="en-US" dirty="0"/>
              <a:t>Form coalitions with other municipalities to advocate for shared interests at the provincial level.</a:t>
            </a:r>
          </a:p>
        </p:txBody>
      </p:sp>
    </p:spTree>
    <p:extLst>
      <p:ext uri="{BB962C8B-B14F-4D97-AF65-F5344CB8AC3E}">
        <p14:creationId xmlns:p14="http://schemas.microsoft.com/office/powerpoint/2010/main" val="2884258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7" y="245165"/>
            <a:ext cx="8560904" cy="2517913"/>
          </a:xfrm>
        </p:spPr>
        <p:txBody>
          <a:bodyPr>
            <a:normAutofit fontScale="90000"/>
          </a:bodyPr>
          <a:lstStyle/>
          <a:p>
            <a:r>
              <a:rPr lang="en-US" sz="2000" dirty="0">
                <a:latin typeface="+mn-lt"/>
              </a:rPr>
              <a:t>                               </a:t>
            </a:r>
            <a:r>
              <a:rPr lang="en-US" sz="2200" dirty="0">
                <a:latin typeface="+mn-lt"/>
              </a:rPr>
              <a:t>SURVEY OBJECTIVES AND METHODOLOGY</a:t>
            </a:r>
            <a:br>
              <a:rPr lang="en-US" dirty="0"/>
            </a:br>
            <a:br>
              <a:rPr lang="en-US" dirty="0"/>
            </a:br>
            <a:br>
              <a:rPr lang="en-US" sz="1400" b="0" dirty="0"/>
            </a:br>
            <a:br>
              <a:rPr lang="en-US" sz="1400" b="0" dirty="0"/>
            </a:br>
            <a:r>
              <a:rPr lang="en-US" dirty="0">
                <a:latin typeface="+mn-lt"/>
              </a:rPr>
              <a:t>COMMUNICATIONS &amp; RESOLUTION</a:t>
            </a:r>
            <a:br>
              <a:rPr lang="en-US" sz="1400" b="0" dirty="0">
                <a:latin typeface="+mn-lt"/>
              </a:rPr>
            </a:br>
            <a:br>
              <a:rPr lang="en-US" sz="1400" b="0" dirty="0">
                <a:latin typeface="+mn-lt"/>
              </a:rPr>
            </a:br>
            <a:r>
              <a:rPr lang="en-US" sz="2000" b="0" dirty="0">
                <a:latin typeface="+mn-lt"/>
              </a:rPr>
              <a:t>1. Prepare findings for sharing with the Municipalities and their representatives.</a:t>
            </a:r>
            <a:br>
              <a:rPr lang="en-US" sz="2000" b="0" dirty="0">
                <a:latin typeface="+mn-lt"/>
              </a:rPr>
            </a:br>
            <a:r>
              <a:rPr lang="en-US" sz="2000" b="0" dirty="0">
                <a:latin typeface="+mn-lt"/>
              </a:rPr>
              <a:t>2. Consult with representatives on options for conveying findings and finalizing any  </a:t>
            </a:r>
            <a:br>
              <a:rPr lang="en-US" sz="2000" b="0" dirty="0">
                <a:latin typeface="+mn-lt"/>
              </a:rPr>
            </a:br>
            <a:r>
              <a:rPr lang="en-US" sz="2000" b="0" dirty="0">
                <a:latin typeface="+mn-lt"/>
              </a:rPr>
              <a:t>    recommendations.</a:t>
            </a:r>
            <a:br>
              <a:rPr lang="en-US" dirty="0"/>
            </a:br>
            <a:endParaRPr lang="en-US" dirty="0"/>
          </a:p>
        </p:txBody>
      </p:sp>
      <p:sp>
        <p:nvSpPr>
          <p:cNvPr id="4" name="Slide Number Placeholder 3"/>
          <p:cNvSpPr>
            <a:spLocks noGrp="1"/>
          </p:cNvSpPr>
          <p:nvPr>
            <p:ph type="sldNum" sz="quarter" idx="12"/>
          </p:nvPr>
        </p:nvSpPr>
        <p:spPr/>
        <p:txBody>
          <a:bodyPr/>
          <a:lstStyle/>
          <a:p>
            <a:fld id="{A88B48FB-E956-2048-9E74-C69E7CAA26CC}" type="slidenum">
              <a:rPr lang="en-US" smtClean="0"/>
              <a:t>7</a:t>
            </a:fld>
            <a:endParaRPr lang="en-US"/>
          </a:p>
        </p:txBody>
      </p:sp>
      <p:sp>
        <p:nvSpPr>
          <p:cNvPr id="3" name="TextBox 2"/>
          <p:cNvSpPr txBox="1"/>
          <p:nvPr/>
        </p:nvSpPr>
        <p:spPr>
          <a:xfrm>
            <a:off x="4545494" y="3631096"/>
            <a:ext cx="3684105" cy="646331"/>
          </a:xfrm>
          <a:prstGeom prst="rect">
            <a:avLst/>
          </a:prstGeom>
          <a:noFill/>
        </p:spPr>
        <p:txBody>
          <a:bodyPr wrap="square" rtlCol="0">
            <a:spAutoFit/>
          </a:bodyPr>
          <a:lstStyle/>
          <a:p>
            <a:r>
              <a:rPr lang="en-US" dirty="0"/>
              <a:t>NEXT – Who replied to the survey and their Municipalities?</a:t>
            </a:r>
          </a:p>
        </p:txBody>
      </p:sp>
    </p:spTree>
    <p:extLst>
      <p:ext uri="{BB962C8B-B14F-4D97-AF65-F5344CB8AC3E}">
        <p14:creationId xmlns:p14="http://schemas.microsoft.com/office/powerpoint/2010/main" val="34127171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70</a:t>
            </a:fld>
            <a:endParaRPr lang="en-US"/>
          </a:p>
        </p:txBody>
      </p:sp>
      <p:sp>
        <p:nvSpPr>
          <p:cNvPr id="6" name="TextBox 5"/>
          <p:cNvSpPr txBox="1"/>
          <p:nvPr/>
        </p:nvSpPr>
        <p:spPr>
          <a:xfrm>
            <a:off x="1381982" y="357809"/>
            <a:ext cx="5570757" cy="646331"/>
          </a:xfrm>
          <a:prstGeom prst="rect">
            <a:avLst/>
          </a:prstGeom>
          <a:noFill/>
        </p:spPr>
        <p:txBody>
          <a:bodyPr wrap="none" rtlCol="0">
            <a:spAutoFit/>
          </a:bodyPr>
          <a:lstStyle/>
          <a:p>
            <a:pPr algn="ctr"/>
            <a:r>
              <a:rPr lang="en-US" b="1" dirty="0"/>
              <a:t>REVIEW</a:t>
            </a:r>
          </a:p>
          <a:p>
            <a:pPr algn="ctr"/>
            <a:r>
              <a:rPr lang="en-US" b="1" dirty="0">
                <a:solidFill>
                  <a:srgbClr val="FF0000"/>
                </a:solidFill>
              </a:rPr>
              <a:t>PROVINCIAL</a:t>
            </a:r>
            <a:r>
              <a:rPr lang="en-US" b="1" dirty="0"/>
              <a:t> ISSUES AND RECOMMENDATIONS</a:t>
            </a:r>
          </a:p>
        </p:txBody>
      </p:sp>
      <p:sp>
        <p:nvSpPr>
          <p:cNvPr id="2" name="TextBox 1"/>
          <p:cNvSpPr txBox="1"/>
          <p:nvPr/>
        </p:nvSpPr>
        <p:spPr>
          <a:xfrm>
            <a:off x="337928" y="1332276"/>
            <a:ext cx="3014869" cy="3323987"/>
          </a:xfrm>
          <a:prstGeom prst="rect">
            <a:avLst/>
          </a:prstGeom>
          <a:noFill/>
        </p:spPr>
        <p:txBody>
          <a:bodyPr wrap="square" rtlCol="0">
            <a:spAutoFit/>
          </a:bodyPr>
          <a:lstStyle/>
          <a:p>
            <a:r>
              <a:rPr lang="en-GB" sz="1600" dirty="0">
                <a:latin typeface="+mn-lt"/>
              </a:rPr>
              <a:t>1</a:t>
            </a:r>
            <a:r>
              <a:rPr lang="en-GB" sz="1600" baseline="30000" dirty="0">
                <a:latin typeface="+mn-lt"/>
              </a:rPr>
              <a:t>st</a:t>
            </a:r>
            <a:r>
              <a:rPr lang="en-GB" sz="1600" dirty="0">
                <a:latin typeface="+mn-lt"/>
              </a:rPr>
              <a:t> - </a:t>
            </a:r>
            <a:r>
              <a:rPr lang="en-GB" sz="1600" b="1" dirty="0">
                <a:latin typeface="+mn-lt"/>
              </a:rPr>
              <a:t>Provincial downloading</a:t>
            </a:r>
          </a:p>
          <a:p>
            <a:endParaRPr lang="en-GB" sz="1600" dirty="0"/>
          </a:p>
          <a:p>
            <a:r>
              <a:rPr lang="en-US" sz="1600" dirty="0">
                <a:latin typeface="+mn-lt"/>
              </a:rPr>
              <a:t>1. Ensure Adequate Funding</a:t>
            </a:r>
          </a:p>
          <a:p>
            <a:r>
              <a:rPr lang="en-US" sz="1600" dirty="0">
                <a:latin typeface="+mn-lt"/>
              </a:rPr>
              <a:t>    Follows Downloading</a:t>
            </a:r>
          </a:p>
          <a:p>
            <a:r>
              <a:rPr lang="en-US" sz="1600" dirty="0">
                <a:latin typeface="+mn-lt"/>
              </a:rPr>
              <a:t>2. Transparent Consultation </a:t>
            </a:r>
          </a:p>
          <a:p>
            <a:r>
              <a:rPr lang="en-US" sz="1600" dirty="0">
                <a:latin typeface="+mn-lt"/>
              </a:rPr>
              <a:t>     and Collaboration</a:t>
            </a:r>
          </a:p>
          <a:p>
            <a:r>
              <a:rPr lang="en-US" sz="1600" dirty="0">
                <a:latin typeface="+mn-lt"/>
              </a:rPr>
              <a:t>3. Distribute Resources</a:t>
            </a:r>
          </a:p>
          <a:p>
            <a:r>
              <a:rPr lang="en-US" sz="1600" dirty="0">
                <a:latin typeface="+mn-lt"/>
              </a:rPr>
              <a:t>    Equitably</a:t>
            </a:r>
          </a:p>
          <a:p>
            <a:r>
              <a:rPr lang="en-US" sz="1600" dirty="0">
                <a:latin typeface="+mn-lt"/>
              </a:rPr>
              <a:t>4. Prioritize Critical Services </a:t>
            </a:r>
          </a:p>
          <a:p>
            <a:r>
              <a:rPr lang="en-US" sz="1600" dirty="0">
                <a:latin typeface="+mn-lt"/>
              </a:rPr>
              <a:t>    and Infrastructure</a:t>
            </a:r>
          </a:p>
          <a:p>
            <a:r>
              <a:rPr lang="en-US" sz="1600" dirty="0">
                <a:latin typeface="+mn-lt"/>
              </a:rPr>
              <a:t>5. Reassess Provincial Funding</a:t>
            </a:r>
          </a:p>
          <a:p>
            <a:r>
              <a:rPr lang="en-US" sz="1600" dirty="0">
                <a:latin typeface="+mn-lt"/>
              </a:rPr>
              <a:t>    and Responsibilities Structures</a:t>
            </a:r>
          </a:p>
          <a:p>
            <a:endParaRPr lang="en-US" dirty="0"/>
          </a:p>
        </p:txBody>
      </p:sp>
      <p:sp>
        <p:nvSpPr>
          <p:cNvPr id="7" name="TextBox 6"/>
          <p:cNvSpPr txBox="1"/>
          <p:nvPr/>
        </p:nvSpPr>
        <p:spPr>
          <a:xfrm>
            <a:off x="2948602" y="1352154"/>
            <a:ext cx="3034751" cy="2339102"/>
          </a:xfrm>
          <a:prstGeom prst="rect">
            <a:avLst/>
          </a:prstGeom>
          <a:noFill/>
        </p:spPr>
        <p:txBody>
          <a:bodyPr wrap="square" rtlCol="0">
            <a:spAutoFit/>
          </a:bodyPr>
          <a:lstStyle/>
          <a:p>
            <a:r>
              <a:rPr lang="en-GB" sz="1600" dirty="0">
                <a:latin typeface="+mn-lt"/>
              </a:rPr>
              <a:t>4</a:t>
            </a:r>
            <a:r>
              <a:rPr lang="en-GB" sz="1600" baseline="30000" dirty="0">
                <a:latin typeface="+mn-lt"/>
              </a:rPr>
              <a:t>th</a:t>
            </a:r>
            <a:r>
              <a:rPr lang="en-GB" sz="1600" dirty="0">
                <a:latin typeface="+mn-lt"/>
              </a:rPr>
              <a:t> - </a:t>
            </a:r>
            <a:r>
              <a:rPr lang="en-GB" sz="1600" b="1" dirty="0">
                <a:latin typeface="+mn-lt"/>
              </a:rPr>
              <a:t>Provincial grant cuts</a:t>
            </a:r>
            <a:endParaRPr lang="en-GB" sz="1600" dirty="0">
              <a:latin typeface="+mn-lt"/>
            </a:endParaRPr>
          </a:p>
          <a:p>
            <a:endParaRPr lang="en-GB" sz="1600" dirty="0"/>
          </a:p>
          <a:p>
            <a:r>
              <a:rPr lang="en-US" sz="1600" dirty="0">
                <a:latin typeface="+mn-lt"/>
              </a:rPr>
              <a:t>1. Stop Grant Cuts</a:t>
            </a:r>
          </a:p>
          <a:p>
            <a:r>
              <a:rPr lang="en-US" sz="1600" dirty="0">
                <a:latin typeface="+mn-lt"/>
              </a:rPr>
              <a:t>2. Diversify Revenue Streams</a:t>
            </a:r>
          </a:p>
          <a:p>
            <a:r>
              <a:rPr lang="en-US" sz="1600" dirty="0">
                <a:latin typeface="+mn-lt"/>
              </a:rPr>
              <a:t>3. Distribute Funding Equitably</a:t>
            </a:r>
          </a:p>
          <a:p>
            <a:r>
              <a:rPr lang="en-US" sz="1600" dirty="0">
                <a:latin typeface="+mn-lt"/>
              </a:rPr>
              <a:t>4. Encourage Economic </a:t>
            </a:r>
          </a:p>
          <a:p>
            <a:r>
              <a:rPr lang="en-US" sz="1600" dirty="0">
                <a:latin typeface="+mn-lt"/>
              </a:rPr>
              <a:t>    Development</a:t>
            </a:r>
          </a:p>
          <a:p>
            <a:r>
              <a:rPr lang="en-US" sz="1600" dirty="0">
                <a:latin typeface="+mn-lt"/>
              </a:rPr>
              <a:t>5. Advocate for Funding Stability</a:t>
            </a:r>
          </a:p>
          <a:p>
            <a:endParaRPr lang="en-US" dirty="0"/>
          </a:p>
        </p:txBody>
      </p:sp>
      <p:sp>
        <p:nvSpPr>
          <p:cNvPr id="8" name="TextBox 7"/>
          <p:cNvSpPr txBox="1"/>
          <p:nvPr/>
        </p:nvSpPr>
        <p:spPr>
          <a:xfrm>
            <a:off x="5792983" y="1173249"/>
            <a:ext cx="3085973" cy="2800767"/>
          </a:xfrm>
          <a:prstGeom prst="rect">
            <a:avLst/>
          </a:prstGeom>
          <a:noFill/>
        </p:spPr>
        <p:txBody>
          <a:bodyPr wrap="square" rtlCol="0">
            <a:spAutoFit/>
          </a:bodyPr>
          <a:lstStyle/>
          <a:p>
            <a:r>
              <a:rPr lang="en-GB" sz="1600" dirty="0">
                <a:latin typeface="+mn-lt"/>
              </a:rPr>
              <a:t>5</a:t>
            </a:r>
            <a:r>
              <a:rPr lang="en-GB" sz="1600" baseline="30000" dirty="0">
                <a:latin typeface="+mn-lt"/>
              </a:rPr>
              <a:t>th</a:t>
            </a:r>
            <a:r>
              <a:rPr lang="en-GB" sz="1600" dirty="0">
                <a:latin typeface="+mn-lt"/>
              </a:rPr>
              <a:t> - </a:t>
            </a:r>
            <a:r>
              <a:rPr lang="en-GB" sz="1600" b="1" dirty="0">
                <a:latin typeface="+mn-lt"/>
              </a:rPr>
              <a:t>Tackling diverse roles beyond means (A </a:t>
            </a:r>
            <a:r>
              <a:rPr lang="en-GB" sz="1600" b="1" dirty="0">
                <a:solidFill>
                  <a:srgbClr val="FF0000"/>
                </a:solidFill>
                <a:latin typeface="+mn-lt"/>
              </a:rPr>
              <a:t>Council</a:t>
            </a:r>
            <a:r>
              <a:rPr lang="en-GB" sz="1600" b="1" dirty="0">
                <a:latin typeface="+mn-lt"/>
              </a:rPr>
              <a:t> issue)</a:t>
            </a:r>
            <a:br>
              <a:rPr lang="en-GB" sz="1600" dirty="0"/>
            </a:br>
            <a:br>
              <a:rPr lang="en-GB" sz="1600" dirty="0"/>
            </a:br>
            <a:r>
              <a:rPr lang="en-GB" sz="1600" dirty="0">
                <a:latin typeface="+mn-lt"/>
              </a:rPr>
              <a:t>1</a:t>
            </a:r>
            <a:r>
              <a:rPr lang="en-US" sz="1600" dirty="0">
                <a:latin typeface="+mn-lt"/>
              </a:rPr>
              <a:t>. Province Must Take</a:t>
            </a:r>
          </a:p>
          <a:p>
            <a:r>
              <a:rPr lang="en-US" sz="1600" dirty="0">
                <a:latin typeface="+mn-lt"/>
              </a:rPr>
              <a:t>    Responsibility</a:t>
            </a:r>
            <a:br>
              <a:rPr lang="en-US" sz="1600" dirty="0">
                <a:latin typeface="+mn-lt"/>
              </a:rPr>
            </a:br>
            <a:r>
              <a:rPr lang="en-US" sz="1600" dirty="0">
                <a:latin typeface="+mn-lt"/>
              </a:rPr>
              <a:t>2. Asset Management-Based </a:t>
            </a:r>
          </a:p>
          <a:p>
            <a:r>
              <a:rPr lang="en-US" sz="1600" dirty="0">
                <a:latin typeface="+mn-lt"/>
              </a:rPr>
              <a:t>    Funding</a:t>
            </a:r>
            <a:br>
              <a:rPr lang="en-US" sz="1600" dirty="0">
                <a:latin typeface="+mn-lt"/>
              </a:rPr>
            </a:br>
            <a:r>
              <a:rPr lang="en-US" sz="1600" dirty="0">
                <a:latin typeface="+mn-lt"/>
              </a:rPr>
              <a:t>3. Clear Division of Responsibilities</a:t>
            </a:r>
            <a:br>
              <a:rPr lang="en-US" sz="1600" dirty="0">
                <a:latin typeface="+mn-lt"/>
              </a:rPr>
            </a:br>
            <a:r>
              <a:rPr lang="en-US" sz="1600" dirty="0">
                <a:latin typeface="+mn-lt"/>
              </a:rPr>
              <a:t>4. Provincial Support and Advocacy</a:t>
            </a:r>
            <a:br>
              <a:rPr lang="en-US" sz="1600" dirty="0">
                <a:latin typeface="+mn-lt"/>
              </a:rPr>
            </a:br>
            <a:r>
              <a:rPr lang="en-US" sz="1600" dirty="0">
                <a:latin typeface="+mn-lt"/>
              </a:rPr>
              <a:t>5. Community Understanding and</a:t>
            </a:r>
          </a:p>
          <a:p>
            <a:r>
              <a:rPr lang="en-US" sz="1600" dirty="0">
                <a:latin typeface="+mn-lt"/>
              </a:rPr>
              <a:t>    Collaboration</a:t>
            </a:r>
          </a:p>
        </p:txBody>
      </p:sp>
      <p:sp>
        <p:nvSpPr>
          <p:cNvPr id="3" name="TextBox 2"/>
          <p:cNvSpPr txBox="1"/>
          <p:nvPr/>
        </p:nvSpPr>
        <p:spPr>
          <a:xfrm>
            <a:off x="678722" y="4486986"/>
            <a:ext cx="7746031" cy="338554"/>
          </a:xfrm>
          <a:prstGeom prst="rect">
            <a:avLst/>
          </a:prstGeom>
          <a:solidFill>
            <a:srgbClr val="FFFF00"/>
          </a:solidFill>
          <a:ln>
            <a:solidFill>
              <a:schemeClr val="tx1"/>
            </a:solidFill>
          </a:ln>
        </p:spPr>
        <p:txBody>
          <a:bodyPr wrap="none" rtlCol="0">
            <a:spAutoFit/>
          </a:bodyPr>
          <a:lstStyle/>
          <a:p>
            <a:r>
              <a:rPr lang="en-US" sz="1600" b="1" dirty="0">
                <a:latin typeface="Arial" panose="020B0604020202020204" pitchFamily="34" charset="0"/>
                <a:cs typeface="Arial" panose="020B0604020202020204" pitchFamily="34" charset="0"/>
              </a:rPr>
              <a:t>THE IMPACT ON MUNICIPALITIES IS CHALLENGING THEIR SUSTAINABILITY</a:t>
            </a:r>
          </a:p>
        </p:txBody>
      </p:sp>
    </p:spTree>
    <p:extLst>
      <p:ext uri="{BB962C8B-B14F-4D97-AF65-F5344CB8AC3E}">
        <p14:creationId xmlns:p14="http://schemas.microsoft.com/office/powerpoint/2010/main" val="18722283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71</a:t>
            </a:fld>
            <a:endParaRPr lang="en-US"/>
          </a:p>
        </p:txBody>
      </p:sp>
      <p:sp>
        <p:nvSpPr>
          <p:cNvPr id="6" name="Rectangle 5"/>
          <p:cNvSpPr/>
          <p:nvPr/>
        </p:nvSpPr>
        <p:spPr>
          <a:xfrm>
            <a:off x="463825" y="194071"/>
            <a:ext cx="8070573" cy="4616648"/>
          </a:xfrm>
          <a:prstGeom prst="rect">
            <a:avLst/>
          </a:prstGeom>
        </p:spPr>
        <p:txBody>
          <a:bodyPr wrap="square">
            <a:spAutoFit/>
          </a:bodyPr>
          <a:lstStyle/>
          <a:p>
            <a:pPr algn="ctr"/>
            <a:r>
              <a:rPr lang="en-US" sz="2400" b="1" dirty="0"/>
              <a:t>Taking Action - </a:t>
            </a:r>
            <a:r>
              <a:rPr lang="en-US" sz="2400" b="1" dirty="0">
                <a:solidFill>
                  <a:srgbClr val="FF0000"/>
                </a:solidFill>
              </a:rPr>
              <a:t>Provincial</a:t>
            </a:r>
            <a:r>
              <a:rPr lang="en-US" sz="2400" b="1" dirty="0"/>
              <a:t> Relationship</a:t>
            </a:r>
          </a:p>
          <a:p>
            <a:pPr algn="l"/>
            <a:br>
              <a:rPr lang="en-US" dirty="0"/>
            </a:br>
            <a:r>
              <a:rPr lang="en-US" b="1" dirty="0"/>
              <a:t>Research and Analysis: </a:t>
            </a:r>
            <a:r>
              <a:rPr lang="en-US" dirty="0"/>
              <a:t>Understand existing provincial policies and regulations affecting municipalities.</a:t>
            </a:r>
          </a:p>
          <a:p>
            <a:br>
              <a:rPr lang="en-US" dirty="0"/>
            </a:br>
            <a:r>
              <a:rPr lang="en-US" b="1" dirty="0"/>
              <a:t>Engagement: </a:t>
            </a:r>
            <a:r>
              <a:rPr lang="en-US" dirty="0"/>
              <a:t>Initiate dialogue with provincial representatives through meetings, correspondence, and presentations.</a:t>
            </a:r>
          </a:p>
          <a:p>
            <a:r>
              <a:rPr lang="en-US" dirty="0"/>
              <a:t> </a:t>
            </a:r>
          </a:p>
          <a:p>
            <a:r>
              <a:rPr lang="en-US" b="1" dirty="0"/>
              <a:t>Proposal Development: </a:t>
            </a:r>
            <a:r>
              <a:rPr lang="en-US" dirty="0"/>
              <a:t>Develop a clear, data-driven proposal outlining the issues and recommended solutions.</a:t>
            </a:r>
          </a:p>
          <a:p>
            <a:br>
              <a:rPr lang="en-US" dirty="0"/>
            </a:br>
            <a:r>
              <a:rPr lang="en-US" b="1" dirty="0"/>
              <a:t>Advocacy: </a:t>
            </a:r>
            <a:r>
              <a:rPr lang="en-US" dirty="0"/>
              <a:t>Advocate for policy changes that benefit municipalities while aligning with provincial goals.</a:t>
            </a:r>
          </a:p>
          <a:p>
            <a:r>
              <a:rPr lang="en-US" dirty="0"/>
              <a:t> </a:t>
            </a:r>
            <a:br>
              <a:rPr lang="en-US" dirty="0"/>
            </a:br>
            <a:r>
              <a:rPr lang="en-US" b="1" dirty="0"/>
              <a:t>Collaboration: </a:t>
            </a:r>
            <a:r>
              <a:rPr lang="en-US" dirty="0"/>
              <a:t>Offer opportunities for collaboration on joint initiatives to address common challenges.</a:t>
            </a:r>
          </a:p>
        </p:txBody>
      </p:sp>
    </p:spTree>
    <p:extLst>
      <p:ext uri="{BB962C8B-B14F-4D97-AF65-F5344CB8AC3E}">
        <p14:creationId xmlns:p14="http://schemas.microsoft.com/office/powerpoint/2010/main" val="27063314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72</a:t>
            </a:fld>
            <a:endParaRPr lang="en-US"/>
          </a:p>
        </p:txBody>
      </p:sp>
      <p:sp>
        <p:nvSpPr>
          <p:cNvPr id="6" name="TextBox 5"/>
          <p:cNvSpPr txBox="1"/>
          <p:nvPr/>
        </p:nvSpPr>
        <p:spPr>
          <a:xfrm>
            <a:off x="1565052" y="304799"/>
            <a:ext cx="5224507" cy="646331"/>
          </a:xfrm>
          <a:prstGeom prst="rect">
            <a:avLst/>
          </a:prstGeom>
          <a:noFill/>
        </p:spPr>
        <p:txBody>
          <a:bodyPr wrap="none" rtlCol="0">
            <a:spAutoFit/>
          </a:bodyPr>
          <a:lstStyle/>
          <a:p>
            <a:pPr algn="ctr"/>
            <a:r>
              <a:rPr lang="en-US" b="1" dirty="0"/>
              <a:t>REVIEW</a:t>
            </a:r>
          </a:p>
          <a:p>
            <a:pPr algn="ctr"/>
            <a:r>
              <a:rPr lang="en-US" b="1" dirty="0"/>
              <a:t>REWRITING THE MGA - RECOMMENDATIONS</a:t>
            </a:r>
          </a:p>
        </p:txBody>
      </p:sp>
      <p:sp>
        <p:nvSpPr>
          <p:cNvPr id="2" name="TextBox 1"/>
          <p:cNvSpPr txBox="1"/>
          <p:nvPr/>
        </p:nvSpPr>
        <p:spPr>
          <a:xfrm>
            <a:off x="404191" y="1154101"/>
            <a:ext cx="8010940" cy="3600986"/>
          </a:xfrm>
          <a:prstGeom prst="rect">
            <a:avLst/>
          </a:prstGeom>
          <a:noFill/>
        </p:spPr>
        <p:txBody>
          <a:bodyPr wrap="square" rtlCol="0">
            <a:spAutoFit/>
          </a:bodyPr>
          <a:lstStyle/>
          <a:p>
            <a:r>
              <a:rPr lang="en-US" sz="1400" b="1" dirty="0">
                <a:latin typeface="+mn-lt"/>
              </a:rPr>
              <a:t>1. Operate Municipalities Like A Business</a:t>
            </a:r>
            <a:r>
              <a:rPr lang="en-US" sz="1400" dirty="0">
                <a:latin typeface="+mn-lt"/>
              </a:rPr>
              <a:t>: Encourage municipalities employing business principles, utilizing</a:t>
            </a:r>
          </a:p>
          <a:p>
            <a:r>
              <a:rPr lang="en-US" sz="1400" dirty="0">
                <a:latin typeface="+mn-lt"/>
              </a:rPr>
              <a:t> Municipal Controlled Corporations for development.</a:t>
            </a:r>
          </a:p>
          <a:p>
            <a:endParaRPr lang="en-US" sz="1400" dirty="0">
              <a:latin typeface="+mn-lt"/>
            </a:endParaRPr>
          </a:p>
          <a:p>
            <a:r>
              <a:rPr lang="en-US" sz="1400" dirty="0">
                <a:latin typeface="+mn-lt"/>
              </a:rPr>
              <a:t>2. </a:t>
            </a:r>
            <a:r>
              <a:rPr lang="en-US" sz="1400" b="1" dirty="0">
                <a:latin typeface="+mn-lt"/>
              </a:rPr>
              <a:t>Strengthen Code of Conduct and Protection for CAOs</a:t>
            </a:r>
            <a:r>
              <a:rPr lang="en-US" sz="1400" dirty="0">
                <a:latin typeface="+mn-lt"/>
              </a:rPr>
              <a:t>: Enhance legislation on the Code of Conduct and</a:t>
            </a:r>
          </a:p>
          <a:p>
            <a:r>
              <a:rPr lang="en-US" sz="1400" dirty="0">
                <a:latin typeface="+mn-lt"/>
              </a:rPr>
              <a:t>provide stronger protection for Chief Administration Officers.</a:t>
            </a:r>
          </a:p>
          <a:p>
            <a:endParaRPr lang="en-US" sz="1400" dirty="0">
              <a:latin typeface="+mn-lt"/>
            </a:endParaRPr>
          </a:p>
          <a:p>
            <a:r>
              <a:rPr lang="en-US" sz="1400" dirty="0">
                <a:latin typeface="+mn-lt"/>
              </a:rPr>
              <a:t>3. </a:t>
            </a:r>
            <a:r>
              <a:rPr lang="en-US" sz="1400" b="1" dirty="0">
                <a:latin typeface="+mn-lt"/>
              </a:rPr>
              <a:t>Ensure Transparency for Candidates</a:t>
            </a:r>
            <a:r>
              <a:rPr lang="en-US" sz="1400" dirty="0">
                <a:latin typeface="+mn-lt"/>
              </a:rPr>
              <a:t>: Advocate for unrestricted transparency of all candidates, including</a:t>
            </a:r>
          </a:p>
          <a:p>
            <a:r>
              <a:rPr lang="en-US" sz="1400" dirty="0">
                <a:latin typeface="+mn-lt"/>
              </a:rPr>
              <a:t>disclosure of FOIP-related information relevant to their qualifications.</a:t>
            </a:r>
          </a:p>
          <a:p>
            <a:endParaRPr lang="en-US" sz="1400" dirty="0">
              <a:latin typeface="+mn-lt"/>
            </a:endParaRPr>
          </a:p>
          <a:p>
            <a:r>
              <a:rPr lang="en-US" sz="1400" dirty="0">
                <a:latin typeface="+mn-lt"/>
              </a:rPr>
              <a:t>4. </a:t>
            </a:r>
            <a:r>
              <a:rPr lang="en-US" sz="1400" b="1" dirty="0">
                <a:latin typeface="+mn-lt"/>
              </a:rPr>
              <a:t>Train and Educate</a:t>
            </a:r>
            <a:r>
              <a:rPr lang="en-US" sz="1400" dirty="0">
                <a:latin typeface="+mn-lt"/>
              </a:rPr>
              <a:t>: Mandate pre-election training for candidates and ongoing education for elected</a:t>
            </a:r>
          </a:p>
          <a:p>
            <a:r>
              <a:rPr lang="en-US" sz="1400" dirty="0">
                <a:latin typeface="+mn-lt"/>
              </a:rPr>
              <a:t>officials on roles, responsibilities, and the Municipal Government Act (MGA).</a:t>
            </a:r>
          </a:p>
          <a:p>
            <a:endParaRPr lang="en-US" sz="1400" dirty="0">
              <a:latin typeface="+mn-lt"/>
            </a:endParaRPr>
          </a:p>
          <a:p>
            <a:r>
              <a:rPr lang="en-US" sz="1400" dirty="0">
                <a:latin typeface="+mn-lt"/>
              </a:rPr>
              <a:t>5. </a:t>
            </a:r>
            <a:r>
              <a:rPr lang="en-US" sz="1400" b="1" dirty="0">
                <a:latin typeface="+mn-lt"/>
              </a:rPr>
              <a:t>Improve Accountability and Governance</a:t>
            </a:r>
            <a:r>
              <a:rPr lang="en-US" sz="1400" dirty="0">
                <a:latin typeface="+mn-lt"/>
              </a:rPr>
              <a:t>: Strengthen accountability measures, such as establishing </a:t>
            </a:r>
          </a:p>
          <a:p>
            <a:r>
              <a:rPr lang="en-US" sz="1400" dirty="0">
                <a:latin typeface="+mn-lt"/>
              </a:rPr>
              <a:t>provincial bodies to investigate Code of Conduct violations, tightening conflict of interest rules, and providing support systems for enforcing disqualifications of </a:t>
            </a:r>
            <a:r>
              <a:rPr lang="en-US" sz="1400" dirty="0" err="1">
                <a:latin typeface="+mn-lt"/>
              </a:rPr>
              <a:t>councillors</a:t>
            </a:r>
            <a:r>
              <a:rPr lang="en-US" sz="1400" dirty="0">
                <a:latin typeface="+mn-lt"/>
              </a:rPr>
              <a:t>.</a:t>
            </a:r>
            <a:endParaRPr lang="en-US" dirty="0"/>
          </a:p>
          <a:p>
            <a:endParaRPr lang="en-US" dirty="0"/>
          </a:p>
        </p:txBody>
      </p:sp>
    </p:spTree>
    <p:extLst>
      <p:ext uri="{BB962C8B-B14F-4D97-AF65-F5344CB8AC3E}">
        <p14:creationId xmlns:p14="http://schemas.microsoft.com/office/powerpoint/2010/main" val="23417378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73</a:t>
            </a:fld>
            <a:endParaRPr lang="en-US"/>
          </a:p>
        </p:txBody>
      </p:sp>
      <p:sp>
        <p:nvSpPr>
          <p:cNvPr id="6" name="Rectangle 5"/>
          <p:cNvSpPr/>
          <p:nvPr/>
        </p:nvSpPr>
        <p:spPr>
          <a:xfrm>
            <a:off x="437322" y="249310"/>
            <a:ext cx="8534400" cy="3600986"/>
          </a:xfrm>
          <a:prstGeom prst="rect">
            <a:avLst/>
          </a:prstGeom>
        </p:spPr>
        <p:txBody>
          <a:bodyPr wrap="square">
            <a:spAutoFit/>
          </a:bodyPr>
          <a:lstStyle/>
          <a:p>
            <a:pPr algn="ctr"/>
            <a:r>
              <a:rPr lang="en-US" sz="2400" b="1" dirty="0"/>
              <a:t>TIMELINES PROPOSED</a:t>
            </a:r>
          </a:p>
          <a:p>
            <a:pPr algn="ctr"/>
            <a:endParaRPr lang="en-US" sz="2400" b="1" dirty="0"/>
          </a:p>
          <a:p>
            <a:r>
              <a:rPr lang="en-US" dirty="0"/>
              <a:t>Spring ‘24 – Prepare and send the survey Report to all CAOs including reference to the webinar recordings for review, sharing, comment</a:t>
            </a:r>
          </a:p>
          <a:p>
            <a:pPr marL="342900" indent="-342900">
              <a:buAutoNum type="arabicPeriod"/>
            </a:pPr>
            <a:endParaRPr lang="en-US" dirty="0"/>
          </a:p>
          <a:p>
            <a:r>
              <a:rPr lang="en-US" dirty="0"/>
              <a:t>Summer ‘24 - Meet with AUMA and RMA to share the Report and propose further action including measures to engage:</a:t>
            </a:r>
          </a:p>
          <a:p>
            <a:r>
              <a:rPr lang="en-US" dirty="0"/>
              <a:t>	The Public, the Municipalities, the Province</a:t>
            </a:r>
          </a:p>
          <a:p>
            <a:r>
              <a:rPr lang="en-US" dirty="0"/>
              <a:t>	The Councils for design of a standard training program</a:t>
            </a:r>
          </a:p>
          <a:p>
            <a:endParaRPr lang="en-US" dirty="0"/>
          </a:p>
          <a:p>
            <a:r>
              <a:rPr lang="en-US" dirty="0"/>
              <a:t>Spring '25 – Provide assistance in co-hosting a Provincial Conference to finalize any recommended  action and responsibilities for each municipal relationship.</a:t>
            </a:r>
          </a:p>
        </p:txBody>
      </p:sp>
    </p:spTree>
    <p:extLst>
      <p:ext uri="{BB962C8B-B14F-4D97-AF65-F5344CB8AC3E}">
        <p14:creationId xmlns:p14="http://schemas.microsoft.com/office/powerpoint/2010/main" val="1994833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75" y="59635"/>
            <a:ext cx="8836707" cy="4472607"/>
          </a:xfrm>
        </p:spPr>
        <p:txBody>
          <a:bodyPr>
            <a:normAutofit fontScale="90000"/>
          </a:bodyPr>
          <a:lstStyle/>
          <a:p>
            <a:r>
              <a:rPr lang="en-US" dirty="0"/>
              <a:t>                           </a:t>
            </a:r>
            <a:r>
              <a:rPr lang="en-US" sz="2200" dirty="0">
                <a:latin typeface="+mn-lt"/>
              </a:rPr>
              <a:t>DIVERSE &amp; REPRESENTATIVE SURVEY RESPONSE</a:t>
            </a:r>
            <a:br>
              <a:rPr lang="en-US" sz="2200" dirty="0">
                <a:latin typeface="+mn-lt"/>
              </a:rPr>
            </a:br>
            <a:r>
              <a:rPr lang="en-US" sz="2200" dirty="0">
                <a:latin typeface="+mn-lt"/>
              </a:rPr>
              <a:t>     </a:t>
            </a:r>
            <a:r>
              <a:rPr lang="en-US" sz="2200" b="0" dirty="0">
                <a:latin typeface="+mn-lt"/>
              </a:rPr>
              <a:t>Extraordinarily high (&gt;50%) open rates/interest and completion rates </a:t>
            </a:r>
            <a:br>
              <a:rPr lang="en-US" dirty="0"/>
            </a:br>
            <a:br>
              <a:rPr lang="en-US" dirty="0"/>
            </a:br>
            <a:r>
              <a:rPr lang="en-US" b="0" dirty="0">
                <a:latin typeface="+mn-lt"/>
              </a:rPr>
              <a:t>317 CAOs emailed:        158 Survey 2            159 Survey 3</a:t>
            </a:r>
            <a:br>
              <a:rPr lang="en-US" b="0" dirty="0">
                <a:latin typeface="+mn-lt"/>
              </a:rPr>
            </a:br>
            <a:r>
              <a:rPr lang="en-US" b="0" dirty="0">
                <a:latin typeface="+mn-lt"/>
              </a:rPr>
              <a:t>      Open rates:      Mar    5     90 (57.7%)            100 (62.9%)</a:t>
            </a:r>
            <a:br>
              <a:rPr lang="en-US" b="0" dirty="0">
                <a:latin typeface="+mn-lt"/>
              </a:rPr>
            </a:br>
            <a:r>
              <a:rPr lang="en-US" b="0" dirty="0">
                <a:latin typeface="+mn-lt"/>
              </a:rPr>
              <a:t>                                 Mar 16      82 (53.2%)              86 (55.1%)</a:t>
            </a:r>
            <a:br>
              <a:rPr lang="en-US" b="0" dirty="0">
                <a:latin typeface="+mn-lt"/>
              </a:rPr>
            </a:br>
            <a:r>
              <a:rPr lang="en-US" b="0" dirty="0">
                <a:latin typeface="+mn-lt"/>
              </a:rPr>
              <a:t>                                 Mar 20      74 (47.7%)              75 (48.4%)        </a:t>
            </a:r>
            <a:br>
              <a:rPr lang="en-US" b="0" dirty="0">
                <a:latin typeface="+mn-lt"/>
              </a:rPr>
            </a:br>
            <a:r>
              <a:rPr lang="en-US" b="0" dirty="0">
                <a:latin typeface="+mn-lt"/>
              </a:rPr>
              <a:t>                                 Mar 29      74 (47.7%)              70 (44.6%) </a:t>
            </a:r>
            <a:br>
              <a:rPr lang="en-US" b="0" dirty="0">
                <a:latin typeface="+mn-lt"/>
              </a:rPr>
            </a:br>
            <a:r>
              <a:rPr lang="en-US" b="0" dirty="0">
                <a:latin typeface="+mn-lt"/>
              </a:rPr>
              <a:t>                                       </a:t>
            </a:r>
            <a:br>
              <a:rPr lang="en-US" b="0" dirty="0">
                <a:latin typeface="+mn-lt"/>
              </a:rPr>
            </a:br>
            <a:r>
              <a:rPr lang="en-US" b="0" dirty="0">
                <a:latin typeface="+mn-lt"/>
              </a:rPr>
              <a:t>   95 Completed - one lacking a position identity</a:t>
            </a:r>
            <a:br>
              <a:rPr lang="en-US" b="0" dirty="0">
                <a:latin typeface="+mn-lt"/>
              </a:rPr>
            </a:br>
            <a:r>
              <a:rPr lang="en-US" b="0" dirty="0">
                <a:latin typeface="+mn-lt"/>
              </a:rPr>
              <a:t>	44 CAOs and Managers - 14% of all Municipal CAOs</a:t>
            </a:r>
            <a:br>
              <a:rPr lang="en-US" b="0" dirty="0">
                <a:latin typeface="+mn-lt"/>
              </a:rPr>
            </a:br>
            <a:r>
              <a:rPr lang="en-US" b="0" dirty="0">
                <a:latin typeface="+mn-lt"/>
              </a:rPr>
              <a:t>	50 Council members including:</a:t>
            </a:r>
            <a:br>
              <a:rPr lang="en-US" b="0" dirty="0">
                <a:latin typeface="+mn-lt"/>
              </a:rPr>
            </a:br>
            <a:r>
              <a:rPr lang="en-US" b="0" dirty="0">
                <a:latin typeface="+mn-lt"/>
              </a:rPr>
              <a:t>		37 </a:t>
            </a:r>
            <a:r>
              <a:rPr lang="en-US" b="0" dirty="0" err="1">
                <a:latin typeface="+mn-lt"/>
              </a:rPr>
              <a:t>Councillors</a:t>
            </a:r>
            <a:r>
              <a:rPr lang="en-US" b="0" dirty="0">
                <a:latin typeface="+mn-lt"/>
              </a:rPr>
              <a:t> &amp; Reeves</a:t>
            </a:r>
            <a:br>
              <a:rPr lang="en-US" b="0" dirty="0">
                <a:latin typeface="+mn-lt"/>
              </a:rPr>
            </a:br>
            <a:r>
              <a:rPr lang="en-US" b="0" dirty="0">
                <a:latin typeface="+mn-lt"/>
              </a:rPr>
              <a:t>		13 Mayors &amp; Deputy Mayors</a:t>
            </a:r>
            <a:br>
              <a:rPr lang="en-US" b="0" dirty="0">
                <a:latin typeface="+mn-lt"/>
              </a:rPr>
            </a:br>
            <a:br>
              <a:rPr lang="en-US" b="0" dirty="0">
                <a:latin typeface="+mn-lt"/>
              </a:rPr>
            </a:br>
            <a:r>
              <a:rPr lang="en-US" b="0" dirty="0">
                <a:latin typeface="+mn-lt"/>
              </a:rPr>
              <a:t>   59 Different Municipalities – 19% of the 317 Alberta Municipalities          </a:t>
            </a:r>
            <a:endParaRPr lang="en-US" dirty="0"/>
          </a:p>
        </p:txBody>
      </p:sp>
      <p:sp>
        <p:nvSpPr>
          <p:cNvPr id="4" name="Slide Number Placeholder 3"/>
          <p:cNvSpPr>
            <a:spLocks noGrp="1"/>
          </p:cNvSpPr>
          <p:nvPr>
            <p:ph type="sldNum" sz="quarter" idx="12"/>
          </p:nvPr>
        </p:nvSpPr>
        <p:spPr/>
        <p:txBody>
          <a:bodyPr/>
          <a:lstStyle/>
          <a:p>
            <a:fld id="{A88B48FB-E956-2048-9E74-C69E7CAA26CC}" type="slidenum">
              <a:rPr lang="en-US" smtClean="0"/>
              <a:t>8</a:t>
            </a:fld>
            <a:endParaRPr lang="en-US"/>
          </a:p>
        </p:txBody>
      </p:sp>
      <p:sp>
        <p:nvSpPr>
          <p:cNvPr id="6" name="Oval 5"/>
          <p:cNvSpPr/>
          <p:nvPr/>
        </p:nvSpPr>
        <p:spPr>
          <a:xfrm>
            <a:off x="5850834" y="1490869"/>
            <a:ext cx="2577547" cy="151074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MAYORs</a:t>
            </a:r>
          </a:p>
          <a:p>
            <a:pPr algn="ctr"/>
            <a:r>
              <a:rPr lang="en-US" sz="2000" dirty="0">
                <a:solidFill>
                  <a:schemeClr val="tx1"/>
                </a:solidFill>
              </a:rPr>
              <a:t>COUNCILLORs</a:t>
            </a:r>
          </a:p>
          <a:p>
            <a:pPr algn="ctr"/>
            <a:r>
              <a:rPr lang="en-US" sz="2000" dirty="0">
                <a:solidFill>
                  <a:schemeClr val="tx1"/>
                </a:solidFill>
              </a:rPr>
              <a:t>CAOs</a:t>
            </a:r>
          </a:p>
        </p:txBody>
      </p:sp>
    </p:spTree>
    <p:extLst>
      <p:ext uri="{BB962C8B-B14F-4D97-AF65-F5344CB8AC3E}">
        <p14:creationId xmlns:p14="http://schemas.microsoft.com/office/powerpoint/2010/main" val="219282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8B48FB-E956-2048-9E74-C69E7CAA26CC}" type="slidenum">
              <a:rPr lang="en-US" smtClean="0"/>
              <a:t>9</a:t>
            </a:fld>
            <a:endParaRPr lang="en-US"/>
          </a:p>
        </p:txBody>
      </p:sp>
      <p:sp>
        <p:nvSpPr>
          <p:cNvPr id="6" name="TextBox 5"/>
          <p:cNvSpPr txBox="1"/>
          <p:nvPr/>
        </p:nvSpPr>
        <p:spPr>
          <a:xfrm>
            <a:off x="940904" y="189420"/>
            <a:ext cx="7765774" cy="4031873"/>
          </a:xfrm>
          <a:prstGeom prst="rect">
            <a:avLst/>
          </a:prstGeom>
          <a:noFill/>
        </p:spPr>
        <p:txBody>
          <a:bodyPr wrap="square" rtlCol="0">
            <a:spAutoFit/>
          </a:bodyPr>
          <a:lstStyle/>
          <a:p>
            <a:pPr algn="ctr"/>
            <a:r>
              <a:rPr lang="en-US" sz="2000" b="1" dirty="0">
                <a:latin typeface="+mn-lt"/>
              </a:rPr>
              <a:t>Respondent’s Municipalities</a:t>
            </a:r>
          </a:p>
          <a:p>
            <a:pPr algn="ctr"/>
            <a:r>
              <a:rPr lang="en-US" sz="2000" dirty="0">
                <a:latin typeface="+mn-lt"/>
              </a:rPr>
              <a:t>Majority in the North Region, Towns but Few Cities</a:t>
            </a:r>
          </a:p>
          <a:p>
            <a:pPr algn="l">
              <a:lnSpc>
                <a:spcPct val="150000"/>
              </a:lnSpc>
            </a:pPr>
            <a:r>
              <a:rPr lang="en-US" b="1" dirty="0">
                <a:latin typeface="+mn-lt"/>
              </a:rPr>
              <a:t>REGIONS (Total 95)</a:t>
            </a:r>
          </a:p>
          <a:p>
            <a:pPr algn="l"/>
            <a:r>
              <a:rPr lang="en-US" dirty="0">
                <a:latin typeface="+mn-lt"/>
              </a:rPr>
              <a:t>                  North    50</a:t>
            </a:r>
          </a:p>
          <a:p>
            <a:pPr algn="l">
              <a:lnSpc>
                <a:spcPct val="150000"/>
              </a:lnSpc>
            </a:pPr>
            <a:r>
              <a:rPr lang="en-US" dirty="0">
                <a:latin typeface="+mn-lt"/>
              </a:rPr>
              <a:t>                  Central  23</a:t>
            </a:r>
          </a:p>
          <a:p>
            <a:pPr algn="l">
              <a:lnSpc>
                <a:spcPct val="150000"/>
              </a:lnSpc>
            </a:pPr>
            <a:r>
              <a:rPr lang="en-US" dirty="0">
                <a:latin typeface="+mn-lt"/>
              </a:rPr>
              <a:t>                  South    22 </a:t>
            </a:r>
          </a:p>
          <a:p>
            <a:pPr algn="l"/>
            <a:endParaRPr lang="en-US" dirty="0">
              <a:latin typeface="+mn-lt"/>
            </a:endParaRPr>
          </a:p>
          <a:p>
            <a:pPr algn="l"/>
            <a:r>
              <a:rPr lang="en-US" b="1" dirty="0">
                <a:latin typeface="+mn-lt"/>
              </a:rPr>
              <a:t> JURISDICTIONS ( Total 95)</a:t>
            </a:r>
          </a:p>
          <a:p>
            <a:pPr algn="l">
              <a:lnSpc>
                <a:spcPct val="150000"/>
              </a:lnSpc>
            </a:pPr>
            <a:r>
              <a:rPr lang="en-US" dirty="0">
                <a:latin typeface="+mn-lt"/>
              </a:rPr>
              <a:t>     </a:t>
            </a:r>
          </a:p>
          <a:p>
            <a:pPr algn="l">
              <a:lnSpc>
                <a:spcPct val="150000"/>
              </a:lnSpc>
            </a:pPr>
            <a:r>
              <a:rPr lang="en-US" dirty="0">
                <a:latin typeface="+mn-lt"/>
              </a:rPr>
              <a:t> </a:t>
            </a:r>
          </a:p>
          <a:p>
            <a:pPr algn="l">
              <a:lnSpc>
                <a:spcPct val="150000"/>
              </a:lnSpc>
            </a:pPr>
            <a:r>
              <a:rPr lang="en-US" dirty="0">
                <a:latin typeface="+mn-lt"/>
              </a:rPr>
              <a: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587" y="2902957"/>
            <a:ext cx="4516714" cy="184369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408" y="1175922"/>
            <a:ext cx="3085479" cy="1507117"/>
          </a:xfrm>
          <a:prstGeom prst="rect">
            <a:avLst/>
          </a:prstGeom>
        </p:spPr>
      </p:pic>
    </p:spTree>
    <p:extLst>
      <p:ext uri="{BB962C8B-B14F-4D97-AF65-F5344CB8AC3E}">
        <p14:creationId xmlns:p14="http://schemas.microsoft.com/office/powerpoint/2010/main" val="362168853"/>
      </p:ext>
    </p:extLst>
  </p:cSld>
  <p:clrMapOvr>
    <a:masterClrMapping/>
  </p:clrMapOvr>
</p:sld>
</file>

<file path=ppt/theme/theme1.xml><?xml version="1.0" encoding="utf-8"?>
<a:theme xmlns:a="http://schemas.openxmlformats.org/drawingml/2006/main" name="Data slides">
  <a:themeElements>
    <a:clrScheme name="Custom 93">
      <a:dk1>
        <a:srgbClr val="333333"/>
      </a:dk1>
      <a:lt1>
        <a:sysClr val="window" lastClr="FFFFFF"/>
      </a:lt1>
      <a:dk2>
        <a:srgbClr val="666666"/>
      </a:dk2>
      <a:lt2>
        <a:srgbClr val="EEECE1"/>
      </a:lt2>
      <a:accent1>
        <a:srgbClr val="00BF6F"/>
      </a:accent1>
      <a:accent2>
        <a:srgbClr val="507CB6"/>
      </a:accent2>
      <a:accent3>
        <a:srgbClr val="F9BE00"/>
      </a:accent3>
      <a:accent4>
        <a:srgbClr val="6BC8CD"/>
      </a:accent4>
      <a:accent5>
        <a:srgbClr val="EA854B"/>
      </a:accent5>
      <a:accent6>
        <a:srgbClr val="7D5E8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5721</TotalTime>
  <Words>8084</Words>
  <Application>Microsoft Office PowerPoint</Application>
  <PresentationFormat>On-screen Show (16:9)</PresentationFormat>
  <Paragraphs>537</Paragraphs>
  <Slides>73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73</vt:i4>
      </vt:variant>
    </vt:vector>
  </HeadingPairs>
  <TitlesOfParts>
    <vt:vector size="76" baseType="lpstr">
      <vt:lpstr>Arial</vt:lpstr>
      <vt:lpstr>Calibri</vt:lpstr>
      <vt:lpstr>Data slides</vt:lpstr>
      <vt:lpstr>PowerPoint Presentation</vt:lpstr>
      <vt:lpstr>PowerPoint Presentation</vt:lpstr>
      <vt:lpstr>PowerPoint Presentation</vt:lpstr>
      <vt:lpstr>The Survey – why, who, when, and how</vt:lpstr>
      <vt:lpstr>                             SURVEY OBJECTIVES AND METHODOLOGY    OBJECTIVES 1. Increase the awareness for Alberta’s various levels of government of common      issues and advocate for collaboration in pursuing their resolution 2. Assess the importance to Municipalities of a number of current issues – 10      identified 3. Compare the perspectives of: CAO and Councils and between Mayors and      Councils 4. Identify differences in importance for thee Province’s Regions and Jurisdictions 5. Prepare DRAFT recommendations for addressing common issues   </vt:lpstr>
      <vt:lpstr>                               SURVEY OBJECTIVES AND METHODOLOGY  SURVEY METHODOLOGY  ChatGPT-Plus was prompted to identify 10 of the most important issues in governing       Alberta’s municipalities Survey Monkey was employed incorporating 10 questions about the importance of each      issue including several open-ended for gathering comments and recommendations  Two Surveys were designed for completion within 4-minutes each including two of the     same questions and four different questions for a total of 6 questions in each survey plus      the open-ended questions  Survey was conducted in March into early April 2024 through email with reminders to      CAO’s of 317 Alberta Municipalities  Engaging of Mayors and Councillors was through the CAOs who were encouraged to share      the survey </vt:lpstr>
      <vt:lpstr>                               SURVEY OBJECTIVES AND METHODOLOGY    COMMUNICATIONS &amp; RESOLUTION  1. Prepare findings for sharing with the Municipalities and their representatives. 2. Consult with representatives on options for conveying findings and finalizing any       recommendations. </vt:lpstr>
      <vt:lpstr>                           DIVERSE &amp; REPRESENTATIVE SURVEY RESPONSE      Extraordinarily high (&gt;50%) open rates/interest and completion rates   317 CAOs emailed:        158 Survey 2            159 Survey 3       Open rates:      Mar    5     90 (57.7%)            100 (62.9%)                                  Mar 16      82 (53.2%)              86 (55.1%)                                  Mar 20      74 (47.7%)              75 (48.4%)                                          Mar 29      74 (47.7%)              70 (44.6%)                                             95 Completed - one lacking a position identity  44 CAOs and Managers - 14% of all Municipal CAOs  50 Council members including:   37 Councillors &amp; Reeves   13 Mayors &amp; Deputy Mayors     59 Different Municipalities – 19% of the 317 Alberta Municipalities          </vt:lpstr>
      <vt:lpstr>PowerPoint Presentation</vt:lpstr>
      <vt:lpstr>PowerPoint Presentation</vt:lpstr>
      <vt:lpstr>PowerPoint Presentation</vt:lpstr>
      <vt:lpstr>PowerPoint Presentation</vt:lpstr>
      <vt:lpstr>PowerPoint Presentation</vt:lpstr>
      <vt:lpstr>                        Overall Importance of All Issues Surveyed Extraordinary spread between the most and least important issues. Also, the Provincial relationship issues (Downloading, Grant cuts, Diverse roles) are the most dominant in importance.      1     1.52  Provincial downloading                      - Provincial    2     1.67  Role clarity and council direction     - Council    3     1.68  Soaring public expectations               - Public     4     1.74  Provincial government grant cuts                     - Provincial    5     1.77  Tackling diverse roles beyond means               - Provincial    6     2.02  Hindered collaboration due to competition    - Inter-Municipal     7     2.33  Urbanization's toll on rural areas                                                            - Inter-Municipal    8     2.33  Elusive regional governance                                                                     - Inter-Municipal    9     2.40  Addressing voter apathy and enhancing municipal accountability  - Council   10     3.02  Demand for inclusivity amid cultural shifts                                           - Public </vt:lpstr>
      <vt:lpstr>PowerPoint Presentation</vt:lpstr>
      <vt:lpstr>  THE TEN MUNICIPAL ISSUES         AND THE ASSOCIATED RELATIONSHIPS         PROVINCIAL    1 - Provincial downloading 4 - Provincial government grant cuts 5 - Tackling diverse roles beyond means    INTER-MUNICIPAL      6 - Hindered collaboration due to competition      7- Urbanization's toll on rural areas      8- Elusive regional governance                                        PUBLIC       3 - Soaring public expectations      10 - Demand for inclusivity amid cultural shifts        COUNCIL        2 - Role clarity and council direction                                                       9 - Voter apathy and enhancing municipal accountability      </vt:lpstr>
      <vt:lpstr>PowerPoint Presentation</vt:lpstr>
      <vt:lpstr>                                                     Good Alignment Between CAOs, Mayors and Councils - Except on Role Clarity  Are CAOs and their Councils aligned?        Overall yes, as they are never more than 1 or 2 issue rankings apart, with one glaring exception. Role      clarity is ranked as the #1 issue for CAOs and #7 for Councils. They differ by 0.60 in rating 1.40 v 2.00.   Are Mayors and Councillors aligned?             Generally yes, with a few exceptions: Role clarity is ranked as #1 by Mayors but  #7 by Councillors.      They and differ by 0.79 in rating (1.50 v 2.29).      They also differ on the importance of Hindered inter-Municipal collaboration with Mayors #9 and     Councillors #4 – a 0.41 rating difference and Voter apathy with Mayors #10 and Councilors #6 (0.48 ).   Other – All are aligned in ranking last (#10th) the Demand for inclusivity amid cultural shifts  OBSERVATION: Mayors and CAOs are more closely aligned on issues than they are with Councillors, both agreeing that the Role clarity issue is #1st in importance while Councillors rank it as #7th.</vt:lpstr>
      <vt:lpstr>PowerPoint Presentation</vt:lpstr>
      <vt:lpstr>PowerPoint Presentation</vt:lpstr>
      <vt:lpstr>PowerPoint Presentation</vt:lpstr>
      <vt:lpstr>      THE RELATIONSHIPS ASSOCIATED WITH        THE MOST IMPORTANT ISSUES         PROVINCIAL          1 - Provincial downloading       4 - Provincial government grant cuts       5 - Tackling diverse roles beyond means  INTER-MUNICIPAL       6 - Hindered collaboration due to competition       7- Urbanization's toll on rural areas       8- Elusive regional governance          PUBLIC       3 - Soaring public expectations     10 - Demand for inclusivity amid cultural shifts  COUNCIL      2 - Role clarity and council direction              9 - Voter apathy and enhancing municipal accountability     </vt:lpstr>
      <vt:lpstr>PowerPoint Presentation</vt:lpstr>
      <vt:lpstr>PowerPoint Presentation</vt:lpstr>
      <vt:lpstr>PowerPoint Presentation</vt:lpstr>
      <vt:lpstr>PowerPoint Presentation</vt:lpstr>
      <vt:lpstr>               MUNICIPAL ISSUES AND                     THE ASSOCIATED RELATIOINSHIPS         PROVINCIAL          1 - Provincial downloading       4 - Provincial government grant cuts       5 - Tackling diverse roles beyond means  INTER-MUNICIPAL       6 - Hindered collaboration due to competition       7- Urbanization's toll on rural areas       8- Elusive regional governance          PUBLIC       3 - Soaring public expectations     10 - Demand for inclusivity amid cultural shifts  COUNCIL      2 - Role clarity and council direction              9 - Voter apathy and enhancing municipal accountability     </vt:lpstr>
      <vt:lpstr>Q1. Provincial downloading: How serious is the challenge to your municipality of provincial downloading and the distribution of responsibilities and resources?</vt:lpstr>
      <vt:lpstr>PowerPoint Presentation</vt:lpstr>
      <vt:lpstr>PowerPoint Presentation</vt:lpstr>
      <vt:lpstr>PowerPoint Presentation</vt:lpstr>
      <vt:lpstr>PowerPoint Presentation</vt:lpstr>
      <vt:lpstr>PowerPoint Presentation</vt:lpstr>
      <vt:lpstr>Ranked 5th. Tackling diverse roles beyond means: Municipalities should prioritize and streamline their responsibilities to ensure efficient use of resources while still meeting community needs.                                                          DETAILED RECOMMENDATIONS 1. Province Must Take Responsibility: The province should reassume responsibility for streamlining processes and reducing bureaucratic red tape to alleviate the burden on municipalities and prevent staff burnout. 2. Asset Management-Based Funding: Prioritize funding for essential infrastructure projects based on an asset management model, ensuring that core infrastructure needs are addressed before investing in non-essential projects like walking trails. 3. Clear Division of Responsibilities: Clearly define municipal roles and responsibilities, emphasizing regional sharing of services and revisiting the funding model to ensure fair distribution for shared services. 4. Provincial Support and Advocacy: Advocate for increased provincial support and funding for municipalities, particularly in light of economic challenges and inflationary pressures. 5. Community Understanding and Collaboration: Foster community understanding of municipal roles and encourage collaboration with larger communities to provide services at affordable rates.  </vt:lpstr>
      <vt:lpstr>PowerPoint Presentation</vt:lpstr>
      <vt:lpstr>Q4(2). Urbanization's toll on rural areas: Rural municipalities need to reduce the impact of urbanization on rural communities, such as declining populations and limited resources.</vt:lpstr>
      <vt:lpstr>Q6(2). Elusive regional governance: Municipalities should be overcoming barriers to regional governance and promote collaboration across jurisdictions to address shared challenges effectively.</vt:lpstr>
      <vt:lpstr>PowerPoint Presentation</vt:lpstr>
      <vt:lpstr>Rank 6th - Hindered collaboration due to competition: Municipalities should foster a culture of cooperation and collaboration among neighboring jurisdictions, despite competitive pressures.                                                        DETAILED RECOMMENDATIONS 1. Incentivize Collaboration: Encourage collaboration through incentives such as additional grant increases for regional projects involving multiple municipalities. 2. Fair Funding Models: Implement fair funding models based on usage from neighboring municipalities to avoid competition and ensure equitable distribution of resources. 3. Promote Outsourcing and Partnerships: Encourage municipalities to outsource or contract services to neighboring jurisdictions and foster partnerships to reduce duplication of services. 4. Force Amalgamation: Consider forced amalgamation of municipalities to facilitate cost-sharing, streamline administrative functions, and promote efficiency in service delivery. 5. Break Down Silos: Encourage municipalities to break down silos, work together, and focus on regional cooperation to enhance competitiveness on a global scale.  </vt:lpstr>
      <vt:lpstr>PowerPoint Presentation</vt:lpstr>
      <vt:lpstr>PowerPoint Presentation</vt:lpstr>
      <vt:lpstr>Q3(2). Soaring public expectations: Municipalities need to effectively communicate with constituents about mandate and services to manage and align public expectations with available resources.</vt:lpstr>
      <vt:lpstr>PowerPoint Presentation</vt:lpstr>
      <vt:lpstr>PowerPoint Presentation</vt:lpstr>
      <vt:lpstr>PowerPoint Presentation</vt:lpstr>
      <vt:lpstr>PowerPoint Presentation</vt:lpstr>
      <vt:lpstr>Ranked 2nd - Role clarity and council direction: Training is needed in governance for election candidates, new Councillors, and other council members, particularly about the roles and responsibilities for ensuring effective governance.</vt:lpstr>
      <vt:lpstr>PowerPoint Presentation</vt:lpstr>
      <vt:lpstr>PowerPoint Presentation</vt:lpstr>
      <vt:lpstr>     Ranked 2nd - Role clarity and council direction: Training is needed in governance for election candidates, new Councillors, and other council members, particularly about the roles and responsibilities for ensuring effective governance.                                                         DETAILED RECOMMENDATIONS 1. Mandatory Training: Implement mandatory yearly training for all council members, including election candidates, to ensure understanding of roles and responsibilities in governance. Failure to complete training should result in removal from office. 2. Continual Education: Provide increased opportunities for learning and access to information portals, particularly for smaller municipalities facing challenges with technology and resources. 3. Legislated Training: Make courses like the Elected Officials Education Program (EOEP) mandatory by legislation, enabling councils to impose stronger sanctions for misconduct. 4. Pre-Election Education: Require mandatory training for election candidates before they can run for office, ensuring they understand governance rules and expectations. 5. Ongoing Training Support: Offer continued support through programs like Munis101 and EOEP courses, with all council members, new and existing, required to participate, especially during election years.  </vt:lpstr>
      <vt:lpstr>Ranked 9th - Addressing voter apathy and enhancing municipal accountability: Initiatives should be implemented to increase civic engagement and hold municipal leaders accountable to their constituents.                                                                         DETAILED RECOMMENDATIONS 1. Promote Qualifications: Implement pre-qualification measures for municipal leaders and provide tax incentives for informed voters to encourage civic engagement based on qualifications rather than popularity. 2. Pre-training Leaders: Ensure municipal leaders receive training before running for office and attend local council meetings to understand ongoing issues. 3. Refine Recall Legislation: Modify recall legislation to require only those who voted to have a voice in recall processes, thereby incentivizing voter engagement and responsibility. 4. Combat Polarization: Address the increase in extreme views and polarization in municipal politics by sanctioning citizen abuse of elected officials and protecting municipal politics from partisan influences. 5. Focus on Communication: Enhance communication strategies, increase outreach efforts, and utilize various mediums to disseminate information to residents, fostering transparency and accountability.  </vt:lpstr>
      <vt:lpstr>PowerPoint Presentation</vt:lpstr>
      <vt:lpstr>Q7. In Conclusion. Are there any points you would recommend be included in the next rewrite of the Alberta Municipal  Government Act (MGA)?</vt:lpstr>
      <vt:lpstr>Q8. Are there any other comments you would like to make?</vt:lpstr>
      <vt:lpstr>CONTINUED … Are there any other comments you would like to make?</vt:lpstr>
      <vt:lpstr>OVERALL   ALL MUNICIPALITIES ARE VULNERABLE TO PROVINCIAL DOWNLOADING AND GRANT CUTS. COUNCILS ARE CHALLENGED TO CLARIFY IT’S ROLE IN MANAGING MULTIPLE RELATIONSHIPS WITH LIMITED RESOURCES AMID SOARING PUBLIC EXPECTATIONS AND VOTER APATHY   RECOMMENDATIONS TARGET COUNCIL’S OPTIONS INCLUDING RECOMMENDED REVISIONS TO THE ALBERTA MUNICIPAL ACT  EPISODE #3 - WHERE FROM HERE?  SETTING PRIORITIES AND COLLABORATION  IS CONTINUING GROWTH MANAGEABLE … EVEN SUSTAINABLE?</vt:lpstr>
      <vt:lpstr>PowerPoint Presentation</vt:lpstr>
      <vt:lpstr>PowerPoint Presentation</vt:lpstr>
      <vt:lpstr>PowerPoint Presentation</vt:lpstr>
      <vt:lpstr>               MUNICIPAL ISSUES AND                     THE ASSOCIATED RELATIONSHIPS         PROVINCIAL          1 - Provincial downloading       4 - Provincial government grant cuts       5 - Tackling diverse roles beyond means  INTER-MUNICIPAL       6 - Hindered collaboration due to competition       7- Urbanization's toll on rural areas       8- Elusive regional governance          PUBLIC       3 - Soaring public expectations     10 - Demand for inclusivity amid cultural shifts  COUNCIL      2 - Role clarity and council direction              9 - Voter apathy and enhancing municipal accountability     </vt:lpstr>
      <vt:lpstr>PowerPoint Presentation</vt:lpstr>
      <vt:lpstr>OVERALL   ALL MUNICIPALITIES ARE VULNERABLE TO PROVINCIAL DOWNLOADING AND GRANT CUTS. COUNCILS ARE CHALLENGED TO CLARIFY THEIR ROLE IN MANAGING MULTIPLE RELATIONSHIPS WITH LIMITED RESOURCES AMID SOARING PUBLIC EXPECTATIONS AND VOTER APATHY   RECOMMENDATIONS TARGET COUNCIL’S OPTIONS INCLUDING RECOMMENDED REVISIONS TO THE ALBERTA MUNICIPAL ACT  EPISODE #3 - WHERE FROM HERE?  INITIATING CHANGE  IS CONTINUING GROWTH MANAGEABLE … EVEN SUSTAINABLE?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Ringrose</dc:creator>
  <cp:lastModifiedBy>Perry Kinkaide</cp:lastModifiedBy>
  <cp:revision>218</cp:revision>
  <dcterms:modified xsi:type="dcterms:W3CDTF">2025-12-27T06:52:51Z</dcterms:modified>
</cp:coreProperties>
</file>