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3" r:id="rId4"/>
    <p:sldId id="262" r:id="rId5"/>
    <p:sldId id="264" r:id="rId6"/>
    <p:sldId id="265" r:id="rId7"/>
    <p:sldId id="266" r:id="rId8"/>
    <p:sldId id="272" r:id="rId9"/>
    <p:sldId id="267" r:id="rId10"/>
    <p:sldId id="268" r:id="rId11"/>
    <p:sldId id="269" r:id="rId12"/>
    <p:sldId id="270" r:id="rId13"/>
    <p:sldId id="271" r:id="rId14"/>
    <p:sldId id="278" r:id="rId15"/>
    <p:sldId id="273" r:id="rId16"/>
    <p:sldId id="274" r:id="rId17"/>
    <p:sldId id="275" r:id="rId18"/>
    <p:sldId id="276" r:id="rId19"/>
    <p:sldId id="277" r:id="rId20"/>
    <p:sldId id="283" r:id="rId21"/>
    <p:sldId id="281" r:id="rId22"/>
    <p:sldId id="280" r:id="rId23"/>
    <p:sldId id="282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0" autoAdjust="0"/>
    <p:restoredTop sz="86410" autoAdjust="0"/>
  </p:normalViewPr>
  <p:slideViewPr>
    <p:cSldViewPr>
      <p:cViewPr varScale="1">
        <p:scale>
          <a:sx n="125" d="100"/>
          <a:sy n="125" d="100"/>
        </p:scale>
        <p:origin x="-1378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ADC9858-210D-41F8-B386-4DDB6F355B79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C74DA99-A6B2-4114-BD03-ADB231C4F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DC9858-210D-41F8-B386-4DDB6F355B79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74DA99-A6B2-4114-BD03-ADB231C4F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DC9858-210D-41F8-B386-4DDB6F355B79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74DA99-A6B2-4114-BD03-ADB231C4F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DC9858-210D-41F8-B386-4DDB6F355B79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74DA99-A6B2-4114-BD03-ADB231C4FDA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DC9858-210D-41F8-B386-4DDB6F355B79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74DA99-A6B2-4114-BD03-ADB231C4FDA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DC9858-210D-41F8-B386-4DDB6F355B79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74DA99-A6B2-4114-BD03-ADB231C4FDA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DC9858-210D-41F8-B386-4DDB6F355B79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74DA99-A6B2-4114-BD03-ADB231C4FDA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DC9858-210D-41F8-B386-4DDB6F355B79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74DA99-A6B2-4114-BD03-ADB231C4FDA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DC9858-210D-41F8-B386-4DDB6F355B79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74DA99-A6B2-4114-BD03-ADB231C4FD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ADC9858-210D-41F8-B386-4DDB6F355B79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74DA99-A6B2-4114-BD03-ADB231C4FDA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ADC9858-210D-41F8-B386-4DDB6F355B79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C74DA99-A6B2-4114-BD03-ADB231C4FDA6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ADC9858-210D-41F8-B386-4DDB6F355B79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C74DA99-A6B2-4114-BD03-ADB231C4FDA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611" y="1066800"/>
            <a:ext cx="8486775" cy="3829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233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066800"/>
            <a:ext cx="7848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/>
              <a:t>7. </a:t>
            </a:r>
            <a:r>
              <a:rPr lang="en-CA" sz="3200" dirty="0" smtClean="0"/>
              <a:t>Ethical Concerns</a:t>
            </a:r>
          </a:p>
          <a:p>
            <a:pPr algn="ctr"/>
            <a:endParaRPr lang="en-CA" sz="3200" dirty="0"/>
          </a:p>
          <a:p>
            <a:pPr algn="ctr"/>
            <a:r>
              <a:rPr lang="en-CA" sz="3200" dirty="0" smtClean="0"/>
              <a:t> </a:t>
            </a:r>
            <a:r>
              <a:rPr lang="en-CA" sz="3200" dirty="0"/>
              <a:t>The deployment of AI raises ethical questions around privacy, surveillance, job displacement, and decision-making autonomy.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07201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133856"/>
            <a:ext cx="7696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/>
              <a:t>8. </a:t>
            </a:r>
            <a:r>
              <a:rPr lang="en-CA" sz="3200" dirty="0" smtClean="0"/>
              <a:t>Regulation </a:t>
            </a:r>
            <a:r>
              <a:rPr lang="en-CA" sz="3200" dirty="0"/>
              <a:t>and </a:t>
            </a:r>
            <a:r>
              <a:rPr lang="en-CA" sz="3200" dirty="0" smtClean="0"/>
              <a:t>Governance</a:t>
            </a:r>
          </a:p>
          <a:p>
            <a:pPr algn="ctr"/>
            <a:endParaRPr lang="en-CA" sz="3200" dirty="0"/>
          </a:p>
          <a:p>
            <a:pPr algn="ctr"/>
            <a:r>
              <a:rPr lang="en-CA" sz="3200" dirty="0" smtClean="0"/>
              <a:t>There </a:t>
            </a:r>
            <a:r>
              <a:rPr lang="en-CA" sz="3200" dirty="0"/>
              <a:t>is a growing need for regulatory frameworks to ensure responsible AI development and deployment.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16440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066800"/>
            <a:ext cx="7696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/>
              <a:t>9. </a:t>
            </a:r>
            <a:r>
              <a:rPr lang="en-CA" sz="3200" dirty="0" smtClean="0"/>
              <a:t>Impact </a:t>
            </a:r>
            <a:r>
              <a:rPr lang="en-CA" sz="3200" dirty="0"/>
              <a:t>on </a:t>
            </a:r>
            <a:r>
              <a:rPr lang="en-CA" sz="3200" dirty="0" smtClean="0"/>
              <a:t>Jobs</a:t>
            </a:r>
          </a:p>
          <a:p>
            <a:pPr algn="ctr"/>
            <a:endParaRPr lang="en-CA" sz="3200" dirty="0"/>
          </a:p>
          <a:p>
            <a:pPr algn="ctr"/>
            <a:r>
              <a:rPr lang="en-CA" sz="3200" dirty="0" smtClean="0"/>
              <a:t>AI </a:t>
            </a:r>
            <a:r>
              <a:rPr lang="en-CA" sz="3200" dirty="0"/>
              <a:t>will transform many industries, potentially displacing certain jobs while creating new opportunities. The net effect remains a topic of debate.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29920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143000"/>
            <a:ext cx="7543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/>
              <a:t>10. </a:t>
            </a:r>
            <a:r>
              <a:rPr lang="en-CA" sz="3200" dirty="0" smtClean="0"/>
              <a:t>Security Risks</a:t>
            </a:r>
          </a:p>
          <a:p>
            <a:pPr algn="ctr"/>
            <a:endParaRPr lang="en-CA" sz="3200" dirty="0"/>
          </a:p>
          <a:p>
            <a:pPr algn="ctr"/>
            <a:r>
              <a:rPr lang="en-CA" sz="3200" dirty="0" smtClean="0"/>
              <a:t>AI </a:t>
            </a:r>
            <a:r>
              <a:rPr lang="en-CA" sz="3200" dirty="0"/>
              <a:t>systems can be vulnerable to adversarial attacks, where small changes in input data can lead to incorrect outputs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21351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219200"/>
            <a:ext cx="7696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/>
              <a:t>11. </a:t>
            </a:r>
            <a:r>
              <a:rPr lang="en-CA" sz="3200" dirty="0" smtClean="0"/>
              <a:t>Environmental Impact</a:t>
            </a:r>
          </a:p>
          <a:p>
            <a:pPr algn="ctr"/>
            <a:endParaRPr lang="en-CA" sz="3200" dirty="0" smtClean="0"/>
          </a:p>
          <a:p>
            <a:pPr algn="ctr"/>
            <a:r>
              <a:rPr lang="en-CA" sz="3200" dirty="0" smtClean="0"/>
              <a:t>Training </a:t>
            </a:r>
            <a:r>
              <a:rPr lang="en-CA" sz="3200" dirty="0"/>
              <a:t>large AI models consumes significant computational resources and energy, raising concerns about environmental sustainability.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224970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066800"/>
            <a:ext cx="7620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/>
              <a:t>12. </a:t>
            </a:r>
            <a:r>
              <a:rPr lang="en-CA" sz="3200" dirty="0" smtClean="0"/>
              <a:t>Hype </a:t>
            </a:r>
            <a:r>
              <a:rPr lang="en-CA" sz="3200" dirty="0"/>
              <a:t>from </a:t>
            </a:r>
            <a:r>
              <a:rPr lang="en-CA" sz="3200" dirty="0" smtClean="0"/>
              <a:t>Hucksters</a:t>
            </a:r>
          </a:p>
          <a:p>
            <a:pPr algn="ctr"/>
            <a:endParaRPr lang="en-CA" sz="3200" dirty="0"/>
          </a:p>
          <a:p>
            <a:pPr algn="ctr"/>
            <a:r>
              <a:rPr lang="en-CA" sz="3200" dirty="0" smtClean="0"/>
              <a:t>Some </a:t>
            </a:r>
            <a:r>
              <a:rPr lang="en-CA" sz="3200" dirty="0"/>
              <a:t>companies and individuals </a:t>
            </a:r>
            <a:r>
              <a:rPr lang="en-CA" sz="3200" dirty="0" smtClean="0"/>
              <a:t>over-promote </a:t>
            </a:r>
            <a:r>
              <a:rPr lang="en-CA" sz="3200" dirty="0"/>
              <a:t>AI capabilities to attract investment or sell products, contributing to misinformation.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941654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066800"/>
            <a:ext cx="7620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/>
              <a:t>13. </a:t>
            </a:r>
            <a:r>
              <a:rPr lang="en-CA" sz="3200" dirty="0" smtClean="0"/>
              <a:t>Hysteria </a:t>
            </a:r>
            <a:r>
              <a:rPr lang="en-CA" sz="3200" dirty="0"/>
              <a:t>and </a:t>
            </a:r>
            <a:r>
              <a:rPr lang="en-CA" sz="3200" dirty="0" smtClean="0"/>
              <a:t>Fear</a:t>
            </a:r>
          </a:p>
          <a:p>
            <a:pPr algn="ctr"/>
            <a:endParaRPr lang="en-CA" sz="3200" dirty="0"/>
          </a:p>
          <a:p>
            <a:pPr algn="ctr"/>
            <a:r>
              <a:rPr lang="en-CA" sz="3200" dirty="0" smtClean="0"/>
              <a:t>Popular </a:t>
            </a:r>
            <a:r>
              <a:rPr lang="en-CA" sz="3200" dirty="0"/>
              <a:t>media often sensationalizes AI, leading to undue fear about machines taking over or other dystopian scenarios.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696650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19200"/>
            <a:ext cx="7467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/>
              <a:t>14. </a:t>
            </a:r>
            <a:r>
              <a:rPr lang="en-CA" sz="3200" dirty="0" smtClean="0"/>
              <a:t>Human-in-the-Loop</a:t>
            </a:r>
          </a:p>
          <a:p>
            <a:pPr algn="ctr"/>
            <a:endParaRPr lang="en-CA" sz="3200" dirty="0"/>
          </a:p>
          <a:p>
            <a:pPr algn="ctr"/>
            <a:r>
              <a:rPr lang="en-CA" sz="3200" dirty="0" smtClean="0"/>
              <a:t>Many </a:t>
            </a:r>
            <a:r>
              <a:rPr lang="en-CA" sz="3200" dirty="0"/>
              <a:t>AI applications still require human oversight to ensure accuracy and reliability, especially in high-stakes </a:t>
            </a:r>
            <a:r>
              <a:rPr lang="en-CA" sz="3200" dirty="0" smtClean="0"/>
              <a:t>environments.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260346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143000"/>
            <a:ext cx="7467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/>
              <a:t>15. </a:t>
            </a:r>
            <a:r>
              <a:rPr lang="en-CA" sz="3200" dirty="0" smtClean="0"/>
              <a:t>Interdisciplinary Collaboration</a:t>
            </a:r>
          </a:p>
          <a:p>
            <a:pPr algn="ctr"/>
            <a:endParaRPr lang="en-CA" sz="3200" dirty="0"/>
          </a:p>
          <a:p>
            <a:pPr algn="ctr"/>
            <a:r>
              <a:rPr lang="en-CA" sz="3200" dirty="0" smtClean="0"/>
              <a:t>Effective </a:t>
            </a:r>
            <a:r>
              <a:rPr lang="en-CA" sz="3200" dirty="0"/>
              <a:t>AI solutions often require collaboration across fields like computer science, ethics, law, and domain-specific expertise.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857847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219200"/>
            <a:ext cx="7696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/>
              <a:t>16. </a:t>
            </a:r>
            <a:r>
              <a:rPr lang="en-CA" sz="3200" dirty="0" smtClean="0"/>
              <a:t>Continuous Learning</a:t>
            </a:r>
          </a:p>
          <a:p>
            <a:pPr algn="ctr"/>
            <a:endParaRPr lang="en-CA" sz="3200" dirty="0"/>
          </a:p>
          <a:p>
            <a:pPr algn="ctr"/>
            <a:r>
              <a:rPr lang="en-CA" sz="3200" dirty="0" smtClean="0"/>
              <a:t>AI </a:t>
            </a:r>
            <a:r>
              <a:rPr lang="en-CA" sz="3200" dirty="0"/>
              <a:t>models need ongoing updates and training to remain effective as contexts and data evolve.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4035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533400"/>
            <a:ext cx="7924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3200" dirty="0" err="1" smtClean="0"/>
              <a:t>ChatGPT</a:t>
            </a:r>
            <a:r>
              <a:rPr lang="en-CA" sz="3200" dirty="0" smtClean="0"/>
              <a:t> - a Ripple in a Greater Tsunami</a:t>
            </a:r>
          </a:p>
          <a:p>
            <a:pPr algn="ctr"/>
            <a:endParaRPr lang="en-CA" sz="3200" dirty="0"/>
          </a:p>
          <a:p>
            <a:pPr algn="ctr"/>
            <a:r>
              <a:rPr lang="en-CA" sz="3200" dirty="0" smtClean="0"/>
              <a:t>Rapid </a:t>
            </a:r>
            <a:r>
              <a:rPr lang="en-CA" sz="3200" dirty="0"/>
              <a:t>advancements in artificial intelligence (AI), large language models (</a:t>
            </a:r>
            <a:r>
              <a:rPr lang="en-CA" sz="3200" dirty="0" smtClean="0"/>
              <a:t>LLMs - such as </a:t>
            </a:r>
            <a:r>
              <a:rPr lang="en-CA" sz="3200" dirty="0" err="1" smtClean="0"/>
              <a:t>ChatGPT</a:t>
            </a:r>
            <a:r>
              <a:rPr lang="en-CA" sz="3200" dirty="0" smtClean="0"/>
              <a:t>), </a:t>
            </a:r>
            <a:r>
              <a:rPr lang="en-CA" sz="3200" dirty="0"/>
              <a:t>and machine learning (ML) have generated significant excitement, but they also come with misconceptions and challenges. </a:t>
            </a:r>
            <a:endParaRPr lang="en-CA" sz="3200" dirty="0" smtClean="0"/>
          </a:p>
          <a:p>
            <a:pPr algn="ctr"/>
            <a:endParaRPr lang="en-CA" sz="3200" dirty="0" smtClean="0"/>
          </a:p>
          <a:p>
            <a:pPr algn="ctr"/>
            <a:r>
              <a:rPr lang="en-CA" sz="3200" dirty="0" smtClean="0"/>
              <a:t>               Consider </a:t>
            </a:r>
            <a:endParaRPr lang="en-US" sz="3200" dirty="0"/>
          </a:p>
        </p:txBody>
      </p:sp>
      <p:sp>
        <p:nvSpPr>
          <p:cNvPr id="3" name="Notched Right Arrow 2"/>
          <p:cNvSpPr/>
          <p:nvPr/>
        </p:nvSpPr>
        <p:spPr>
          <a:xfrm>
            <a:off x="6934200" y="6019800"/>
            <a:ext cx="1143000" cy="304800"/>
          </a:xfrm>
          <a:prstGeom prst="notchedRightArrow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3663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143000"/>
            <a:ext cx="7467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/>
              <a:t>17. </a:t>
            </a:r>
            <a:r>
              <a:rPr lang="en-CA" sz="3200" dirty="0" smtClean="0"/>
              <a:t>Transparency </a:t>
            </a:r>
            <a:r>
              <a:rPr lang="en-CA" sz="3200" dirty="0"/>
              <a:t>and </a:t>
            </a:r>
            <a:r>
              <a:rPr lang="en-CA" sz="3200" dirty="0" smtClean="0"/>
              <a:t>Accountability</a:t>
            </a:r>
          </a:p>
          <a:p>
            <a:pPr algn="ctr"/>
            <a:endParaRPr lang="en-CA" sz="3200" dirty="0"/>
          </a:p>
          <a:p>
            <a:pPr algn="ctr"/>
            <a:r>
              <a:rPr lang="en-CA" sz="3200" dirty="0" smtClean="0"/>
              <a:t>There </a:t>
            </a:r>
            <a:r>
              <a:rPr lang="en-CA" sz="3200" dirty="0"/>
              <a:t>is a push for greater transparency in AI development and clear accountability for decisions made by AI systems.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887005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19200"/>
            <a:ext cx="7620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 smtClean="0"/>
              <a:t>18. Open </a:t>
            </a:r>
            <a:r>
              <a:rPr lang="en-CA" sz="3200" dirty="0"/>
              <a:t>Research and </a:t>
            </a:r>
            <a:r>
              <a:rPr lang="en-CA" sz="3200" dirty="0" smtClean="0"/>
              <a:t>Collaboration</a:t>
            </a:r>
          </a:p>
          <a:p>
            <a:pPr algn="ctr"/>
            <a:endParaRPr lang="en-CA" sz="3200" dirty="0"/>
          </a:p>
          <a:p>
            <a:pPr algn="ctr"/>
            <a:r>
              <a:rPr lang="en-CA" sz="3200" dirty="0" smtClean="0"/>
              <a:t>Sharing </a:t>
            </a:r>
            <a:r>
              <a:rPr lang="en-CA" sz="3200" dirty="0"/>
              <a:t>research and promoting open-source development can accelerate progress and democratize AI benefits.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510523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90600"/>
            <a:ext cx="7391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 smtClean="0"/>
              <a:t>19. Long-Term Perspective</a:t>
            </a:r>
          </a:p>
          <a:p>
            <a:pPr algn="ctr"/>
            <a:endParaRPr lang="en-CA" sz="3200" dirty="0"/>
          </a:p>
          <a:p>
            <a:pPr algn="ctr"/>
            <a:r>
              <a:rPr lang="en-CA" sz="3200" dirty="0" smtClean="0"/>
              <a:t>The </a:t>
            </a:r>
            <a:r>
              <a:rPr lang="en-CA" sz="3200" dirty="0"/>
              <a:t>evolution of AI is a long-term journey. Measured expectations and a focus on incremental progress will be more productive than chasing hype cycles.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742721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1" y="990600"/>
            <a:ext cx="7620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 smtClean="0"/>
              <a:t>20. Public Perception</a:t>
            </a:r>
          </a:p>
          <a:p>
            <a:pPr algn="ctr"/>
            <a:endParaRPr lang="en-CA" sz="3200" dirty="0"/>
          </a:p>
          <a:p>
            <a:pPr algn="ctr"/>
            <a:r>
              <a:rPr lang="en-CA" sz="3200" dirty="0" smtClean="0"/>
              <a:t>Educating </a:t>
            </a:r>
            <a:r>
              <a:rPr lang="en-CA" sz="3200" dirty="0"/>
              <a:t>the public about AI's true capabilities and limitations is crucial to counteract hype and hysteria. </a:t>
            </a:r>
            <a:endParaRPr lang="en-US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038600"/>
            <a:ext cx="8458200" cy="128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41867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032" y="1295399"/>
            <a:ext cx="2871305" cy="154781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43000" y="3224213"/>
            <a:ext cx="6553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Exploring the clash of public and personal interests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Newsletters   Webinars   </a:t>
            </a:r>
            <a:r>
              <a:rPr lang="en-US" dirty="0" err="1" smtClean="0"/>
              <a:t>Seances</a:t>
            </a:r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dirty="0" smtClean="0"/>
              <a:t>Visit </a:t>
            </a:r>
            <a:r>
              <a:rPr lang="en-US" b="1" dirty="0" smtClean="0">
                <a:solidFill>
                  <a:srgbClr val="0000FF"/>
                </a:solidFill>
              </a:rPr>
              <a:t>KEInetwork.net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29801" y="5181600"/>
            <a:ext cx="27270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Perry Kinkaide</a:t>
            </a:r>
          </a:p>
          <a:p>
            <a:pPr algn="ctr"/>
            <a:r>
              <a:rPr lang="en-US" b="1" dirty="0" smtClean="0">
                <a:solidFill>
                  <a:srgbClr val="0000FF"/>
                </a:solidFill>
              </a:rPr>
              <a:t>Editor@KEInetwork.net</a:t>
            </a:r>
            <a:endParaRPr lang="en-US" b="1" dirty="0">
              <a:solidFill>
                <a:srgbClr val="0000FF"/>
              </a:solidFill>
            </a:endParaRPr>
          </a:p>
          <a:p>
            <a:pPr algn="ctr"/>
            <a:r>
              <a:rPr lang="en-US" dirty="0" smtClean="0"/>
              <a:t>780 990 5874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48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1447800" y="1295400"/>
            <a:ext cx="635754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Hype … exaggerated claims</a:t>
            </a:r>
          </a:p>
          <a:p>
            <a:r>
              <a:rPr lang="en-US" sz="2800" dirty="0" smtClean="0"/>
              <a:t>Hucksters … aggressive sales agents</a:t>
            </a:r>
          </a:p>
          <a:p>
            <a:r>
              <a:rPr lang="en-US" sz="2800" dirty="0" smtClean="0"/>
              <a:t>Hysteria … exaggerated emotion</a:t>
            </a:r>
          </a:p>
          <a:p>
            <a:r>
              <a:rPr lang="en-US" sz="2800" dirty="0" smtClean="0"/>
              <a:t>Hype &amp; Hucksters</a:t>
            </a:r>
          </a:p>
          <a:p>
            <a:r>
              <a:rPr lang="en-US" sz="2800" dirty="0" smtClean="0"/>
              <a:t>Hucksters &amp; Hysteria</a:t>
            </a:r>
          </a:p>
          <a:p>
            <a:r>
              <a:rPr lang="en-US" sz="2800" dirty="0" smtClean="0"/>
              <a:t>Hype &amp; Hysteria</a:t>
            </a:r>
          </a:p>
          <a:p>
            <a:r>
              <a:rPr lang="en-US" sz="2800" dirty="0" smtClean="0"/>
              <a:t>Hype &amp; Hucksters &amp; Hysteria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533400" y="381001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Understanding the AI Landscape</a:t>
            </a:r>
            <a:endParaRPr lang="en-US" sz="4000" dirty="0"/>
          </a:p>
        </p:txBody>
      </p:sp>
      <p:sp>
        <p:nvSpPr>
          <p:cNvPr id="23" name="TextBox 22"/>
          <p:cNvSpPr txBox="1"/>
          <p:nvPr/>
        </p:nvSpPr>
        <p:spPr>
          <a:xfrm>
            <a:off x="297652" y="4800600"/>
            <a:ext cx="851867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The AI market is new/unfamiliar, volatile/</a:t>
            </a:r>
          </a:p>
          <a:p>
            <a:pPr algn="ctr"/>
            <a:r>
              <a:rPr lang="en-US" sz="3200" dirty="0" smtClean="0"/>
              <a:t> chaotic.  Opportunities/threats abound. </a:t>
            </a:r>
          </a:p>
          <a:p>
            <a:pPr algn="ctr"/>
            <a:r>
              <a:rPr lang="en-US" sz="3200" dirty="0" smtClean="0"/>
              <a:t>Caution is warranted.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40559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1066800"/>
            <a:ext cx="7620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>
              <a:buAutoNum type="arabicPeriod"/>
            </a:pPr>
            <a:r>
              <a:rPr lang="en-CA" sz="3200" dirty="0" smtClean="0"/>
              <a:t>Hype </a:t>
            </a:r>
            <a:r>
              <a:rPr lang="en-CA" sz="3200" dirty="0"/>
              <a:t>vs. </a:t>
            </a:r>
            <a:r>
              <a:rPr lang="en-CA" sz="3200" dirty="0" smtClean="0"/>
              <a:t>Reality </a:t>
            </a:r>
          </a:p>
          <a:p>
            <a:pPr marL="514350" indent="-514350" algn="ctr">
              <a:buAutoNum type="arabicPeriod"/>
            </a:pPr>
            <a:endParaRPr lang="en-CA" sz="3200" dirty="0" smtClean="0"/>
          </a:p>
          <a:p>
            <a:pPr algn="ctr"/>
            <a:r>
              <a:rPr lang="en-CA" sz="3200" dirty="0" smtClean="0"/>
              <a:t>While </a:t>
            </a:r>
            <a:r>
              <a:rPr lang="en-CA" sz="3200" dirty="0"/>
              <a:t>AI has made remarkable progress, many claims are exaggerated. It's important to distinguish between what's currently possible and what remains speculative.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68202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143000"/>
            <a:ext cx="7543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/>
              <a:t>2. </a:t>
            </a:r>
            <a:r>
              <a:rPr lang="en-CA" sz="3200" dirty="0" smtClean="0"/>
              <a:t>General </a:t>
            </a:r>
            <a:r>
              <a:rPr lang="en-CA" sz="3200" dirty="0"/>
              <a:t>AI vs. Narrow </a:t>
            </a:r>
            <a:r>
              <a:rPr lang="en-CA" sz="3200" dirty="0" smtClean="0"/>
              <a:t>AI</a:t>
            </a:r>
          </a:p>
          <a:p>
            <a:pPr algn="ctr"/>
            <a:endParaRPr lang="en-CA" sz="3200" dirty="0" smtClean="0"/>
          </a:p>
          <a:p>
            <a:pPr algn="ctr"/>
            <a:r>
              <a:rPr lang="en-CA" sz="3200" dirty="0" smtClean="0"/>
              <a:t>Most </a:t>
            </a:r>
            <a:r>
              <a:rPr lang="en-CA" sz="3200" dirty="0" err="1" smtClean="0"/>
              <a:t>ot</a:t>
            </a:r>
            <a:r>
              <a:rPr lang="en-CA" sz="3200" dirty="0" smtClean="0"/>
              <a:t> today’s </a:t>
            </a:r>
            <a:r>
              <a:rPr lang="en-CA" sz="3200" dirty="0"/>
              <a:t>AI systems are narrow AI, designed for specific tasks. General AI, with human-like reasoning, remains a distant goal.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66712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143000"/>
            <a:ext cx="7620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/>
              <a:t>3. </a:t>
            </a:r>
            <a:r>
              <a:rPr lang="en-CA" sz="3200" dirty="0" smtClean="0"/>
              <a:t>Overestimation </a:t>
            </a:r>
            <a:r>
              <a:rPr lang="en-CA" sz="3200" dirty="0"/>
              <a:t>of </a:t>
            </a:r>
            <a:r>
              <a:rPr lang="en-CA" sz="3200" dirty="0" smtClean="0"/>
              <a:t>Capabilities</a:t>
            </a:r>
          </a:p>
          <a:p>
            <a:pPr algn="ctr"/>
            <a:endParaRPr lang="en-CA" sz="3200" dirty="0"/>
          </a:p>
          <a:p>
            <a:pPr algn="ctr"/>
            <a:r>
              <a:rPr lang="en-CA" sz="3200" dirty="0" smtClean="0"/>
              <a:t>AI </a:t>
            </a:r>
            <a:r>
              <a:rPr lang="en-CA" sz="3200" dirty="0"/>
              <a:t>systems can perform specific tasks exceptionally well but often lack common sense and contextual understanding.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99821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143000"/>
            <a:ext cx="7620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/>
              <a:t>4. </a:t>
            </a:r>
            <a:r>
              <a:rPr lang="en-CA" sz="3200" dirty="0" smtClean="0"/>
              <a:t>Data Dependency</a:t>
            </a:r>
          </a:p>
          <a:p>
            <a:pPr algn="ctr"/>
            <a:endParaRPr lang="en-CA" sz="3200" dirty="0"/>
          </a:p>
          <a:p>
            <a:pPr algn="ctr"/>
            <a:r>
              <a:rPr lang="en-CA" sz="3200" dirty="0" smtClean="0"/>
              <a:t> </a:t>
            </a:r>
            <a:r>
              <a:rPr lang="en-CA" sz="3200" dirty="0"/>
              <a:t>ML models require vast amounts of data for training. The quality and diversity of this data significantly impact performance.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68233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63168"/>
            <a:ext cx="7620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/>
              <a:t>5. </a:t>
            </a:r>
            <a:r>
              <a:rPr lang="en-CA" sz="3200" dirty="0" smtClean="0"/>
              <a:t>Bias </a:t>
            </a:r>
            <a:r>
              <a:rPr lang="en-CA" sz="3200" dirty="0"/>
              <a:t>and </a:t>
            </a:r>
            <a:r>
              <a:rPr lang="en-CA" sz="3200" dirty="0" smtClean="0"/>
              <a:t>Fairness</a:t>
            </a:r>
          </a:p>
          <a:p>
            <a:pPr algn="ctr"/>
            <a:endParaRPr lang="en-CA" sz="3200" dirty="0"/>
          </a:p>
          <a:p>
            <a:pPr algn="ctr"/>
            <a:r>
              <a:rPr lang="en-CA" sz="3200" dirty="0" smtClean="0"/>
              <a:t>AI </a:t>
            </a:r>
            <a:r>
              <a:rPr lang="en-CA" sz="3200" dirty="0"/>
              <a:t>systems can inherit biases present in training data, leading to unfair or discriminatory outcomes. Addressing bias is a critical ongoing challenge.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83434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152144"/>
            <a:ext cx="7772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dirty="0"/>
              <a:t>6. </a:t>
            </a:r>
            <a:r>
              <a:rPr lang="en-CA" sz="3200" dirty="0" err="1" smtClean="0"/>
              <a:t>Explainability</a:t>
            </a:r>
            <a:endParaRPr lang="en-CA" sz="3200" dirty="0" smtClean="0"/>
          </a:p>
          <a:p>
            <a:pPr algn="ctr"/>
            <a:endParaRPr lang="en-CA" sz="3200" dirty="0" smtClean="0"/>
          </a:p>
          <a:p>
            <a:pPr algn="ctr"/>
            <a:r>
              <a:rPr lang="en-CA" sz="3200" dirty="0" smtClean="0"/>
              <a:t>Many </a:t>
            </a:r>
            <a:r>
              <a:rPr lang="en-CA" sz="3200" dirty="0"/>
              <a:t>AI and ML models, especially deep learning ones, operate as "black boxes," making it difficult to understand their decision-making processes.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360840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108</TotalTime>
  <Words>613</Words>
  <Application>Microsoft Office PowerPoint</Application>
  <PresentationFormat>On-screen Show (4:3)</PresentationFormat>
  <Paragraphs>84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Perry</dc:creator>
  <cp:lastModifiedBy>Perry</cp:lastModifiedBy>
  <cp:revision>30</cp:revision>
  <dcterms:created xsi:type="dcterms:W3CDTF">2023-03-16T23:44:11Z</dcterms:created>
  <dcterms:modified xsi:type="dcterms:W3CDTF">2024-05-23T20:58:40Z</dcterms:modified>
</cp:coreProperties>
</file>