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2" r:id="rId3"/>
    <p:sldId id="280" r:id="rId4"/>
    <p:sldId id="274" r:id="rId5"/>
    <p:sldId id="286" r:id="rId6"/>
    <p:sldId id="288" r:id="rId7"/>
    <p:sldId id="290" r:id="rId8"/>
    <p:sldId id="287" r:id="rId9"/>
    <p:sldId id="281" r:id="rId10"/>
    <p:sldId id="275" r:id="rId11"/>
    <p:sldId id="276" r:id="rId12"/>
    <p:sldId id="277" r:id="rId13"/>
    <p:sldId id="278" r:id="rId14"/>
    <p:sldId id="289" r:id="rId15"/>
    <p:sldId id="282" r:id="rId16"/>
    <p:sldId id="279" r:id="rId17"/>
    <p:sldId id="273" r:id="rId18"/>
    <p:sldId id="283" r:id="rId19"/>
    <p:sldId id="259" r:id="rId20"/>
    <p:sldId id="265" r:id="rId21"/>
    <p:sldId id="257" r:id="rId22"/>
    <p:sldId id="267" r:id="rId23"/>
    <p:sldId id="258" r:id="rId24"/>
    <p:sldId id="260" r:id="rId25"/>
    <p:sldId id="263" r:id="rId26"/>
    <p:sldId id="285" r:id="rId27"/>
    <p:sldId id="268" r:id="rId28"/>
    <p:sldId id="264" r:id="rId29"/>
    <p:sldId id="271" r:id="rId30"/>
    <p:sldId id="262" r:id="rId31"/>
    <p:sldId id="266" r:id="rId32"/>
    <p:sldId id="261" r:id="rId33"/>
    <p:sldId id="2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07E0F5D-EC2E-4401-9355-E8C97AA1B438}" type="datetimeFigureOut">
              <a:rPr lang="en-US" smtClean="0"/>
              <a:t>6/19/2016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C536666-4E4F-4319-9F1F-C015BAB8B39F}"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7E0F5D-EC2E-4401-9355-E8C97AA1B43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36666-4E4F-4319-9F1F-C015BAB8B3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7E0F5D-EC2E-4401-9355-E8C97AA1B43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36666-4E4F-4319-9F1F-C015BAB8B3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7E0F5D-EC2E-4401-9355-E8C97AA1B43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36666-4E4F-4319-9F1F-C015BAB8B39F}"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7E0F5D-EC2E-4401-9355-E8C97AA1B438}" type="datetimeFigureOut">
              <a:rPr lang="en-US" smtClean="0"/>
              <a:t>6/19/2016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C536666-4E4F-4319-9F1F-C015BAB8B3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07E0F5D-EC2E-4401-9355-E8C97AA1B438}"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36666-4E4F-4319-9F1F-C015BAB8B39F}"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07E0F5D-EC2E-4401-9355-E8C97AA1B438}" type="datetimeFigureOut">
              <a:rPr lang="en-US" smtClean="0"/>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36666-4E4F-4319-9F1F-C015BAB8B39F}"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7E0F5D-EC2E-4401-9355-E8C97AA1B438}" type="datetimeFigureOut">
              <a:rPr lang="en-US" smtClean="0"/>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36666-4E4F-4319-9F1F-C015BAB8B3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0F5D-EC2E-4401-9355-E8C97AA1B438}" type="datetimeFigureOut">
              <a:rPr lang="en-US" smtClean="0"/>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36666-4E4F-4319-9F1F-C015BAB8B3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7E0F5D-EC2E-4401-9355-E8C97AA1B438}"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36666-4E4F-4319-9F1F-C015BAB8B39F}"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7E0F5D-EC2E-4401-9355-E8C97AA1B438}" type="datetimeFigureOut">
              <a:rPr lang="en-US" smtClean="0"/>
              <a:t>6/19/2016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C536666-4E4F-4319-9F1F-C015BAB8B39F}"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07E0F5D-EC2E-4401-9355-E8C97AA1B438}" type="datetimeFigureOut">
              <a:rPr lang="en-US" smtClean="0"/>
              <a:t>6/19/2016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C536666-4E4F-4319-9F1F-C015BAB8B3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ry\Desktop\AB Council of Technologies\.  2016 Moonlight in the Meadows\SPONSORS and LOGOS\ABCtech-418K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150" y="2159000"/>
            <a:ext cx="6489700"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1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3382"/>
            <a:ext cx="8686800" cy="5725670"/>
          </a:xfrm>
          <a:prstGeom prst="rect">
            <a:avLst/>
          </a:prstGeom>
        </p:spPr>
      </p:pic>
    </p:spTree>
    <p:extLst>
      <p:ext uri="{BB962C8B-B14F-4D97-AF65-F5344CB8AC3E}">
        <p14:creationId xmlns:p14="http://schemas.microsoft.com/office/powerpoint/2010/main" val="14702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87" y="323850"/>
            <a:ext cx="6981825" cy="6210300"/>
          </a:xfrm>
          <a:prstGeom prst="rect">
            <a:avLst/>
          </a:prstGeom>
        </p:spPr>
      </p:pic>
    </p:spTree>
    <p:extLst>
      <p:ext uri="{BB962C8B-B14F-4D97-AF65-F5344CB8AC3E}">
        <p14:creationId xmlns:p14="http://schemas.microsoft.com/office/powerpoint/2010/main" val="160365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46077"/>
            <a:ext cx="6496050" cy="6560276"/>
          </a:xfrm>
          <a:prstGeom prst="rect">
            <a:avLst/>
          </a:prstGeom>
        </p:spPr>
      </p:pic>
      <p:sp>
        <p:nvSpPr>
          <p:cNvPr id="2" name="TextBox 1"/>
          <p:cNvSpPr txBox="1"/>
          <p:nvPr/>
        </p:nvSpPr>
        <p:spPr>
          <a:xfrm>
            <a:off x="304800" y="762000"/>
            <a:ext cx="4419600" cy="461665"/>
          </a:xfrm>
          <a:prstGeom prst="rect">
            <a:avLst/>
          </a:prstGeom>
          <a:noFill/>
        </p:spPr>
        <p:txBody>
          <a:bodyPr wrap="square" rtlCol="0">
            <a:spAutoFit/>
          </a:bodyPr>
          <a:lstStyle/>
          <a:p>
            <a:r>
              <a:rPr lang="en-US" sz="1200" b="1" dirty="0" smtClean="0">
                <a:solidFill>
                  <a:srgbClr val="FF0000"/>
                </a:solidFill>
              </a:rPr>
              <a:t>Note.  Includes an account administered for the Alberta/Canada Fusion Technologies Alliance</a:t>
            </a:r>
            <a:endParaRPr lang="en-US" sz="1200" b="1" dirty="0">
              <a:solidFill>
                <a:srgbClr val="FF0000"/>
              </a:solidFill>
            </a:endParaRPr>
          </a:p>
        </p:txBody>
      </p:sp>
      <p:cxnSp>
        <p:nvCxnSpPr>
          <p:cNvPr id="5" name="Straight Connector 4"/>
          <p:cNvCxnSpPr/>
          <p:nvPr/>
        </p:nvCxnSpPr>
        <p:spPr>
          <a:xfrm>
            <a:off x="609600" y="1223665"/>
            <a:ext cx="0" cy="36531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9600" y="4876800"/>
            <a:ext cx="457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9600" y="2438400"/>
            <a:ext cx="457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25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12" y="152400"/>
            <a:ext cx="5605457" cy="6553200"/>
          </a:xfrm>
          <a:prstGeom prst="rect">
            <a:avLst/>
          </a:prstGeom>
        </p:spPr>
      </p:pic>
      <p:sp>
        <p:nvSpPr>
          <p:cNvPr id="4" name="TextBox 3"/>
          <p:cNvSpPr txBox="1"/>
          <p:nvPr/>
        </p:nvSpPr>
        <p:spPr>
          <a:xfrm>
            <a:off x="304800" y="535785"/>
            <a:ext cx="4419600" cy="461665"/>
          </a:xfrm>
          <a:prstGeom prst="rect">
            <a:avLst/>
          </a:prstGeom>
          <a:noFill/>
        </p:spPr>
        <p:txBody>
          <a:bodyPr wrap="square" rtlCol="0">
            <a:spAutoFit/>
          </a:bodyPr>
          <a:lstStyle/>
          <a:p>
            <a:r>
              <a:rPr lang="en-US" sz="1200" b="1" dirty="0" smtClean="0">
                <a:solidFill>
                  <a:srgbClr val="FF0000"/>
                </a:solidFill>
              </a:rPr>
              <a:t>Note.  Includes an account administered for the Alberta/Canada Fusion Technologies Alliance</a:t>
            </a:r>
            <a:endParaRPr lang="en-US" sz="1200" b="1" dirty="0">
              <a:solidFill>
                <a:srgbClr val="FF0000"/>
              </a:solidFill>
            </a:endParaRPr>
          </a:p>
        </p:txBody>
      </p:sp>
    </p:spTree>
    <p:extLst>
      <p:ext uri="{BB962C8B-B14F-4D97-AF65-F5344CB8AC3E}">
        <p14:creationId xmlns:p14="http://schemas.microsoft.com/office/powerpoint/2010/main" val="313860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828800"/>
            <a:ext cx="7391400" cy="1477328"/>
          </a:xfrm>
          <a:prstGeom prst="rect">
            <a:avLst/>
          </a:prstGeom>
          <a:noFill/>
        </p:spPr>
        <p:txBody>
          <a:bodyPr wrap="square" rtlCol="0">
            <a:spAutoFit/>
          </a:bodyPr>
          <a:lstStyle/>
          <a:p>
            <a:r>
              <a:rPr lang="en-US" b="1" dirty="0" smtClean="0"/>
              <a:t>Resolution 5.1 Approve – Annual Membership fees of $100 General and $25 Students/Seniors for 2016/17</a:t>
            </a:r>
          </a:p>
          <a:p>
            <a:endParaRPr lang="en-US" b="1" dirty="0" smtClean="0"/>
          </a:p>
          <a:p>
            <a:r>
              <a:rPr lang="en-US" b="1" dirty="0" smtClean="0"/>
              <a:t>Resolution 5.2 Approve – Introduction of Corporate Membership with a fee of $500/year</a:t>
            </a:r>
            <a:endParaRPr lang="en-US" b="1" dirty="0"/>
          </a:p>
        </p:txBody>
      </p:sp>
    </p:spTree>
    <p:extLst>
      <p:ext uri="{BB962C8B-B14F-4D97-AF65-F5344CB8AC3E}">
        <p14:creationId xmlns:p14="http://schemas.microsoft.com/office/powerpoint/2010/main" val="212208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819399"/>
            <a:ext cx="6019800" cy="461665"/>
          </a:xfrm>
          <a:prstGeom prst="rect">
            <a:avLst/>
          </a:prstGeom>
          <a:noFill/>
        </p:spPr>
        <p:txBody>
          <a:bodyPr wrap="square" rtlCol="0">
            <a:spAutoFit/>
          </a:bodyPr>
          <a:lstStyle/>
          <a:p>
            <a:r>
              <a:rPr lang="en-US" sz="2400" b="1" dirty="0"/>
              <a:t>6</a:t>
            </a:r>
            <a:r>
              <a:rPr lang="en-US" sz="2400" b="1" dirty="0" smtClean="0"/>
              <a:t>. Approval </a:t>
            </a:r>
            <a:r>
              <a:rPr lang="en-US" sz="2400" b="1" dirty="0" smtClean="0"/>
              <a:t>– 2016 Election Slate</a:t>
            </a:r>
            <a:endParaRPr lang="en-US" sz="2400" dirty="0"/>
          </a:p>
        </p:txBody>
      </p:sp>
    </p:spTree>
    <p:extLst>
      <p:ext uri="{BB962C8B-B14F-4D97-AF65-F5344CB8AC3E}">
        <p14:creationId xmlns:p14="http://schemas.microsoft.com/office/powerpoint/2010/main" val="240980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98" b="5616"/>
          <a:stretch/>
        </p:blipFill>
        <p:spPr>
          <a:xfrm>
            <a:off x="1371600" y="731520"/>
            <a:ext cx="1221509" cy="14432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362200"/>
            <a:ext cx="1238250" cy="9906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833" t="23715" r="25000" b="32285"/>
          <a:stretch/>
        </p:blipFill>
        <p:spPr>
          <a:xfrm>
            <a:off x="1371600" y="3486150"/>
            <a:ext cx="1238250" cy="12382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4876800"/>
            <a:ext cx="1221509" cy="1221509"/>
          </a:xfrm>
          <a:prstGeom prst="rect">
            <a:avLst/>
          </a:prstGeom>
        </p:spPr>
      </p:pic>
      <p:sp>
        <p:nvSpPr>
          <p:cNvPr id="7" name="TextBox 6"/>
          <p:cNvSpPr txBox="1"/>
          <p:nvPr/>
        </p:nvSpPr>
        <p:spPr>
          <a:xfrm>
            <a:off x="2895600" y="838200"/>
            <a:ext cx="3124200" cy="4801314"/>
          </a:xfrm>
          <a:prstGeom prst="rect">
            <a:avLst/>
          </a:prstGeom>
          <a:noFill/>
        </p:spPr>
        <p:txBody>
          <a:bodyPr wrap="square" rtlCol="0">
            <a:spAutoFit/>
          </a:bodyPr>
          <a:lstStyle/>
          <a:p>
            <a:endParaRPr lang="en-US" dirty="0" smtClean="0"/>
          </a:p>
          <a:p>
            <a:r>
              <a:rPr lang="en-US" dirty="0" smtClean="0"/>
              <a:t>Bob Fessenden</a:t>
            </a:r>
          </a:p>
          <a:p>
            <a:endParaRPr lang="en-US" dirty="0"/>
          </a:p>
          <a:p>
            <a:endParaRPr lang="en-US" dirty="0" smtClean="0"/>
          </a:p>
          <a:p>
            <a:endParaRPr lang="en-US" dirty="0"/>
          </a:p>
          <a:p>
            <a:endParaRPr lang="en-US" dirty="0" smtClean="0"/>
          </a:p>
          <a:p>
            <a:r>
              <a:rPr lang="en-US" dirty="0" smtClean="0"/>
              <a:t>Haley Simons</a:t>
            </a:r>
          </a:p>
          <a:p>
            <a:endParaRPr lang="en-US" dirty="0"/>
          </a:p>
          <a:p>
            <a:endParaRPr lang="en-US" dirty="0" smtClean="0"/>
          </a:p>
          <a:p>
            <a:endParaRPr lang="en-US" dirty="0"/>
          </a:p>
          <a:p>
            <a:endParaRPr lang="en-US" dirty="0" smtClean="0"/>
          </a:p>
          <a:p>
            <a:r>
              <a:rPr lang="en-US" dirty="0" smtClean="0"/>
              <a:t>Peter </a:t>
            </a:r>
            <a:r>
              <a:rPr lang="en-US" dirty="0" smtClean="0"/>
              <a:t>Fenwick</a:t>
            </a:r>
          </a:p>
          <a:p>
            <a:endParaRPr lang="en-US" dirty="0"/>
          </a:p>
          <a:p>
            <a:endParaRPr lang="en-US" dirty="0" smtClean="0"/>
          </a:p>
          <a:p>
            <a:endParaRPr lang="en-US" dirty="0"/>
          </a:p>
          <a:p>
            <a:endParaRPr lang="en-US" dirty="0" smtClean="0"/>
          </a:p>
          <a:p>
            <a:r>
              <a:rPr lang="en-US" dirty="0" smtClean="0"/>
              <a:t>Sharon MacLean</a:t>
            </a:r>
            <a:endParaRPr lang="en-US" dirty="0"/>
          </a:p>
        </p:txBody>
      </p:sp>
      <p:sp>
        <p:nvSpPr>
          <p:cNvPr id="8" name="TextBox 7"/>
          <p:cNvSpPr txBox="1"/>
          <p:nvPr/>
        </p:nvSpPr>
        <p:spPr>
          <a:xfrm>
            <a:off x="3505200" y="350520"/>
            <a:ext cx="4572000" cy="461665"/>
          </a:xfrm>
          <a:prstGeom prst="rect">
            <a:avLst/>
          </a:prstGeom>
          <a:noFill/>
        </p:spPr>
        <p:txBody>
          <a:bodyPr wrap="square" rtlCol="0">
            <a:spAutoFit/>
          </a:bodyPr>
          <a:lstStyle/>
          <a:p>
            <a:r>
              <a:rPr lang="en-US" sz="2400" b="1" dirty="0" smtClean="0"/>
              <a:t>2016/17 Election Slate</a:t>
            </a:r>
            <a:endParaRPr lang="en-US" sz="2400" b="1" dirty="0"/>
          </a:p>
        </p:txBody>
      </p:sp>
      <p:sp>
        <p:nvSpPr>
          <p:cNvPr id="9" name="TextBox 8"/>
          <p:cNvSpPr txBox="1"/>
          <p:nvPr/>
        </p:nvSpPr>
        <p:spPr>
          <a:xfrm>
            <a:off x="1066800" y="464127"/>
            <a:ext cx="1828800" cy="5909310"/>
          </a:xfrm>
          <a:prstGeom prst="rect">
            <a:avLst/>
          </a:prstGeom>
          <a:noFill/>
          <a:ln w="38100">
            <a:solidFill>
              <a:srgbClr val="9933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852055"/>
            <a:ext cx="2411046" cy="940308"/>
          </a:xfrm>
          <a:prstGeom prst="rect">
            <a:avLst/>
          </a:prstGeom>
        </p:spPr>
      </p:pic>
      <p:sp>
        <p:nvSpPr>
          <p:cNvPr id="2" name="TextBox 1"/>
          <p:cNvSpPr txBox="1"/>
          <p:nvPr/>
        </p:nvSpPr>
        <p:spPr>
          <a:xfrm>
            <a:off x="3733800" y="6204160"/>
            <a:ext cx="5181600" cy="338554"/>
          </a:xfrm>
          <a:prstGeom prst="rect">
            <a:avLst/>
          </a:prstGeom>
          <a:noFill/>
        </p:spPr>
        <p:txBody>
          <a:bodyPr wrap="square" rtlCol="0">
            <a:spAutoFit/>
          </a:bodyPr>
          <a:lstStyle/>
          <a:p>
            <a:r>
              <a:rPr lang="en-US" sz="1600" dirty="0" smtClean="0"/>
              <a:t>Note. The Board of Director’s elects the officers</a:t>
            </a:r>
            <a:endParaRPr lang="en-US" sz="1600" dirty="0"/>
          </a:p>
        </p:txBody>
      </p:sp>
    </p:spTree>
    <p:extLst>
      <p:ext uri="{BB962C8B-B14F-4D97-AF65-F5344CB8AC3E}">
        <p14:creationId xmlns:p14="http://schemas.microsoft.com/office/powerpoint/2010/main" val="277857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609600"/>
            <a:ext cx="3962400" cy="584775"/>
          </a:xfrm>
          <a:prstGeom prst="rect">
            <a:avLst/>
          </a:prstGeom>
          <a:noFill/>
        </p:spPr>
        <p:txBody>
          <a:bodyPr wrap="square" rtlCol="0">
            <a:spAutoFit/>
          </a:bodyPr>
          <a:lstStyle/>
          <a:p>
            <a:r>
              <a:rPr lang="en-US" sz="3200" b="1" dirty="0" smtClean="0"/>
              <a:t>TODAY’ AGENDA</a:t>
            </a:r>
            <a:endParaRPr lang="en-US" sz="32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4001370361"/>
              </p:ext>
            </p:extLst>
          </p:nvPr>
        </p:nvGraphicFramePr>
        <p:xfrm>
          <a:off x="533400" y="1421004"/>
          <a:ext cx="8077200" cy="4565458"/>
        </p:xfrm>
        <a:graphic>
          <a:graphicData uri="http://schemas.openxmlformats.org/presentationml/2006/ole">
            <mc:AlternateContent xmlns:mc="http://schemas.openxmlformats.org/markup-compatibility/2006">
              <mc:Choice xmlns:v="urn:schemas-microsoft-com:vml" Requires="v">
                <p:oleObj spid="_x0000_s1040" name="Document" r:id="rId3" imgW="6620076" imgH="3741220" progId="Word.Document.12">
                  <p:embed/>
                </p:oleObj>
              </mc:Choice>
              <mc:Fallback>
                <p:oleObj name="Document" r:id="rId3" imgW="6620076" imgH="3741220" progId="Word.Document.12">
                  <p:embed/>
                  <p:pic>
                    <p:nvPicPr>
                      <p:cNvPr id="0" name=""/>
                      <p:cNvPicPr/>
                      <p:nvPr/>
                    </p:nvPicPr>
                    <p:blipFill>
                      <a:blip r:embed="rId4"/>
                      <a:stretch>
                        <a:fillRect/>
                      </a:stretch>
                    </p:blipFill>
                    <p:spPr>
                      <a:xfrm>
                        <a:off x="533400" y="1421004"/>
                        <a:ext cx="8077200" cy="4565458"/>
                      </a:xfrm>
                      <a:prstGeom prst="rect">
                        <a:avLst/>
                      </a:prstGeom>
                    </p:spPr>
                  </p:pic>
                </p:oleObj>
              </mc:Fallback>
            </mc:AlternateContent>
          </a:graphicData>
        </a:graphic>
      </p:graphicFrame>
      <p:sp>
        <p:nvSpPr>
          <p:cNvPr id="6" name="Right Arrow 5"/>
          <p:cNvSpPr/>
          <p:nvPr/>
        </p:nvSpPr>
        <p:spPr>
          <a:xfrm>
            <a:off x="2438400" y="2362200"/>
            <a:ext cx="1066800" cy="152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00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564" y="728008"/>
            <a:ext cx="6705600" cy="2585323"/>
          </a:xfrm>
          <a:prstGeom prst="rect">
            <a:avLst/>
          </a:prstGeom>
          <a:noFill/>
        </p:spPr>
        <p:txBody>
          <a:bodyPr wrap="square" rtlCol="0">
            <a:spAutoFit/>
          </a:bodyPr>
          <a:lstStyle/>
          <a:p>
            <a:pPr algn="ctr"/>
            <a:r>
              <a:rPr lang="en-US" sz="3200" b="1" dirty="0" smtClean="0"/>
              <a:t>Greetings</a:t>
            </a:r>
          </a:p>
          <a:p>
            <a:pPr algn="ctr"/>
            <a:endParaRPr lang="en-US" sz="3200" b="1" dirty="0" smtClean="0"/>
          </a:p>
          <a:p>
            <a:r>
              <a:rPr lang="en-US" sz="3200" b="1" dirty="0" smtClean="0"/>
              <a:t>Introducing </a:t>
            </a:r>
            <a:r>
              <a:rPr lang="en-US" sz="3200" b="1" dirty="0" smtClean="0"/>
              <a:t>– Nolan Crouse</a:t>
            </a:r>
          </a:p>
          <a:p>
            <a:endParaRPr lang="en-US" sz="4800" b="1"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46779"/>
            <a:ext cx="1085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00400" y="3313331"/>
            <a:ext cx="3962400" cy="646331"/>
          </a:xfrm>
          <a:prstGeom prst="rect">
            <a:avLst/>
          </a:prstGeom>
          <a:noFill/>
        </p:spPr>
        <p:txBody>
          <a:bodyPr wrap="square" rtlCol="0">
            <a:spAutoFit/>
          </a:bodyPr>
          <a:lstStyle/>
          <a:p>
            <a:r>
              <a:rPr lang="en-US" dirty="0" err="1" smtClean="0"/>
              <a:t>Mayour</a:t>
            </a:r>
            <a:r>
              <a:rPr lang="en-US" dirty="0" smtClean="0"/>
              <a:t> – City of St. Albert</a:t>
            </a:r>
          </a:p>
          <a:p>
            <a:r>
              <a:rPr lang="en-US" dirty="0" smtClean="0"/>
              <a:t>Chair – Capital Region Board</a:t>
            </a:r>
            <a:endParaRPr lang="en-US" dirty="0"/>
          </a:p>
        </p:txBody>
      </p:sp>
    </p:spTree>
    <p:extLst>
      <p:ext uri="{BB962C8B-B14F-4D97-AF65-F5344CB8AC3E}">
        <p14:creationId xmlns:p14="http://schemas.microsoft.com/office/powerpoint/2010/main" val="128591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dentons.com/~/media/Images/Website/Logos/Dentons_Logo_Purple_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2286000"/>
            <a:ext cx="6659829" cy="241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6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90600"/>
            <a:ext cx="7543800" cy="5755422"/>
          </a:xfrm>
          <a:prstGeom prst="rect">
            <a:avLst/>
          </a:prstGeom>
          <a:noFill/>
        </p:spPr>
        <p:txBody>
          <a:bodyPr wrap="square" rtlCol="0">
            <a:spAutoFit/>
          </a:bodyPr>
          <a:lstStyle/>
          <a:p>
            <a:r>
              <a:rPr lang="en-US" sz="3200" b="1" dirty="0">
                <a:solidFill>
                  <a:srgbClr val="008000"/>
                </a:solidFill>
              </a:rPr>
              <a:t>MOONLIGHT IN THE </a:t>
            </a:r>
            <a:r>
              <a:rPr lang="en-US" sz="3200" b="1" dirty="0" smtClean="0">
                <a:solidFill>
                  <a:srgbClr val="008000"/>
                </a:solidFill>
              </a:rPr>
              <a:t>MEADOWS</a:t>
            </a:r>
          </a:p>
          <a:p>
            <a:endParaRPr lang="en-US" sz="3200" b="1" dirty="0">
              <a:solidFill>
                <a:srgbClr val="008000"/>
              </a:solidFill>
            </a:endParaRPr>
          </a:p>
          <a:p>
            <a:pPr algn="ctr"/>
            <a:r>
              <a:rPr lang="en-US" sz="2000" b="1" dirty="0">
                <a:solidFill>
                  <a:srgbClr val="993300"/>
                </a:solidFill>
              </a:rPr>
              <a:t>4:30 - ??? Tuesday, June 21st</a:t>
            </a:r>
            <a:endParaRPr lang="en-US" sz="2000" dirty="0">
              <a:solidFill>
                <a:srgbClr val="993300"/>
              </a:solidFill>
            </a:endParaRPr>
          </a:p>
          <a:p>
            <a:endParaRPr lang="en-US" sz="3200" dirty="0">
              <a:solidFill>
                <a:srgbClr val="008000"/>
              </a:solidFill>
            </a:endParaRPr>
          </a:p>
          <a:p>
            <a:endParaRPr lang="en-US" sz="1600" b="1" i="1" dirty="0" smtClean="0"/>
          </a:p>
          <a:p>
            <a:pPr algn="ctr"/>
            <a:endParaRPr lang="en-US" sz="1600" b="1" i="1" dirty="0" smtClean="0"/>
          </a:p>
          <a:p>
            <a:pPr algn="ctr"/>
            <a:endParaRPr lang="en-US" sz="1600" b="1" i="1" dirty="0" smtClean="0"/>
          </a:p>
          <a:p>
            <a:pPr algn="ctr"/>
            <a:r>
              <a:rPr lang="en-US" sz="1600" b="1" i="1" dirty="0" smtClean="0"/>
              <a:t>The </a:t>
            </a:r>
            <a:r>
              <a:rPr lang="en-US" sz="1600" b="1" i="1" dirty="0"/>
              <a:t>Alberta Council of Technologies Regional, all-industry, summer networking </a:t>
            </a:r>
            <a:r>
              <a:rPr lang="en-US" sz="1600" b="1" i="1" dirty="0" smtClean="0"/>
              <a:t>BBQ and after-party at the Hotel Selkirk</a:t>
            </a:r>
          </a:p>
          <a:p>
            <a:pPr algn="ctr"/>
            <a:r>
              <a:rPr lang="en-US" sz="1600" b="1" i="1" dirty="0"/>
              <a:t/>
            </a:r>
            <a:br>
              <a:rPr lang="en-US" sz="1600" b="1" i="1" dirty="0"/>
            </a:br>
            <a:r>
              <a:rPr lang="en-CA" sz="1600" b="1" i="1" dirty="0"/>
              <a:t>       </a:t>
            </a:r>
            <a:r>
              <a:rPr lang="en-CA" sz="1600" b="1" dirty="0"/>
              <a:t>In the Heart of Edmonton's lush river valley - </a:t>
            </a:r>
            <a:r>
              <a:rPr lang="en-US" sz="1600" b="1" i="1" dirty="0"/>
              <a:t>An event like none </a:t>
            </a:r>
            <a:r>
              <a:rPr lang="en-US" sz="1600" b="1" i="1" dirty="0" smtClean="0"/>
              <a:t>other</a:t>
            </a:r>
          </a:p>
          <a:p>
            <a:pPr algn="ctr"/>
            <a:endParaRPr lang="en-US" sz="1600" dirty="0"/>
          </a:p>
          <a:p>
            <a:pPr algn="ctr"/>
            <a:r>
              <a:rPr lang="en-US" sz="1600" b="1" i="1" dirty="0"/>
              <a:t>Meet someone you want to meet again – entrepreneurs and small business, technology and public </a:t>
            </a:r>
            <a:r>
              <a:rPr lang="en-US" sz="1600" b="1" i="1" dirty="0" smtClean="0"/>
              <a:t>policy influencers.  </a:t>
            </a:r>
          </a:p>
          <a:p>
            <a:pPr algn="ctr"/>
            <a:endParaRPr lang="en-US" sz="1600" b="1" i="1" dirty="0"/>
          </a:p>
          <a:p>
            <a:pPr algn="ctr"/>
            <a:r>
              <a:rPr lang="en-US" sz="2400" b="1" i="1" dirty="0" smtClean="0"/>
              <a:t>Creating </a:t>
            </a:r>
            <a:r>
              <a:rPr lang="en-US" sz="2400" b="1" i="1" dirty="0"/>
              <a:t>the New Alberta!</a:t>
            </a:r>
            <a:endParaRPr lang="en-US" sz="2400" dirty="0"/>
          </a:p>
          <a:p>
            <a:r>
              <a:rPr lang="en-US" i="1" dirty="0"/>
              <a:t> </a:t>
            </a:r>
            <a:endParaRPr lang="en-US" dirty="0"/>
          </a:p>
          <a:p>
            <a:r>
              <a:rPr lang="en-US" b="1" dirty="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05000"/>
            <a:ext cx="1295400" cy="82324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039" y="2514600"/>
            <a:ext cx="1457561" cy="79710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6341" r="-5740"/>
          <a:stretch/>
        </p:blipFill>
        <p:spPr>
          <a:xfrm>
            <a:off x="7239000" y="1905000"/>
            <a:ext cx="1600200" cy="7738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2514600"/>
            <a:ext cx="1410512" cy="797104"/>
          </a:xfrm>
          <a:prstGeom prst="rect">
            <a:avLst/>
          </a:prstGeom>
        </p:spPr>
      </p:pic>
    </p:spTree>
    <p:extLst>
      <p:ext uri="{BB962C8B-B14F-4D97-AF65-F5344CB8AC3E}">
        <p14:creationId xmlns:p14="http://schemas.microsoft.com/office/powerpoint/2010/main" val="20290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erry\Desktop\AB Council of Technologies\.  2016 Moonlight in the Meadows\SPONSORS and LOGOS\NABI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032000"/>
            <a:ext cx="5943600"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erry\Desktop\AB Council of Technologies\.  2016 Moonlight in the Meadows\SPONSORS and LOGOS\Chan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5145550"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3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erry\Desktop\AB Council of Technologies\.  2016 Moonlight in the Meadows\SPONSORS and LOGOS\St-Albert_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6121384" cy="25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920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erry\Desktop\AB Council of Technologies\.  2016 Moonlight in the Meadows\SPONSORS and LOGOS\C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3600"/>
            <a:ext cx="2645487" cy="1724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4495800"/>
            <a:ext cx="7086600" cy="461665"/>
          </a:xfrm>
          <a:prstGeom prst="rect">
            <a:avLst/>
          </a:prstGeom>
          <a:noFill/>
        </p:spPr>
        <p:txBody>
          <a:bodyPr wrap="square" rtlCol="0">
            <a:spAutoFit/>
          </a:bodyPr>
          <a:lstStyle/>
          <a:p>
            <a:r>
              <a:rPr lang="en-US" sz="2400" dirty="0" smtClean="0"/>
              <a:t>Certified Management Consultants - Alberta</a:t>
            </a:r>
            <a:endParaRPr lang="en-US" sz="2400" dirty="0"/>
          </a:p>
        </p:txBody>
      </p:sp>
    </p:spTree>
    <p:extLst>
      <p:ext uri="{BB962C8B-B14F-4D97-AF65-F5344CB8AC3E}">
        <p14:creationId xmlns:p14="http://schemas.microsoft.com/office/powerpoint/2010/main" val="2331527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erry\Desktop\AB Council of Technologies\.  2016 Moonlight in the Meadows\SPONSORS and LOGOS\Drones Can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2743200"/>
            <a:ext cx="6589713"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7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Perry\Desktop\AB Council of Technologies\.  2016 Moonlight in the Meadows\SPONSORS and LOGOS\IN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5" y="1828800"/>
            <a:ext cx="6962775" cy="313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4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729484"/>
            <a:ext cx="7315200" cy="1399032"/>
          </a:xfrm>
          <a:prstGeom prst="rect">
            <a:avLst/>
          </a:prstGeom>
        </p:spPr>
      </p:pic>
    </p:spTree>
    <p:extLst>
      <p:ext uri="{BB962C8B-B14F-4D97-AF65-F5344CB8AC3E}">
        <p14:creationId xmlns:p14="http://schemas.microsoft.com/office/powerpoint/2010/main" val="2531816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erry\Desktop\AB Council of Technologies\.  2016 Moonlight in the Meadows\SPONSORS and LOGOS\WEL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09" y="2498436"/>
            <a:ext cx="7707755" cy="1471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00" y="4793595"/>
            <a:ext cx="2209800" cy="461665"/>
          </a:xfrm>
          <a:prstGeom prst="rect">
            <a:avLst/>
          </a:prstGeom>
          <a:noFill/>
        </p:spPr>
        <p:txBody>
          <a:bodyPr wrap="square" rtlCol="0">
            <a:spAutoFit/>
          </a:bodyPr>
          <a:lstStyle/>
          <a:p>
            <a:r>
              <a:rPr lang="en-US" sz="2400" dirty="0" smtClean="0"/>
              <a:t>Site Sponsor</a:t>
            </a:r>
            <a:endParaRPr lang="en-US" sz="2400" dirty="0"/>
          </a:p>
        </p:txBody>
      </p:sp>
    </p:spTree>
    <p:extLst>
      <p:ext uri="{BB962C8B-B14F-4D97-AF65-F5344CB8AC3E}">
        <p14:creationId xmlns:p14="http://schemas.microsoft.com/office/powerpoint/2010/main" val="707476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erry\Desktop\AB Council of Technologies\.  2016 Moonlight in the Meadows\SPONSORS and LOGOS\MentorU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759779"/>
            <a:ext cx="3364346" cy="9949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254" y="2909330"/>
            <a:ext cx="2590800" cy="2286000"/>
          </a:xfrm>
          <a:prstGeom prst="rect">
            <a:avLst/>
          </a:prstGeom>
        </p:spPr>
      </p:pic>
      <p:sp>
        <p:nvSpPr>
          <p:cNvPr id="4" name="TextBox 3"/>
          <p:cNvSpPr txBox="1"/>
          <p:nvPr/>
        </p:nvSpPr>
        <p:spPr>
          <a:xfrm>
            <a:off x="5105400" y="5486400"/>
            <a:ext cx="3188854" cy="461665"/>
          </a:xfrm>
          <a:prstGeom prst="rect">
            <a:avLst/>
          </a:prstGeom>
          <a:noFill/>
        </p:spPr>
        <p:txBody>
          <a:bodyPr wrap="square" rtlCol="0">
            <a:spAutoFit/>
          </a:bodyPr>
          <a:lstStyle/>
          <a:p>
            <a:r>
              <a:rPr lang="en-US" sz="2400" dirty="0" smtClean="0"/>
              <a:t>Volunteer Support</a:t>
            </a:r>
            <a:endParaRPr lang="en-US" sz="2400" dirty="0"/>
          </a:p>
        </p:txBody>
      </p:sp>
      <p:sp>
        <p:nvSpPr>
          <p:cNvPr id="5" name="TextBox 4"/>
          <p:cNvSpPr txBox="1"/>
          <p:nvPr/>
        </p:nvSpPr>
        <p:spPr>
          <a:xfrm>
            <a:off x="3124200" y="4646853"/>
            <a:ext cx="1547091" cy="369332"/>
          </a:xfrm>
          <a:prstGeom prst="rect">
            <a:avLst/>
          </a:prstGeom>
          <a:noFill/>
        </p:spPr>
        <p:txBody>
          <a:bodyPr wrap="square" rtlCol="0">
            <a:spAutoFit/>
          </a:bodyPr>
          <a:lstStyle/>
          <a:p>
            <a:r>
              <a:rPr lang="en-US" dirty="0" err="1" smtClean="0"/>
              <a:t>ABCampus</a:t>
            </a:r>
            <a:endParaRPr lang="en-US" dirty="0"/>
          </a:p>
        </p:txBody>
      </p:sp>
    </p:spTree>
    <p:extLst>
      <p:ext uri="{BB962C8B-B14F-4D97-AF65-F5344CB8AC3E}">
        <p14:creationId xmlns:p14="http://schemas.microsoft.com/office/powerpoint/2010/main" val="1749042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30401"/>
            <a:ext cx="4850005" cy="2438400"/>
          </a:xfrm>
          <a:prstGeom prst="rect">
            <a:avLst/>
          </a:prstGeom>
        </p:spPr>
      </p:pic>
    </p:spTree>
    <p:extLst>
      <p:ext uri="{BB962C8B-B14F-4D97-AF65-F5344CB8AC3E}">
        <p14:creationId xmlns:p14="http://schemas.microsoft.com/office/powerpoint/2010/main" val="174390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709" y="1161226"/>
            <a:ext cx="3025038" cy="5091159"/>
          </a:xfrm>
          <a:prstGeom prst="rect">
            <a:avLst/>
          </a:prstGeom>
          <a:ln w="28575">
            <a:solidFill>
              <a:srgbClr val="C00000"/>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57200"/>
            <a:ext cx="1798052" cy="704026"/>
          </a:xfrm>
          <a:prstGeom prst="rect">
            <a:avLst/>
          </a:prstGeom>
        </p:spPr>
      </p:pic>
      <p:sp>
        <p:nvSpPr>
          <p:cNvPr id="5" name="TextBox 4"/>
          <p:cNvSpPr txBox="1"/>
          <p:nvPr/>
        </p:nvSpPr>
        <p:spPr>
          <a:xfrm>
            <a:off x="609600" y="443345"/>
            <a:ext cx="5638800" cy="461665"/>
          </a:xfrm>
          <a:prstGeom prst="rect">
            <a:avLst/>
          </a:prstGeom>
          <a:noFill/>
        </p:spPr>
        <p:txBody>
          <a:bodyPr wrap="square" rtlCol="0">
            <a:spAutoFit/>
          </a:bodyPr>
          <a:lstStyle/>
          <a:p>
            <a:r>
              <a:rPr lang="en-US" sz="2400" b="1" dirty="0" smtClean="0"/>
              <a:t>1. Board Introductions</a:t>
            </a:r>
            <a:endParaRPr lang="en-US" sz="2400" b="1" dirty="0"/>
          </a:p>
        </p:txBody>
      </p:sp>
    </p:spTree>
    <p:extLst>
      <p:ext uri="{BB962C8B-B14F-4D97-AF65-F5344CB8AC3E}">
        <p14:creationId xmlns:p14="http://schemas.microsoft.com/office/powerpoint/2010/main" val="39449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erry\Desktop\AB Council of Technologies\.  2016 Moonlight in the Meadows\SPONSORS and LOGOS\Fort Edmon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2636" y="5334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17336" y="5410198"/>
            <a:ext cx="6477000" cy="461665"/>
          </a:xfrm>
          <a:prstGeom prst="rect">
            <a:avLst/>
          </a:prstGeom>
          <a:noFill/>
        </p:spPr>
        <p:txBody>
          <a:bodyPr wrap="square" rtlCol="0">
            <a:spAutoFit/>
          </a:bodyPr>
          <a:lstStyle/>
          <a:p>
            <a:r>
              <a:rPr lang="en-US" sz="2400" dirty="0" smtClean="0"/>
              <a:t>Catering and after-Party at Hotel Selkirk</a:t>
            </a:r>
            <a:endParaRPr lang="en-US" sz="2400" dirty="0"/>
          </a:p>
        </p:txBody>
      </p:sp>
    </p:spTree>
    <p:extLst>
      <p:ext uri="{BB962C8B-B14F-4D97-AF65-F5344CB8AC3E}">
        <p14:creationId xmlns:p14="http://schemas.microsoft.com/office/powerpoint/2010/main" val="400056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erry\Desktop\AB Council of Technologies\.  2016 Moonlight in the Meadows\SPONSORS and LOGOS\Songkraf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2133600"/>
            <a:ext cx="8209645"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5967" y="4267200"/>
            <a:ext cx="3515178" cy="584775"/>
          </a:xfrm>
          <a:prstGeom prst="rect">
            <a:avLst/>
          </a:prstGeom>
          <a:noFill/>
        </p:spPr>
        <p:txBody>
          <a:bodyPr wrap="square" rtlCol="0">
            <a:spAutoFit/>
          </a:bodyPr>
          <a:lstStyle/>
          <a:p>
            <a:r>
              <a:rPr lang="en-US" sz="3200" b="1" i="1" dirty="0">
                <a:latin typeface="AirCut" pitchFamily="2" charset="0"/>
              </a:rPr>
              <a:t>Singing great is easy</a:t>
            </a:r>
          </a:p>
        </p:txBody>
      </p:sp>
      <p:sp>
        <p:nvSpPr>
          <p:cNvPr id="3" name="TextBox 2"/>
          <p:cNvSpPr txBox="1"/>
          <p:nvPr/>
        </p:nvSpPr>
        <p:spPr>
          <a:xfrm>
            <a:off x="4597997" y="5265033"/>
            <a:ext cx="3771117" cy="461665"/>
          </a:xfrm>
          <a:prstGeom prst="rect">
            <a:avLst/>
          </a:prstGeom>
          <a:noFill/>
        </p:spPr>
        <p:txBody>
          <a:bodyPr wrap="square" rtlCol="0">
            <a:spAutoFit/>
          </a:bodyPr>
          <a:lstStyle/>
          <a:p>
            <a:r>
              <a:rPr lang="en-US" sz="2400" dirty="0" smtClean="0"/>
              <a:t>Entertainment Sponsor</a:t>
            </a:r>
            <a:endParaRPr lang="en-US" sz="2400" dirty="0"/>
          </a:p>
        </p:txBody>
      </p:sp>
    </p:spTree>
    <p:extLst>
      <p:ext uri="{BB962C8B-B14F-4D97-AF65-F5344CB8AC3E}">
        <p14:creationId xmlns:p14="http://schemas.microsoft.com/office/powerpoint/2010/main" val="186201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erry\Desktop\AB Council of Technologies\.  2016 Moonlight in the Meadows\SPONSORS and LOGOS\Edmonton Explo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2047875"/>
            <a:ext cx="7229475" cy="2762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040957"/>
            <a:ext cx="2514600" cy="461665"/>
          </a:xfrm>
          <a:prstGeom prst="rect">
            <a:avLst/>
          </a:prstGeom>
          <a:noFill/>
        </p:spPr>
        <p:txBody>
          <a:bodyPr wrap="square" rtlCol="0">
            <a:spAutoFit/>
          </a:bodyPr>
          <a:lstStyle/>
          <a:p>
            <a:r>
              <a:rPr lang="en-US" sz="2400" dirty="0" smtClean="0"/>
              <a:t>Media Sponsor</a:t>
            </a:r>
            <a:endParaRPr lang="en-US" sz="2400" dirty="0"/>
          </a:p>
        </p:txBody>
      </p:sp>
    </p:spTree>
    <p:extLst>
      <p:ext uri="{BB962C8B-B14F-4D97-AF65-F5344CB8AC3E}">
        <p14:creationId xmlns:p14="http://schemas.microsoft.com/office/powerpoint/2010/main" val="2504128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697019"/>
            <a:ext cx="4953000" cy="923330"/>
          </a:xfrm>
          <a:prstGeom prst="rect">
            <a:avLst/>
          </a:prstGeom>
          <a:noFill/>
        </p:spPr>
        <p:txBody>
          <a:bodyPr wrap="square" rtlCol="0">
            <a:spAutoFit/>
          </a:bodyPr>
          <a:lstStyle/>
          <a:p>
            <a:r>
              <a:rPr lang="en-US" sz="5400" dirty="0" smtClean="0"/>
              <a:t>Bryn Lipinski </a:t>
            </a:r>
            <a:endParaRPr lang="en-US" sz="5400" dirty="0"/>
          </a:p>
        </p:txBody>
      </p:sp>
      <p:sp>
        <p:nvSpPr>
          <p:cNvPr id="3" name="TextBox 2"/>
          <p:cNvSpPr txBox="1"/>
          <p:nvPr/>
        </p:nvSpPr>
        <p:spPr>
          <a:xfrm>
            <a:off x="4343400" y="4800600"/>
            <a:ext cx="3352800" cy="461665"/>
          </a:xfrm>
          <a:prstGeom prst="rect">
            <a:avLst/>
          </a:prstGeom>
          <a:noFill/>
        </p:spPr>
        <p:txBody>
          <a:bodyPr wrap="square" rtlCol="0">
            <a:spAutoFit/>
          </a:bodyPr>
          <a:lstStyle/>
          <a:p>
            <a:r>
              <a:rPr lang="en-US" sz="2400" dirty="0" smtClean="0"/>
              <a:t>Event Photographer</a:t>
            </a:r>
            <a:endParaRPr lang="en-US" sz="2400" dirty="0"/>
          </a:p>
        </p:txBody>
      </p:sp>
    </p:spTree>
    <p:extLst>
      <p:ext uri="{BB962C8B-B14F-4D97-AF65-F5344CB8AC3E}">
        <p14:creationId xmlns:p14="http://schemas.microsoft.com/office/powerpoint/2010/main" val="417676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4881"/>
            <a:ext cx="5186035" cy="461665"/>
          </a:xfrm>
          <a:prstGeom prst="rect">
            <a:avLst/>
          </a:prstGeom>
          <a:noFill/>
        </p:spPr>
        <p:txBody>
          <a:bodyPr wrap="none" rtlCol="0">
            <a:spAutoFit/>
          </a:bodyPr>
          <a:lstStyle/>
          <a:p>
            <a:r>
              <a:rPr lang="en-US" sz="2400" b="1" dirty="0" smtClean="0"/>
              <a:t>2016 </a:t>
            </a:r>
            <a:r>
              <a:rPr lang="en-US" sz="2400" b="1" dirty="0" err="1" smtClean="0"/>
              <a:t>ABCtech’s</a:t>
            </a:r>
            <a:r>
              <a:rPr lang="en-US" sz="2400" b="1" dirty="0" smtClean="0"/>
              <a:t> AGM Agenda</a:t>
            </a:r>
            <a:endParaRPr lang="en-US" sz="2400" b="1" dirty="0"/>
          </a:p>
        </p:txBody>
      </p:sp>
      <p:sp>
        <p:nvSpPr>
          <p:cNvPr id="3" name="TextBox 2"/>
          <p:cNvSpPr txBox="1"/>
          <p:nvPr/>
        </p:nvSpPr>
        <p:spPr>
          <a:xfrm>
            <a:off x="609600" y="1143000"/>
            <a:ext cx="5943600" cy="3970318"/>
          </a:xfrm>
          <a:prstGeom prst="rect">
            <a:avLst/>
          </a:prstGeom>
          <a:noFill/>
          <a:ln w="12700">
            <a:solidFill>
              <a:schemeClr val="tx1"/>
            </a:solidFill>
          </a:ln>
        </p:spPr>
        <p:txBody>
          <a:bodyPr wrap="square" rtlCol="0">
            <a:spAutoFit/>
          </a:bodyPr>
          <a:lstStyle/>
          <a:p>
            <a:pPr marL="342900" indent="-342900">
              <a:spcBef>
                <a:spcPts val="1200"/>
              </a:spcBef>
              <a:buAutoNum type="arabicPeriod"/>
            </a:pPr>
            <a:r>
              <a:rPr lang="en-US" dirty="0" smtClean="0"/>
              <a:t>Board Introductions &amp; Assess Quorum </a:t>
            </a:r>
            <a:r>
              <a:rPr lang="en-US" sz="1200" dirty="0" smtClean="0"/>
              <a:t>(min. 20)</a:t>
            </a:r>
          </a:p>
          <a:p>
            <a:pPr marL="342900" indent="-342900">
              <a:spcBef>
                <a:spcPts val="1200"/>
              </a:spcBef>
              <a:buAutoNum type="arabicPeriod"/>
            </a:pPr>
            <a:r>
              <a:rPr lang="en-US" dirty="0" smtClean="0"/>
              <a:t>Approval – Agenda</a:t>
            </a:r>
          </a:p>
          <a:p>
            <a:pPr marL="342900" indent="-342900">
              <a:spcBef>
                <a:spcPts val="1200"/>
              </a:spcBef>
              <a:buAutoNum type="arabicPeriod"/>
            </a:pPr>
            <a:r>
              <a:rPr lang="en-US" dirty="0" smtClean="0"/>
              <a:t>Approval </a:t>
            </a:r>
            <a:r>
              <a:rPr lang="en-US" dirty="0"/>
              <a:t>–</a:t>
            </a:r>
            <a:r>
              <a:rPr lang="en-US" dirty="0" smtClean="0"/>
              <a:t> 2015 AGM Minutes</a:t>
            </a:r>
          </a:p>
          <a:p>
            <a:pPr marL="342900" indent="-342900">
              <a:spcBef>
                <a:spcPts val="1200"/>
              </a:spcBef>
              <a:buFontTx/>
              <a:buAutoNum type="arabicPeriod"/>
            </a:pPr>
            <a:r>
              <a:rPr lang="en-US" dirty="0"/>
              <a:t>President’s Report – Klaas Rodenburg</a:t>
            </a:r>
          </a:p>
          <a:p>
            <a:pPr marL="342900" indent="-342900">
              <a:spcBef>
                <a:spcPts val="1200"/>
              </a:spcBef>
              <a:buAutoNum type="arabicPeriod"/>
            </a:pPr>
            <a:r>
              <a:rPr lang="en-US" dirty="0" smtClean="0"/>
              <a:t>Approval </a:t>
            </a:r>
            <a:r>
              <a:rPr lang="en-US" dirty="0" smtClean="0"/>
              <a:t>– 2015 Financial </a:t>
            </a:r>
            <a:r>
              <a:rPr lang="en-US" dirty="0" smtClean="0"/>
              <a:t>Statement</a:t>
            </a:r>
            <a:endParaRPr lang="en-US" dirty="0" smtClean="0"/>
          </a:p>
          <a:p>
            <a:pPr marL="342900" indent="-342900">
              <a:spcBef>
                <a:spcPts val="1200"/>
              </a:spcBef>
              <a:buAutoNum type="arabicPeriod"/>
            </a:pPr>
            <a:r>
              <a:rPr lang="en-US" dirty="0" smtClean="0"/>
              <a:t>Approval – 2016/17 Election Slate</a:t>
            </a:r>
          </a:p>
          <a:p>
            <a:pPr lvl="1">
              <a:spcBef>
                <a:spcPts val="1200"/>
              </a:spcBef>
            </a:pPr>
            <a:r>
              <a:rPr lang="en-US" sz="1400" dirty="0" smtClean="0"/>
              <a:t>Haley Simons		Peter Fenwick</a:t>
            </a:r>
          </a:p>
          <a:p>
            <a:pPr lvl="1">
              <a:spcBef>
                <a:spcPts val="1200"/>
              </a:spcBef>
            </a:pPr>
            <a:r>
              <a:rPr lang="en-US" sz="1400" dirty="0" smtClean="0"/>
              <a:t>Bon Fessenden		Sharon MacLean</a:t>
            </a:r>
          </a:p>
          <a:p>
            <a:pPr>
              <a:spcBef>
                <a:spcPts val="1200"/>
              </a:spcBef>
            </a:pPr>
            <a:r>
              <a:rPr lang="en-US" dirty="0"/>
              <a:t>7</a:t>
            </a:r>
            <a:r>
              <a:rPr lang="en-US" dirty="0" smtClean="0"/>
              <a:t>. </a:t>
            </a:r>
            <a:r>
              <a:rPr lang="en-US" dirty="0" smtClean="0"/>
              <a:t>Approval – AGM Closing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564" y="539242"/>
            <a:ext cx="2057400" cy="805574"/>
          </a:xfrm>
          <a:prstGeom prst="rect">
            <a:avLst/>
          </a:prstGeom>
        </p:spPr>
      </p:pic>
      <p:sp>
        <p:nvSpPr>
          <p:cNvPr id="5" name="TextBox 4"/>
          <p:cNvSpPr txBox="1"/>
          <p:nvPr/>
        </p:nvSpPr>
        <p:spPr>
          <a:xfrm>
            <a:off x="533400" y="5791200"/>
            <a:ext cx="7010400" cy="400110"/>
          </a:xfrm>
          <a:prstGeom prst="rect">
            <a:avLst/>
          </a:prstGeom>
          <a:noFill/>
        </p:spPr>
        <p:txBody>
          <a:bodyPr wrap="square" rtlCol="0">
            <a:spAutoFit/>
          </a:bodyPr>
          <a:lstStyle/>
          <a:p>
            <a:r>
              <a:rPr lang="en-US" sz="2000" b="1" dirty="0" smtClean="0"/>
              <a:t>2. Resolution </a:t>
            </a:r>
            <a:r>
              <a:rPr lang="en-US" sz="2000" b="1" dirty="0" smtClean="0"/>
              <a:t>– Approve the Agenda</a:t>
            </a:r>
            <a:endParaRPr lang="en-US" sz="2000" b="1" dirty="0"/>
          </a:p>
        </p:txBody>
      </p:sp>
    </p:spTree>
    <p:extLst>
      <p:ext uri="{BB962C8B-B14F-4D97-AF65-F5344CB8AC3E}">
        <p14:creationId xmlns:p14="http://schemas.microsoft.com/office/powerpoint/2010/main" val="17079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38400"/>
            <a:ext cx="7543800" cy="830997"/>
          </a:xfrm>
          <a:prstGeom prst="rect">
            <a:avLst/>
          </a:prstGeom>
        </p:spPr>
        <p:txBody>
          <a:bodyPr wrap="square">
            <a:spAutoFit/>
          </a:bodyPr>
          <a:lstStyle/>
          <a:p>
            <a:pPr algn="ctr"/>
            <a:r>
              <a:rPr lang="en-US" sz="2400" b="1" dirty="0" smtClean="0"/>
              <a:t>3. Resolution </a:t>
            </a:r>
            <a:r>
              <a:rPr lang="en-US" sz="2400" b="1" dirty="0"/>
              <a:t>– Approve the 2015 AGM Minutes</a:t>
            </a:r>
          </a:p>
        </p:txBody>
      </p:sp>
    </p:spTree>
    <p:extLst>
      <p:ext uri="{BB962C8B-B14F-4D97-AF65-F5344CB8AC3E}">
        <p14:creationId xmlns:p14="http://schemas.microsoft.com/office/powerpoint/2010/main" val="336340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43132"/>
            <a:ext cx="8839200" cy="5370701"/>
          </a:xfrm>
          <a:prstGeom prst="rect">
            <a:avLst/>
          </a:prstGeom>
          <a:noFill/>
        </p:spPr>
        <p:txBody>
          <a:bodyPr wrap="square" rtlCol="0">
            <a:spAutoFit/>
          </a:bodyPr>
          <a:lstStyle/>
          <a:p>
            <a:pPr algn="ctr">
              <a:spcBef>
                <a:spcPts val="600"/>
              </a:spcBef>
              <a:spcAft>
                <a:spcPts val="600"/>
              </a:spcAft>
            </a:pPr>
            <a:r>
              <a:rPr lang="en-CA" sz="1600" b="1" dirty="0"/>
              <a:t>AGM 2015 Meeting Minutes</a:t>
            </a:r>
            <a:endParaRPr lang="en-US" sz="1600" dirty="0"/>
          </a:p>
          <a:p>
            <a:pPr algn="ctr">
              <a:spcBef>
                <a:spcPts val="600"/>
              </a:spcBef>
              <a:spcAft>
                <a:spcPts val="600"/>
              </a:spcAft>
            </a:pPr>
            <a:r>
              <a:rPr lang="en-CA" sz="1200" b="1" dirty="0"/>
              <a:t>4:30-5:15pm June 29</a:t>
            </a:r>
            <a:r>
              <a:rPr lang="en-CA" sz="1200" b="1" baseline="30000" dirty="0"/>
              <a:t>th</a:t>
            </a:r>
            <a:r>
              <a:rPr lang="en-CA" sz="1200" b="1" dirty="0"/>
              <a:t>, 2015</a:t>
            </a:r>
            <a:endParaRPr lang="en-US" sz="1200" dirty="0"/>
          </a:p>
          <a:p>
            <a:pPr algn="ctr">
              <a:spcBef>
                <a:spcPts val="600"/>
              </a:spcBef>
              <a:spcAft>
                <a:spcPts val="600"/>
              </a:spcAft>
            </a:pPr>
            <a:r>
              <a:rPr lang="en-CA" sz="1200" b="1" dirty="0" err="1"/>
              <a:t>Whitemud</a:t>
            </a:r>
            <a:r>
              <a:rPr lang="en-CA" sz="1200" b="1" dirty="0"/>
              <a:t> Equine Learning Centre, Edmonton</a:t>
            </a:r>
            <a:endParaRPr lang="en-US" sz="1200" dirty="0"/>
          </a:p>
          <a:p>
            <a:r>
              <a:rPr lang="en-CA" sz="1200" b="1" dirty="0"/>
              <a:t> </a:t>
            </a:r>
            <a:endParaRPr lang="en-US" sz="1200" dirty="0"/>
          </a:p>
          <a:p>
            <a:pPr lvl="0"/>
            <a:r>
              <a:rPr lang="en-CA" sz="1200" b="1" dirty="0"/>
              <a:t>Klaas Rodenburg, President, opened the Annual General Meeting</a:t>
            </a:r>
            <a:r>
              <a:rPr lang="en-CA" sz="1200" dirty="0"/>
              <a:t> – Quorum of  20 Members was present as per By-Law 5.03.  Klaas welcomed everyone and provided an overview of this year’s AGM.</a:t>
            </a:r>
            <a:endParaRPr lang="en-US" sz="1200" dirty="0"/>
          </a:p>
          <a:p>
            <a:r>
              <a:rPr lang="en-CA" sz="1200" dirty="0"/>
              <a:t> </a:t>
            </a:r>
            <a:endParaRPr lang="en-US" sz="1200" dirty="0"/>
          </a:p>
          <a:p>
            <a:pPr lvl="0"/>
            <a:r>
              <a:rPr lang="en-CA" sz="1200" b="1" dirty="0"/>
              <a:t>Agenda</a:t>
            </a:r>
            <a:r>
              <a:rPr lang="en-CA" sz="1200" dirty="0"/>
              <a:t> – Motion was made to approve the agenda as circulated.  Motion: Don Diduck, seconded by Paul Stinson. The motion was passed.</a:t>
            </a:r>
            <a:endParaRPr lang="en-US" sz="1200" dirty="0"/>
          </a:p>
          <a:p>
            <a:r>
              <a:rPr lang="en-CA" sz="1200" dirty="0"/>
              <a:t> </a:t>
            </a:r>
            <a:endParaRPr lang="en-US" sz="1200" dirty="0"/>
          </a:p>
          <a:p>
            <a:pPr lvl="0"/>
            <a:r>
              <a:rPr lang="en-CA" sz="1200" b="1" dirty="0"/>
              <a:t>2014 AGM’s Minutes</a:t>
            </a:r>
            <a:r>
              <a:rPr lang="en-CA" sz="1200" dirty="0"/>
              <a:t> – Randy Duguay briefly reviewed last year’s minutes.  He then moved that the 2014 AGM’s minutes be approved as circulated.  Motion: Steve Zink, seconded by Michael Kryton. The motion was passed.</a:t>
            </a:r>
            <a:endParaRPr lang="en-US" sz="1200" dirty="0"/>
          </a:p>
          <a:p>
            <a:r>
              <a:rPr lang="en-CA" sz="1200" dirty="0"/>
              <a:t> </a:t>
            </a:r>
            <a:endParaRPr lang="en-US" sz="1200" dirty="0"/>
          </a:p>
          <a:p>
            <a:pPr lvl="0"/>
            <a:r>
              <a:rPr lang="en-CA" sz="1200" b="1" dirty="0"/>
              <a:t>President’s Annual Report</a:t>
            </a:r>
            <a:r>
              <a:rPr lang="en-CA" sz="1200" dirty="0"/>
              <a:t> – Klaas Rodenburg.  Klaas remarks at the AGM as this is </a:t>
            </a:r>
            <a:r>
              <a:rPr lang="en-CA" sz="1200" dirty="0" err="1"/>
              <a:t>ABCtech's</a:t>
            </a:r>
            <a:r>
              <a:rPr lang="en-CA" sz="1200" dirty="0"/>
              <a:t> 10th anniversary it provides the perfect opportunity for us to envision the next 10-years and adjust our course accordingly.  Further, we are now starting our planning for a Creativity &amp; Convergence #2 (CC#2) conference in the Fall as a follow-up to our CC#1 in the Spring and springboard to a larger CC#3 conference in the Spring of 2016.</a:t>
            </a:r>
            <a:br>
              <a:rPr lang="en-CA" sz="1200" dirty="0"/>
            </a:br>
            <a:endParaRPr lang="en-US" sz="1200" dirty="0"/>
          </a:p>
          <a:p>
            <a:pPr lvl="0"/>
            <a:r>
              <a:rPr lang="en-CA" sz="1200" b="1" dirty="0"/>
              <a:t>2014 Financials</a:t>
            </a:r>
            <a:r>
              <a:rPr lang="en-CA" sz="1200" dirty="0"/>
              <a:t> – Presented by Steve Zink.  </a:t>
            </a:r>
            <a:endParaRPr lang="en-US" sz="1200" dirty="0"/>
          </a:p>
          <a:p>
            <a:pPr lvl="0"/>
            <a:r>
              <a:rPr lang="en-CA" sz="1200" dirty="0"/>
              <a:t>Motion was made to approve the 2014 Financial Statement.  Motion: Hubert Lau, seconded by Alex Suen. Motion was passed.   </a:t>
            </a:r>
            <a:endParaRPr lang="en-US" sz="1200" dirty="0"/>
          </a:p>
          <a:p>
            <a:pPr lvl="0"/>
            <a:r>
              <a:rPr lang="en-CA" sz="1200" dirty="0"/>
              <a:t>Motion was made to approve a financial review in lieu of audit.  Motion: Hubert Lau, seconded by Michael Kryton. The motion passed.</a:t>
            </a:r>
            <a:endParaRPr lang="en-US" sz="1200" dirty="0"/>
          </a:p>
          <a:p>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276201"/>
            <a:ext cx="1874252" cy="733862"/>
          </a:xfrm>
          <a:prstGeom prst="rect">
            <a:avLst/>
          </a:prstGeom>
        </p:spPr>
      </p:pic>
    </p:spTree>
    <p:extLst>
      <p:ext uri="{BB962C8B-B14F-4D97-AF65-F5344CB8AC3E}">
        <p14:creationId xmlns:p14="http://schemas.microsoft.com/office/powerpoint/2010/main" val="102743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4893647"/>
          </a:xfrm>
          <a:prstGeom prst="rect">
            <a:avLst/>
          </a:prstGeom>
          <a:noFill/>
        </p:spPr>
        <p:txBody>
          <a:bodyPr wrap="square" rtlCol="0">
            <a:spAutoFit/>
          </a:bodyPr>
          <a:lstStyle/>
          <a:p>
            <a:pPr lvl="0"/>
            <a:r>
              <a:rPr lang="en-CA" sz="1200" b="1" dirty="0"/>
              <a:t>2014 Election.</a:t>
            </a:r>
            <a:r>
              <a:rPr lang="en-CA" sz="1200" dirty="0"/>
              <a:t>   Klaas Rodenburg outlined that currently thirteen directors are allowed in the By-laws and that propose a motion to increase the Board to 15 to provide for further involvement outside of Edmonton.  Motion: Ron Main, seconded by Steve Zink. Motion was passed.</a:t>
            </a:r>
            <a:endParaRPr lang="en-US" sz="1200" dirty="0"/>
          </a:p>
          <a:p>
            <a:pPr lvl="0"/>
            <a:r>
              <a:rPr lang="en-CA" sz="1200" dirty="0"/>
              <a:t>The following Board members were presented for election to the 2015 Slate</a:t>
            </a:r>
            <a:r>
              <a:rPr lang="en-CA" sz="1200" dirty="0" smtClean="0"/>
              <a:t>:</a:t>
            </a:r>
          </a:p>
          <a:p>
            <a:pPr lvl="0"/>
            <a:endParaRPr lang="en-US" sz="1200" dirty="0"/>
          </a:p>
          <a:p>
            <a:pPr lvl="1"/>
            <a:r>
              <a:rPr lang="en-CA" sz="1200" dirty="0"/>
              <a:t>Joni </a:t>
            </a:r>
            <a:r>
              <a:rPr lang="en-CA" sz="1200" dirty="0" smtClean="0"/>
              <a:t>Avram		Dan Pigeon		Doug Firby		Bill Durand</a:t>
            </a:r>
            <a:endParaRPr lang="en-US" sz="1200" dirty="0"/>
          </a:p>
          <a:p>
            <a:r>
              <a:rPr lang="en-US" sz="1200" dirty="0"/>
              <a:t> </a:t>
            </a:r>
            <a:r>
              <a:rPr lang="en-US" sz="1200" dirty="0" smtClean="0"/>
              <a:t> </a:t>
            </a:r>
            <a:r>
              <a:rPr lang="en-CA" sz="1200" dirty="0" smtClean="0"/>
              <a:t>Appointed 2014:</a:t>
            </a:r>
          </a:p>
          <a:p>
            <a:pPr lvl="1"/>
            <a:r>
              <a:rPr lang="en-CA" sz="1200" dirty="0" smtClean="0"/>
              <a:t>Hubert Lau		Allan Bly		Steve Zink		Michael Kryton</a:t>
            </a:r>
            <a:endParaRPr lang="en-US" sz="1200" dirty="0"/>
          </a:p>
          <a:p>
            <a:r>
              <a:rPr lang="en-CA" sz="1200" dirty="0"/>
              <a:t> </a:t>
            </a:r>
            <a:endParaRPr lang="en-US" sz="1200" dirty="0"/>
          </a:p>
          <a:p>
            <a:r>
              <a:rPr lang="en-CA" sz="1200" dirty="0"/>
              <a:t>Motion was made to approve and elect the above members to the Board.  Motion: Don Diduck, seconded by Alex Suen. The motion passed.</a:t>
            </a:r>
            <a:endParaRPr lang="en-US" sz="1200" dirty="0"/>
          </a:p>
          <a:p>
            <a:r>
              <a:rPr lang="en-CA" sz="1200" dirty="0"/>
              <a:t> </a:t>
            </a:r>
            <a:endParaRPr lang="en-US" sz="1200" dirty="0"/>
          </a:p>
          <a:p>
            <a:pPr lvl="0"/>
            <a:r>
              <a:rPr lang="en-CA" sz="1200" dirty="0" smtClean="0"/>
              <a:t>All </a:t>
            </a:r>
            <a:r>
              <a:rPr lang="en-CA" sz="1200" dirty="0"/>
              <a:t>other Directors have been elected and were returning.</a:t>
            </a:r>
            <a:endParaRPr lang="en-US" sz="1200" dirty="0"/>
          </a:p>
          <a:p>
            <a:r>
              <a:rPr lang="en-CA" sz="1200" dirty="0"/>
              <a:t> </a:t>
            </a:r>
            <a:endParaRPr lang="en-US" sz="1200" dirty="0"/>
          </a:p>
          <a:p>
            <a:pPr lvl="0"/>
            <a:r>
              <a:rPr lang="en-CA" sz="1200" b="1" dirty="0" smtClean="0"/>
              <a:t>Guest </a:t>
            </a:r>
            <a:r>
              <a:rPr lang="en-CA" sz="1200" b="1" dirty="0"/>
              <a:t>Speaker:</a:t>
            </a:r>
            <a:r>
              <a:rPr lang="en-CA" sz="1200" dirty="0"/>
              <a:t> Ted Morton, University of Calgary – School of Public Policy.  Ted presented materials relating to his recent policy paper (co-authored with Meredith McDonald) about the challenges and pitfalls of economic diversification as public bodies may engage with via direct government involvement.  The presentation and paper provided an overview of Alberta’s historically poor performance of public sector involvement, following the election of Peter </a:t>
            </a:r>
            <a:r>
              <a:rPr lang="en-CA" sz="1200" dirty="0" err="1"/>
              <a:t>Lougheed</a:t>
            </a:r>
            <a:r>
              <a:rPr lang="en-CA" sz="1200" dirty="0"/>
              <a:t> and subsequent governments, due to a number of difficulties.  The presentation was followed by a Q&amp;A period.</a:t>
            </a:r>
            <a:br>
              <a:rPr lang="en-CA" sz="1200" dirty="0"/>
            </a:br>
            <a:endParaRPr lang="en-US" sz="1200" dirty="0"/>
          </a:p>
          <a:p>
            <a:pPr lvl="0"/>
            <a:r>
              <a:rPr lang="en-CA" sz="1200" b="1" dirty="0"/>
              <a:t>Closing Remarks:</a:t>
            </a:r>
            <a:r>
              <a:rPr lang="en-CA" sz="1200" dirty="0"/>
              <a:t>  Klaas Rodenburg thanked everyone for coming and encouraged people to circulate and meet others including at the trade booths.  Klaas called upon Perry to offer his thoughts.  Perry highlighted </a:t>
            </a:r>
            <a:r>
              <a:rPr lang="en-CA" sz="1200" dirty="0" err="1"/>
              <a:t>ABCtech’s</a:t>
            </a:r>
            <a:r>
              <a:rPr lang="en-CA" sz="1200" dirty="0"/>
              <a:t> journey over the past year and extended thanks to everyone who helped with all of the initiatives being led by ABCtech and invited everyone to take a part in the organization.  Perry concluded his remarks by adjourning the meeting</a:t>
            </a:r>
            <a:r>
              <a:rPr lang="en-CA" sz="1200" dirty="0" smtClean="0"/>
              <a:t>.</a:t>
            </a:r>
            <a:endParaRPr lang="en-US" dirty="0"/>
          </a:p>
        </p:txBody>
      </p:sp>
    </p:spTree>
    <p:extLst>
      <p:ext uri="{BB962C8B-B14F-4D97-AF65-F5344CB8AC3E}">
        <p14:creationId xmlns:p14="http://schemas.microsoft.com/office/powerpoint/2010/main" val="101414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590800"/>
            <a:ext cx="7620000" cy="461665"/>
          </a:xfrm>
          <a:prstGeom prst="rect">
            <a:avLst/>
          </a:prstGeom>
          <a:noFill/>
        </p:spPr>
        <p:txBody>
          <a:bodyPr wrap="square" rtlCol="0">
            <a:spAutoFit/>
          </a:bodyPr>
          <a:lstStyle/>
          <a:p>
            <a:r>
              <a:rPr lang="en-US" sz="2400" b="1" dirty="0"/>
              <a:t>4</a:t>
            </a:r>
            <a:r>
              <a:rPr lang="en-US" sz="2400" b="1" dirty="0" smtClean="0"/>
              <a:t>. President’s Report – Klaas Rodenburg</a:t>
            </a:r>
            <a:endParaRPr lang="en-US" sz="2400" b="1" dirty="0"/>
          </a:p>
        </p:txBody>
      </p:sp>
    </p:spTree>
    <p:extLst>
      <p:ext uri="{BB962C8B-B14F-4D97-AF65-F5344CB8AC3E}">
        <p14:creationId xmlns:p14="http://schemas.microsoft.com/office/powerpoint/2010/main" val="25281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530760"/>
            <a:ext cx="7543800" cy="1754326"/>
          </a:xfrm>
          <a:prstGeom prst="rect">
            <a:avLst/>
          </a:prstGeom>
          <a:noFill/>
        </p:spPr>
        <p:txBody>
          <a:bodyPr wrap="square" rtlCol="0">
            <a:spAutoFit/>
          </a:bodyPr>
          <a:lstStyle/>
          <a:p>
            <a:pPr algn="ctr"/>
            <a:r>
              <a:rPr lang="en-US" sz="2400" b="1" dirty="0"/>
              <a:t>5</a:t>
            </a:r>
            <a:r>
              <a:rPr lang="en-US" sz="2400" b="1" dirty="0" smtClean="0"/>
              <a:t>. Resolution </a:t>
            </a:r>
            <a:r>
              <a:rPr lang="en-US" sz="2400" b="1" dirty="0" smtClean="0"/>
              <a:t>– Approve the 2015 Financial </a:t>
            </a:r>
            <a:r>
              <a:rPr lang="en-US" sz="2400" b="1" dirty="0" smtClean="0"/>
              <a:t>Statement</a:t>
            </a:r>
          </a:p>
          <a:p>
            <a:pPr algn="ctr"/>
            <a:endParaRPr lang="en-US" sz="2400" b="1" dirty="0" smtClean="0"/>
          </a:p>
          <a:p>
            <a:pPr algn="ctr"/>
            <a:r>
              <a:rPr lang="en-US" b="1" dirty="0"/>
              <a:t>5</a:t>
            </a:r>
            <a:r>
              <a:rPr lang="en-US" b="1" dirty="0" smtClean="0"/>
              <a:t>.1 Resolution – Approve conduct of a </a:t>
            </a:r>
            <a:r>
              <a:rPr lang="en-US" b="1" dirty="0" err="1" smtClean="0"/>
              <a:t>fiancial</a:t>
            </a:r>
            <a:r>
              <a:rPr lang="en-US" b="1" dirty="0" smtClean="0"/>
              <a:t> review in lieu of a financial audit</a:t>
            </a:r>
            <a:endParaRPr lang="en-US" b="1" dirty="0"/>
          </a:p>
        </p:txBody>
      </p:sp>
    </p:spTree>
    <p:extLst>
      <p:ext uri="{BB962C8B-B14F-4D97-AF65-F5344CB8AC3E}">
        <p14:creationId xmlns:p14="http://schemas.microsoft.com/office/powerpoint/2010/main" val="2588757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154</TotalTime>
  <Words>328</Words>
  <Application>Microsoft Office PowerPoint</Application>
  <PresentationFormat>On-screen Show (4:3)</PresentationFormat>
  <Paragraphs>119</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Equity</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dc:creator>
  <cp:lastModifiedBy>Perry</cp:lastModifiedBy>
  <cp:revision>21</cp:revision>
  <dcterms:created xsi:type="dcterms:W3CDTF">2015-10-21T02:58:09Z</dcterms:created>
  <dcterms:modified xsi:type="dcterms:W3CDTF">2016-06-19T13:46:24Z</dcterms:modified>
</cp:coreProperties>
</file>