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sldIdLst>
    <p:sldId id="256" r:id="rId2"/>
    <p:sldId id="257" r:id="rId3"/>
    <p:sldId id="258" r:id="rId4"/>
    <p:sldId id="259" r:id="rId5"/>
    <p:sldId id="276" r:id="rId6"/>
    <p:sldId id="277" r:id="rId7"/>
    <p:sldId id="268" r:id="rId8"/>
    <p:sldId id="260" r:id="rId9"/>
    <p:sldId id="279" r:id="rId10"/>
    <p:sldId id="280" r:id="rId11"/>
    <p:sldId id="281" r:id="rId12"/>
    <p:sldId id="261" r:id="rId13"/>
    <p:sldId id="267" r:id="rId14"/>
    <p:sldId id="272" r:id="rId15"/>
    <p:sldId id="262" r:id="rId16"/>
    <p:sldId id="263" r:id="rId17"/>
    <p:sldId id="264" r:id="rId18"/>
    <p:sldId id="269" r:id="rId19"/>
    <p:sldId id="282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2" autoAdjust="0"/>
    <p:restoredTop sz="94575"/>
  </p:normalViewPr>
  <p:slideViewPr>
    <p:cSldViewPr>
      <p:cViewPr>
        <p:scale>
          <a:sx n="98" d="100"/>
          <a:sy n="98" d="100"/>
        </p:scale>
        <p:origin x="-42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657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46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94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098543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8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882142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20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42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63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8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2863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1285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126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a/url?sa=i&amp;rct=j&amp;q=&amp;esrc=s&amp;source=images&amp;cd=&amp;cad=rja&amp;uact=8&amp;ved=0ahUKEwj-3ISi4b7MAhUT0GMKHYvhD8EQjRwIBw&amp;url=http://www.sorinc.com/industries/oil-gas/oil-well/injection-well-secondary-and-enhanced-oil-recovery-eor/&amp;psig=AFQjCNEzDdveo7mNbO-hG29iTUV8jzPa_w&amp;ust=1462394250482315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www.google.ca/url?sa=i&amp;rct=j&amp;q=&amp;esrc=s&amp;source=images&amp;cd=&amp;cad=rja&amp;uact=8&amp;ved=0ahUKEwi3x-Wd377MAhVB4WMKHXzNBFwQjRwIBw&amp;url=http://blogmain.sherware.com/blog/index.php/2010/08/27/happy-national-oil-gas-appreciation-day&amp;psig=AFQjCNH6Uqwk8BRcg0H7DNeh-lO0Vtqg5Q&amp;ust=146239359811655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95400" y="2514600"/>
            <a:ext cx="7175351" cy="259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Mining &amp; </a:t>
            </a:r>
            <a:br>
              <a:rPr lang="en-US" sz="6000" dirty="0" smtClean="0"/>
            </a:br>
            <a:r>
              <a:rPr lang="en-US" sz="6000" dirty="0" smtClean="0"/>
              <a:t>Mineral </a:t>
            </a:r>
            <a:br>
              <a:rPr lang="en-US" sz="6000" dirty="0" smtClean="0"/>
            </a:br>
            <a:r>
              <a:rPr lang="en-US" sz="6000" dirty="0" smtClean="0"/>
              <a:t>Processing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05000" y="1371600"/>
            <a:ext cx="5637010" cy="88211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Creating the New Alberta</a:t>
            </a:r>
          </a:p>
          <a:p>
            <a:pPr algn="ctr"/>
            <a:r>
              <a:rPr lang="en-US" dirty="0" smtClean="0"/>
              <a:t>Attracting New Ideas</a:t>
            </a:r>
          </a:p>
          <a:p>
            <a:pPr algn="ctr"/>
            <a:r>
              <a:rPr lang="en-US" dirty="0" smtClean="0"/>
              <a:t>The Time is NOW!</a:t>
            </a:r>
            <a:endParaRPr lang="en-US" dirty="0"/>
          </a:p>
        </p:txBody>
      </p:sp>
      <p:sp>
        <p:nvSpPr>
          <p:cNvPr id="4" name="Subtitle 1"/>
          <p:cNvSpPr txBox="1">
            <a:spLocks/>
          </p:cNvSpPr>
          <p:nvPr/>
        </p:nvSpPr>
        <p:spPr>
          <a:xfrm>
            <a:off x="1981199" y="4495800"/>
            <a:ext cx="563701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 smtClean="0"/>
              <a:t>A Sparkling Opportunity</a:t>
            </a:r>
            <a:r>
              <a:rPr lang="en-US" dirty="0" smtClean="0"/>
              <a:t>!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366327" y="51816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Presenter – </a:t>
            </a:r>
            <a:r>
              <a:rPr lang="en-CA" dirty="0" smtClean="0"/>
              <a:t>Michael Dufresne,  </a:t>
            </a:r>
            <a:r>
              <a:rPr lang="en-US" dirty="0" smtClean="0"/>
              <a:t>Apex </a:t>
            </a:r>
            <a:r>
              <a:rPr lang="en-US" dirty="0"/>
              <a:t>Geoscience Ltd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2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753291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Li Brine Potential in Alberta</a:t>
            </a:r>
            <a:endParaRPr lang="en-US" sz="4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63874" y="829491"/>
            <a:ext cx="3742006" cy="6035040"/>
            <a:chOff x="2700997" y="708409"/>
            <a:chExt cx="3742006" cy="603504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7" t="5334" r="14171" b="6667"/>
            <a:stretch/>
          </p:blipFill>
          <p:spPr>
            <a:xfrm>
              <a:off x="2700997" y="708409"/>
              <a:ext cx="3742006" cy="603504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>
              <a:off x="3892731" y="2264382"/>
              <a:ext cx="518160" cy="6120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4233944" y="2264382"/>
              <a:ext cx="176947" cy="12241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336869" y="1723671"/>
              <a:ext cx="12234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Devonian </a:t>
              </a:r>
            </a:p>
            <a:p>
              <a:pPr algn="ctr"/>
              <a:r>
                <a:rPr lang="en-US" dirty="0"/>
                <a:t>r</a:t>
              </a:r>
              <a:r>
                <a:rPr lang="en-US" dirty="0" smtClean="0"/>
                <a:t>eef</a:t>
              </a:r>
            </a:p>
            <a:p>
              <a:pPr algn="ctr"/>
              <a:r>
                <a:rPr lang="en-US" dirty="0" smtClean="0"/>
                <a:t>outlines</a:t>
              </a:r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50" y="3084016"/>
            <a:ext cx="5029200" cy="38082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114800" y="762000"/>
            <a:ext cx="48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 smtClean="0"/>
              <a:t>Other </a:t>
            </a:r>
            <a:r>
              <a:rPr lang="en-US" dirty="0"/>
              <a:t>associated </a:t>
            </a:r>
            <a:r>
              <a:rPr lang="en-US" dirty="0" smtClean="0"/>
              <a:t>metals/elements that </a:t>
            </a:r>
            <a:r>
              <a:rPr lang="en-US" dirty="0"/>
              <a:t>are potentially of </a:t>
            </a:r>
            <a:r>
              <a:rPr lang="en-US" dirty="0" smtClean="0"/>
              <a:t>economic &amp; industrial interest K</a:t>
            </a:r>
            <a:r>
              <a:rPr lang="en-US" dirty="0"/>
              <a:t>, B, </a:t>
            </a:r>
            <a:r>
              <a:rPr lang="en-US" dirty="0" smtClean="0"/>
              <a:t>Br &amp; I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 smtClean="0"/>
              <a:t>Also another potential by-product of potential processing is </a:t>
            </a:r>
            <a:r>
              <a:rPr lang="en-US" dirty="0"/>
              <a:t>clean water </a:t>
            </a:r>
            <a:endParaRPr lang="en-US" dirty="0" smtClean="0"/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 smtClean="0"/>
              <a:t>Excellent potential to make use of existing O&amp;G infrastructure such as wells, pipelines and water knockouts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991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38200" y="914400"/>
            <a:ext cx="5791200" cy="3448689"/>
            <a:chOff x="755630" y="27605"/>
            <a:chExt cx="6783443" cy="4244718"/>
          </a:xfrm>
        </p:grpSpPr>
        <p:sp>
          <p:nvSpPr>
            <p:cNvPr id="12" name="Freeform 11"/>
            <p:cNvSpPr/>
            <p:nvPr/>
          </p:nvSpPr>
          <p:spPr>
            <a:xfrm rot="227288">
              <a:off x="755630" y="3576121"/>
              <a:ext cx="6783443" cy="696202"/>
            </a:xfrm>
            <a:custGeom>
              <a:avLst/>
              <a:gdLst>
                <a:gd name="connsiteX0" fmla="*/ 441556 w 6783443"/>
                <a:gd name="connsiteY0" fmla="*/ 638121 h 696202"/>
                <a:gd name="connsiteX1" fmla="*/ 6406927 w 6783443"/>
                <a:gd name="connsiteY1" fmla="*/ 655538 h 696202"/>
                <a:gd name="connsiteX2" fmla="*/ 6110836 w 6783443"/>
                <a:gd name="connsiteY2" fmla="*/ 281069 h 696202"/>
                <a:gd name="connsiteX3" fmla="*/ 5657990 w 6783443"/>
                <a:gd name="connsiteY3" fmla="*/ 220109 h 696202"/>
                <a:gd name="connsiteX4" fmla="*/ 4891636 w 6783443"/>
                <a:gd name="connsiteY4" fmla="*/ 281069 h 696202"/>
                <a:gd name="connsiteX5" fmla="*/ 4351705 w 6783443"/>
                <a:gd name="connsiteY5" fmla="*/ 315904 h 696202"/>
                <a:gd name="connsiteX6" fmla="*/ 3829190 w 6783443"/>
                <a:gd name="connsiteY6" fmla="*/ 159149 h 696202"/>
                <a:gd name="connsiteX7" fmla="*/ 3341510 w 6783443"/>
                <a:gd name="connsiteY7" fmla="*/ 106898 h 696202"/>
                <a:gd name="connsiteX8" fmla="*/ 2662242 w 6783443"/>
                <a:gd name="connsiteY8" fmla="*/ 150441 h 696202"/>
                <a:gd name="connsiteX9" fmla="*/ 2305190 w 6783443"/>
                <a:gd name="connsiteY9" fmla="*/ 246235 h 696202"/>
                <a:gd name="connsiteX10" fmla="*/ 1817510 w 6783443"/>
                <a:gd name="connsiteY10" fmla="*/ 228818 h 696202"/>
                <a:gd name="connsiteX11" fmla="*/ 1434333 w 6783443"/>
                <a:gd name="connsiteY11" fmla="*/ 115606 h 696202"/>
                <a:gd name="connsiteX12" fmla="*/ 990196 w 6783443"/>
                <a:gd name="connsiteY12" fmla="*/ 19812 h 696202"/>
                <a:gd name="connsiteX13" fmla="*/ 546059 w 6783443"/>
                <a:gd name="connsiteY13" fmla="*/ 2395 h 696202"/>
                <a:gd name="connsiteX14" fmla="*/ 432847 w 6783443"/>
                <a:gd name="connsiteY14" fmla="*/ 54646 h 696202"/>
                <a:gd name="connsiteX15" fmla="*/ 441556 w 6783443"/>
                <a:gd name="connsiteY15" fmla="*/ 228818 h 696202"/>
                <a:gd name="connsiteX16" fmla="*/ 441556 w 6783443"/>
                <a:gd name="connsiteY16" fmla="*/ 638121 h 6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83443" h="696202">
                  <a:moveTo>
                    <a:pt x="441556" y="638121"/>
                  </a:moveTo>
                  <a:cubicBezTo>
                    <a:pt x="1435784" y="709241"/>
                    <a:pt x="5462047" y="715047"/>
                    <a:pt x="6406927" y="655538"/>
                  </a:cubicBezTo>
                  <a:cubicBezTo>
                    <a:pt x="7351807" y="596029"/>
                    <a:pt x="6235659" y="353640"/>
                    <a:pt x="6110836" y="281069"/>
                  </a:cubicBezTo>
                  <a:cubicBezTo>
                    <a:pt x="5986013" y="208497"/>
                    <a:pt x="5861190" y="220109"/>
                    <a:pt x="5657990" y="220109"/>
                  </a:cubicBezTo>
                  <a:cubicBezTo>
                    <a:pt x="5454790" y="220109"/>
                    <a:pt x="4891636" y="281069"/>
                    <a:pt x="4891636" y="281069"/>
                  </a:cubicBezTo>
                  <a:cubicBezTo>
                    <a:pt x="4673922" y="297035"/>
                    <a:pt x="4528779" y="336224"/>
                    <a:pt x="4351705" y="315904"/>
                  </a:cubicBezTo>
                  <a:cubicBezTo>
                    <a:pt x="4174631" y="295584"/>
                    <a:pt x="3997556" y="193983"/>
                    <a:pt x="3829190" y="159149"/>
                  </a:cubicBezTo>
                  <a:cubicBezTo>
                    <a:pt x="3660824" y="124315"/>
                    <a:pt x="3536001" y="108349"/>
                    <a:pt x="3341510" y="106898"/>
                  </a:cubicBezTo>
                  <a:cubicBezTo>
                    <a:pt x="3147019" y="105447"/>
                    <a:pt x="2834962" y="127218"/>
                    <a:pt x="2662242" y="150441"/>
                  </a:cubicBezTo>
                  <a:cubicBezTo>
                    <a:pt x="2489522" y="173664"/>
                    <a:pt x="2445979" y="233172"/>
                    <a:pt x="2305190" y="246235"/>
                  </a:cubicBezTo>
                  <a:cubicBezTo>
                    <a:pt x="2164401" y="259298"/>
                    <a:pt x="1962653" y="250589"/>
                    <a:pt x="1817510" y="228818"/>
                  </a:cubicBezTo>
                  <a:cubicBezTo>
                    <a:pt x="1672367" y="207047"/>
                    <a:pt x="1572218" y="150440"/>
                    <a:pt x="1434333" y="115606"/>
                  </a:cubicBezTo>
                  <a:cubicBezTo>
                    <a:pt x="1296448" y="80772"/>
                    <a:pt x="1138242" y="38681"/>
                    <a:pt x="990196" y="19812"/>
                  </a:cubicBezTo>
                  <a:cubicBezTo>
                    <a:pt x="842150" y="943"/>
                    <a:pt x="638951" y="-3411"/>
                    <a:pt x="546059" y="2395"/>
                  </a:cubicBezTo>
                  <a:cubicBezTo>
                    <a:pt x="453168" y="8201"/>
                    <a:pt x="450264" y="16909"/>
                    <a:pt x="432847" y="54646"/>
                  </a:cubicBezTo>
                  <a:cubicBezTo>
                    <a:pt x="415430" y="92383"/>
                    <a:pt x="440105" y="128669"/>
                    <a:pt x="441556" y="228818"/>
                  </a:cubicBezTo>
                  <a:cubicBezTo>
                    <a:pt x="443007" y="328967"/>
                    <a:pt x="-552672" y="567001"/>
                    <a:pt x="441556" y="638121"/>
                  </a:cubicBezTo>
                  <a:close/>
                </a:path>
              </a:pathLst>
            </a:custGeom>
            <a:blipFill>
              <a:blip r:embed="rId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2" descr="http://www.iet-engineering.com/dynamicModule/cms/Content/assets/oil_and_gaz2_g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5" t="19332" r="4491" b="27847"/>
            <a:stretch/>
          </p:blipFill>
          <p:spPr bwMode="auto">
            <a:xfrm>
              <a:off x="2097510" y="27605"/>
              <a:ext cx="5286334" cy="2163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600200" y="3094222"/>
              <a:ext cx="145626" cy="791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6" descr="http://cdn2.hubspot.net/hub/349389/file-475058380-jpg/blog-files/oilrig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411" y="1956370"/>
              <a:ext cx="784693" cy="1177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 15"/>
            <p:cNvSpPr/>
            <p:nvPr/>
          </p:nvSpPr>
          <p:spPr>
            <a:xfrm>
              <a:off x="1745826" y="989315"/>
              <a:ext cx="496389" cy="1201783"/>
            </a:xfrm>
            <a:custGeom>
              <a:avLst/>
              <a:gdLst>
                <a:gd name="connsiteX0" fmla="*/ 0 w 496389"/>
                <a:gd name="connsiteY0" fmla="*/ 949234 h 949234"/>
                <a:gd name="connsiteX1" fmla="*/ 0 w 496389"/>
                <a:gd name="connsiteY1" fmla="*/ 0 h 949234"/>
                <a:gd name="connsiteX2" fmla="*/ 496389 w 496389"/>
                <a:gd name="connsiteY2" fmla="*/ 0 h 94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389" h="949234">
                  <a:moveTo>
                    <a:pt x="0" y="949234"/>
                  </a:moveTo>
                  <a:lnTo>
                    <a:pt x="0" y="0"/>
                  </a:lnTo>
                  <a:lnTo>
                    <a:pt x="496389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8" descr="http://www.sorinc.com/assets/images/uploads/2012/09/Injection-Well.png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16" t="47287" r="50094" b="8885"/>
            <a:stretch/>
          </p:blipFill>
          <p:spPr bwMode="auto">
            <a:xfrm>
              <a:off x="4746019" y="2417129"/>
              <a:ext cx="341423" cy="696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1219200" y="3113816"/>
              <a:ext cx="4910211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876800" y="3113817"/>
              <a:ext cx="139393" cy="11098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4942142" y="3270209"/>
              <a:ext cx="0" cy="2612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946496" y="3733800"/>
              <a:ext cx="0" cy="2612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669484" y="3156987"/>
              <a:ext cx="0" cy="2612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1681579" y="3570644"/>
              <a:ext cx="0" cy="2612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133600" y="2484622"/>
              <a:ext cx="1287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Production</a:t>
              </a:r>
            </a:p>
            <a:p>
              <a:r>
                <a:rPr lang="en-US" dirty="0" smtClean="0"/>
                <a:t>Well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05400" y="2484622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Injection</a:t>
              </a:r>
            </a:p>
            <a:p>
              <a:r>
                <a:rPr lang="en-US" dirty="0" smtClean="0"/>
                <a:t>Well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09800" y="3733800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Reservoir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5029200" y="1846217"/>
              <a:ext cx="533400" cy="58090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78764" y="2286000"/>
            <a:ext cx="8060436" cy="4484373"/>
            <a:chOff x="155623" y="2191099"/>
            <a:chExt cx="8060436" cy="4484373"/>
          </a:xfrm>
        </p:grpSpPr>
        <p:sp>
          <p:nvSpPr>
            <p:cNvPr id="37" name="TextBox 36"/>
            <p:cNvSpPr txBox="1"/>
            <p:nvPr/>
          </p:nvSpPr>
          <p:spPr>
            <a:xfrm>
              <a:off x="155623" y="4228648"/>
              <a:ext cx="8060436" cy="24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/>
                <a:t>O&amp;G production formation water/brine </a:t>
              </a:r>
              <a:r>
                <a:rPr lang="en-US" b="1" dirty="0" smtClean="0"/>
                <a:t>challenges:</a:t>
              </a:r>
              <a:endParaRPr lang="en-US" b="1" dirty="0"/>
            </a:p>
            <a:p>
              <a:pPr marL="137160" indent="-137160">
                <a:buFont typeface="Arial" panose="020B0604020202020204" pitchFamily="34" charset="0"/>
                <a:buChar char="•"/>
              </a:pPr>
              <a:r>
                <a:rPr lang="en-US" dirty="0"/>
                <a:t>May require multi-processing to recover additional oil</a:t>
              </a:r>
            </a:p>
            <a:p>
              <a:pPr marL="137160" indent="-137160">
                <a:buFont typeface="Arial" panose="020B0604020202020204" pitchFamily="34" charset="0"/>
                <a:buChar char="•"/>
              </a:pPr>
              <a:r>
                <a:rPr lang="en-US" dirty="0" smtClean="0"/>
                <a:t>May </a:t>
              </a:r>
              <a:r>
                <a:rPr lang="en-US" dirty="0"/>
                <a:t>require treatment for producing and injection zone compatibility </a:t>
              </a:r>
            </a:p>
            <a:p>
              <a:pPr marL="137160" indent="-137160">
                <a:buFont typeface="Arial" panose="020B0604020202020204" pitchFamily="34" charset="0"/>
                <a:buChar char="•"/>
              </a:pPr>
              <a:r>
                <a:rPr lang="en-US" dirty="0" smtClean="0"/>
                <a:t>High salinity, and therefore, corrosive</a:t>
              </a:r>
            </a:p>
            <a:p>
              <a:pPr marL="137160" indent="-137160">
                <a:buFont typeface="Arial" panose="020B0604020202020204" pitchFamily="34" charset="0"/>
                <a:buChar char="•"/>
              </a:pPr>
              <a:r>
                <a:rPr lang="en-US" dirty="0"/>
                <a:t>Represents </a:t>
              </a:r>
              <a:r>
                <a:rPr lang="en-US" b="1" i="1" dirty="0" smtClean="0"/>
                <a:t>largest-volume </a:t>
              </a:r>
              <a:r>
                <a:rPr lang="en-US" b="1" i="1" dirty="0"/>
                <a:t>waste stream</a:t>
              </a:r>
              <a:r>
                <a:rPr lang="en-US" dirty="0"/>
                <a:t> associated with O&amp;G </a:t>
              </a:r>
              <a:r>
                <a:rPr lang="en-US" dirty="0" smtClean="0"/>
                <a:t>production</a:t>
              </a:r>
            </a:p>
            <a:p>
              <a:pPr marL="137160" indent="-137160">
                <a:buFont typeface="Arial" panose="020B0604020202020204" pitchFamily="34" charset="0"/>
                <a:buChar char="•"/>
              </a:pPr>
              <a:r>
                <a:rPr lang="en-US" dirty="0" smtClean="0"/>
                <a:t>May require new or modified existing technology to extract  all the potential products</a:t>
              </a:r>
              <a:endParaRPr lang="en-US" dirty="0"/>
            </a:p>
          </p:txBody>
        </p:sp>
        <p:sp>
          <p:nvSpPr>
            <p:cNvPr id="38" name="Arc 37"/>
            <p:cNvSpPr/>
            <p:nvPr/>
          </p:nvSpPr>
          <p:spPr>
            <a:xfrm>
              <a:off x="2795858" y="2191099"/>
              <a:ext cx="5375367" cy="3286592"/>
            </a:xfrm>
            <a:prstGeom prst="arc">
              <a:avLst>
                <a:gd name="adj1" fmla="val 16200000"/>
                <a:gd name="adj2" fmla="val 1586907"/>
              </a:avLst>
            </a:prstGeom>
            <a:ln>
              <a:solidFill>
                <a:schemeClr val="tx1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753291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The Challenge is technology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6727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171397"/>
            <a:ext cx="7633742" cy="90449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Potash In Alberta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a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22" y="1149804"/>
            <a:ext cx="7239000" cy="570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tash fig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382141"/>
            <a:ext cx="44831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643188" y="43910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?</a:t>
            </a:r>
            <a:endParaRPr lang="en-CA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79688" y="3567113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?</a:t>
            </a:r>
            <a:endParaRPr lang="en-CA"/>
          </a:p>
        </p:txBody>
      </p:sp>
      <p:pic>
        <p:nvPicPr>
          <p:cNvPr id="10" name="Picture 6" descr="potash form water - reduc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44167"/>
          <a:stretch>
            <a:fillRect/>
          </a:stretch>
        </p:blipFill>
        <p:spPr bwMode="auto">
          <a:xfrm>
            <a:off x="6214020" y="914400"/>
            <a:ext cx="264795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84122" y="5666921"/>
            <a:ext cx="443461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Up to 19 wt. % K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Average of 11 wt. % K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over 9 m</a:t>
            </a:r>
            <a:endParaRPr lang="en-C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6217" y="5852511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AGS OF Report 2009-20 </a:t>
            </a:r>
            <a:r>
              <a:rPr lang="en-US" sz="1600" b="1" dirty="0" err="1" smtClean="0"/>
              <a:t>Eccles</a:t>
            </a:r>
            <a:r>
              <a:rPr lang="en-US" sz="1600" b="1" dirty="0" smtClean="0"/>
              <a:t> </a:t>
            </a:r>
            <a:r>
              <a:rPr lang="en-US" sz="1600" b="1" i="1" dirty="0" smtClean="0"/>
              <a:t>et al</a:t>
            </a:r>
            <a:r>
              <a:rPr lang="en-US" sz="1600" b="1" dirty="0" smtClean="0"/>
              <a:t>., 2009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33748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mdufresne.APEXGEO\My Documents\temp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3186" r="3125" b="4779"/>
          <a:stretch>
            <a:fillRect/>
          </a:stretch>
        </p:blipFill>
        <p:spPr bwMode="auto">
          <a:xfrm>
            <a:off x="763966" y="1392256"/>
            <a:ext cx="7400925" cy="549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0797" y="2403116"/>
            <a:ext cx="15157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Grizzly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Permit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Blocks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52600" y="2910947"/>
            <a:ext cx="345971" cy="5544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752600" y="2209093"/>
            <a:ext cx="401599" cy="7018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4000" y="1658262"/>
            <a:ext cx="15339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Potash 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Mineable Area</a:t>
            </a: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4724400" y="2166094"/>
            <a:ext cx="609600" cy="3403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3206140" y="4956630"/>
            <a:ext cx="494922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 b="1" dirty="0"/>
              <a:t>Source: Slide taken from USGS talk entitled “</a:t>
            </a:r>
            <a:r>
              <a:rPr lang="en-US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 Geological Survey’s assessment of undiscovered potash resources in the Prairie </a:t>
            </a:r>
            <a:r>
              <a:rPr lang="en-US" sz="1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Evaporite</a:t>
            </a:r>
            <a:r>
              <a:rPr lang="en-US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Formation, Elk Point Basin, Canada and United States</a:t>
            </a:r>
            <a:r>
              <a:rPr lang="en-US" sz="1000" b="1" dirty="0"/>
              <a:t>” given December 5, 2010 (Cocker, </a:t>
            </a:r>
            <a:r>
              <a:rPr lang="en-US" sz="1000" b="1" dirty="0" err="1"/>
              <a:t>Orris</a:t>
            </a:r>
            <a:r>
              <a:rPr lang="en-US" sz="1000" b="1" dirty="0"/>
              <a:t>, Yang &amp; Dunlap, 2010) at Saskatchewan Geological Survey’s Open House  </a:t>
            </a:r>
            <a:r>
              <a:rPr lang="en-US" sz="9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www.ir.gov.sk.ca/Default.aspx?DN=b9c6e106-45f7-4b37-bc7b-17a715ac1aae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649503" y="4453404"/>
            <a:ext cx="367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Potential Potash Resources - USGS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048000" y="3188153"/>
            <a:ext cx="34572" cy="13007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46342" y="153976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803616" y="153976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SK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94381" y="3630611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MB</a:t>
            </a:r>
            <a:endParaRPr lang="en-US" b="1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825141" y="180860"/>
            <a:ext cx="3938042" cy="90449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724400" y="129603"/>
            <a:ext cx="4191000" cy="1361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b="1" dirty="0" smtClean="0"/>
              <a:t>Alberta not perceived as having potash potential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b="1" dirty="0" smtClean="0"/>
              <a:t>Expensive exploration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b="1" dirty="0" smtClean="0"/>
              <a:t>Access to O &amp; G infrastructure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2006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24" y="2332037"/>
            <a:ext cx="3394075" cy="4525963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191000" y="4586309"/>
            <a:ext cx="396240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37160" indent="-137160" eaLnBrk="1" hangingPunct="1">
              <a:buFont typeface="Arial" panose="020B0604020202020204" pitchFamily="34" charset="0"/>
              <a:buChar char="•"/>
            </a:pPr>
            <a:r>
              <a:rPr lang="en-CA" sz="2000" b="1" dirty="0" smtClean="0">
                <a:latin typeface="+mn-lt"/>
              </a:rPr>
              <a:t>Grizzly </a:t>
            </a:r>
            <a:r>
              <a:rPr lang="en-CA" sz="2000" b="1" dirty="0">
                <a:latin typeface="+mn-lt"/>
              </a:rPr>
              <a:t>Discoveries Well 8-36-19-1W4 was drilled to a total of 1745 </a:t>
            </a:r>
            <a:r>
              <a:rPr lang="en-CA" sz="2000" b="1" dirty="0" smtClean="0">
                <a:latin typeface="+mn-lt"/>
              </a:rPr>
              <a:t>m depth in 2011</a:t>
            </a:r>
            <a:endParaRPr lang="en-CA" sz="2000" b="1" dirty="0">
              <a:latin typeface="+mn-lt"/>
            </a:endParaRPr>
          </a:p>
          <a:p>
            <a:pPr marL="137160" indent="-137160" eaLnBrk="1" hangingPunct="1">
              <a:buFont typeface="Arial" panose="020B0604020202020204" pitchFamily="34" charset="0"/>
              <a:buChar char="•"/>
            </a:pPr>
            <a:r>
              <a:rPr lang="en-CA" sz="2000" b="1" dirty="0" smtClean="0">
                <a:latin typeface="+mn-lt"/>
              </a:rPr>
              <a:t>Intersected narrow ore grade </a:t>
            </a:r>
            <a:r>
              <a:rPr lang="en-CA" sz="2000" b="1" dirty="0">
                <a:latin typeface="+mn-lt"/>
              </a:rPr>
              <a:t>potash mineralization </a:t>
            </a:r>
            <a:r>
              <a:rPr lang="en-CA" sz="2000" b="1" dirty="0" smtClean="0">
                <a:latin typeface="+mn-lt"/>
              </a:rPr>
              <a:t>at about 1651 m depth – up to 13% K</a:t>
            </a:r>
            <a:r>
              <a:rPr lang="en-CA" sz="2000" b="1" baseline="-25000" dirty="0" smtClean="0">
                <a:latin typeface="+mn-lt"/>
              </a:rPr>
              <a:t>2</a:t>
            </a:r>
            <a:r>
              <a:rPr lang="en-CA" sz="2000" b="1" dirty="0" smtClean="0">
                <a:latin typeface="+mn-lt"/>
              </a:rPr>
              <a:t>O over 1.15 m</a:t>
            </a:r>
            <a:endParaRPr lang="en-CA" sz="2000" b="1" dirty="0"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19600" y="1066800"/>
            <a:ext cx="4229100" cy="3264794"/>
            <a:chOff x="4343400" y="228600"/>
            <a:chExt cx="4229100" cy="3264794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4343400" y="228600"/>
              <a:ext cx="4229100" cy="584200"/>
              <a:chOff x="4343400" y="609600"/>
              <a:chExt cx="4229100" cy="5842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43400" y="609600"/>
                <a:ext cx="4229100" cy="560388"/>
              </a:xfrm>
              <a:prstGeom prst="rect">
                <a:avLst/>
              </a:prstGeom>
              <a:solidFill>
                <a:schemeClr val="tx1">
                  <a:alpha val="5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8" name="TextBox 2"/>
              <p:cNvSpPr txBox="1">
                <a:spLocks noChangeArrowheads="1"/>
              </p:cNvSpPr>
              <p:nvPr/>
            </p:nvSpPr>
            <p:spPr bwMode="auto">
              <a:xfrm>
                <a:off x="4876800" y="609600"/>
                <a:ext cx="3429000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CA" sz="1600" b="1" dirty="0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Photo showing potash (pink salt)</a:t>
                </a:r>
              </a:p>
              <a:p>
                <a:pPr algn="ctr">
                  <a:defRPr/>
                </a:pPr>
                <a:r>
                  <a:rPr lang="en-CA" sz="1600" b="1" dirty="0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comingled with mud &amp; halite</a:t>
                </a:r>
              </a:p>
            </p:txBody>
          </p:sp>
        </p:grpSp>
        <p:pic>
          <p:nvPicPr>
            <p:cNvPr id="10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7"/>
            <a:stretch/>
          </p:blipFill>
          <p:spPr bwMode="auto">
            <a:xfrm rot="5400000">
              <a:off x="5099844" y="20738"/>
              <a:ext cx="2716212" cy="422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876300" y="241646"/>
            <a:ext cx="77397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3000" b="1" dirty="0" smtClean="0">
                <a:latin typeface="+mj-lt"/>
              </a:rPr>
              <a:t>Potash Intersected Near Medicine Hat &amp; Provost</a:t>
            </a:r>
            <a:endParaRPr lang="en-US" altLang="en-US" sz="3000" b="1" dirty="0">
              <a:latin typeface="+mj-lt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762000" y="703311"/>
            <a:ext cx="379095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37160" indent="-137160" eaLnBrk="1" hangingPunct="1">
              <a:buFont typeface="Arial" panose="020B0604020202020204" pitchFamily="34" charset="0"/>
              <a:buChar char="•"/>
            </a:pPr>
            <a:r>
              <a:rPr lang="en-CA" sz="2000" b="1" dirty="0" smtClean="0">
                <a:latin typeface="+mn-lt"/>
              </a:rPr>
              <a:t>Pacific Potash Well PPC-37 near Provost drilled in 2011</a:t>
            </a:r>
          </a:p>
          <a:p>
            <a:pPr marL="137160" indent="-137160" eaLnBrk="1" hangingPunct="1">
              <a:buFont typeface="Arial" panose="020B0604020202020204" pitchFamily="34" charset="0"/>
              <a:buChar char="•"/>
            </a:pPr>
            <a:r>
              <a:rPr lang="en-CA" sz="2000" b="1" dirty="0" smtClean="0">
                <a:latin typeface="+mn-lt"/>
              </a:rPr>
              <a:t>Intersected potash at a depth of 1327 m with a grade of 11.85% K</a:t>
            </a:r>
            <a:r>
              <a:rPr lang="en-CA" sz="2000" b="1" baseline="-25000" dirty="0" smtClean="0">
                <a:latin typeface="+mn-lt"/>
              </a:rPr>
              <a:t>2</a:t>
            </a:r>
            <a:r>
              <a:rPr lang="en-CA" sz="2000" b="1" dirty="0" smtClean="0">
                <a:latin typeface="+mn-lt"/>
              </a:rPr>
              <a:t>O over 3.1 m</a:t>
            </a:r>
            <a:endParaRPr lang="en-CA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1780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0975" y="606977"/>
            <a:ext cx="8885237" cy="6251023"/>
            <a:chOff x="128588" y="470452"/>
            <a:chExt cx="8885237" cy="6251023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4146550" y="5365750"/>
              <a:ext cx="4705350" cy="587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712895" y="539651"/>
              <a:ext cx="261937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 b="1" dirty="0">
                  <a:latin typeface="+mn-lt"/>
                </a:rPr>
                <a:t>Pre 2000</a:t>
              </a:r>
            </a:p>
          </p:txBody>
        </p:sp>
        <p:sp>
          <p:nvSpPr>
            <p:cNvPr id="8" name="AutoShape 6"/>
            <p:cNvSpPr>
              <a:spLocks noChangeAspect="1" noChangeArrowheads="1" noTextEdit="1"/>
            </p:cNvSpPr>
            <p:nvPr/>
          </p:nvSpPr>
          <p:spPr bwMode="auto">
            <a:xfrm>
              <a:off x="128588" y="703263"/>
              <a:ext cx="4911725" cy="322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75" y="703263"/>
              <a:ext cx="4491038" cy="322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09563" y="1212850"/>
              <a:ext cx="11620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b="1"/>
                <a:t>ALBERTA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328738" y="1841500"/>
              <a:ext cx="15335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b="1" dirty="0"/>
                <a:t>SASKATCHEWAN</a:t>
              </a: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847975" y="1527175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814513" y="1184275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1662113" y="1255713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328738" y="1403350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85888" y="2317750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>
              <a:off x="3019425" y="3441700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3181350" y="3113088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3557588" y="2689225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20" name="AutoShape 18"/>
            <p:cNvSpPr>
              <a:spLocks noChangeArrowheads="1"/>
            </p:cNvSpPr>
            <p:nvPr/>
          </p:nvSpPr>
          <p:spPr bwMode="auto">
            <a:xfrm>
              <a:off x="3600450" y="2503488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3733800" y="2541588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>
              <a:off x="3881438" y="2532063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23" name="AutoShape 21"/>
            <p:cNvSpPr>
              <a:spLocks noChangeArrowheads="1"/>
            </p:cNvSpPr>
            <p:nvPr/>
          </p:nvSpPr>
          <p:spPr bwMode="auto">
            <a:xfrm>
              <a:off x="3852863" y="2579688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24" name="AutoShape 22"/>
            <p:cNvSpPr>
              <a:spLocks noChangeArrowheads="1"/>
            </p:cNvSpPr>
            <p:nvPr/>
          </p:nvSpPr>
          <p:spPr bwMode="auto">
            <a:xfrm>
              <a:off x="3529013" y="2727325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25" name="AutoShape 23"/>
            <p:cNvSpPr>
              <a:spLocks noChangeArrowheads="1"/>
            </p:cNvSpPr>
            <p:nvPr/>
          </p:nvSpPr>
          <p:spPr bwMode="auto">
            <a:xfrm>
              <a:off x="3438525" y="2779713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26" name="AutoShape 24"/>
            <p:cNvSpPr>
              <a:spLocks noChangeArrowheads="1"/>
            </p:cNvSpPr>
            <p:nvPr/>
          </p:nvSpPr>
          <p:spPr bwMode="auto">
            <a:xfrm>
              <a:off x="3690938" y="2446338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27" name="AutoShape 25"/>
            <p:cNvSpPr>
              <a:spLocks noChangeArrowheads="1"/>
            </p:cNvSpPr>
            <p:nvPr/>
          </p:nvSpPr>
          <p:spPr bwMode="auto">
            <a:xfrm>
              <a:off x="3829050" y="2598738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>
              <a:off x="1395413" y="2432050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29" name="AutoShape 27"/>
            <p:cNvSpPr>
              <a:spLocks noChangeArrowheads="1"/>
            </p:cNvSpPr>
            <p:nvPr/>
          </p:nvSpPr>
          <p:spPr bwMode="auto">
            <a:xfrm>
              <a:off x="3219450" y="3098800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30" name="AutoShape 28"/>
            <p:cNvSpPr>
              <a:spLocks noChangeArrowheads="1"/>
            </p:cNvSpPr>
            <p:nvPr/>
          </p:nvSpPr>
          <p:spPr bwMode="auto">
            <a:xfrm>
              <a:off x="3890963" y="2574925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1357313" y="904875"/>
              <a:ext cx="22225" cy="44450"/>
            </a:xfrm>
            <a:custGeom>
              <a:avLst/>
              <a:gdLst>
                <a:gd name="T0" fmla="*/ 2147483647 w 69"/>
                <a:gd name="T1" fmla="*/ 2147483647 h 112"/>
                <a:gd name="T2" fmla="*/ 0 w 69"/>
                <a:gd name="T3" fmla="*/ 2147483647 h 112"/>
                <a:gd name="T4" fmla="*/ 2147483647 w 69"/>
                <a:gd name="T5" fmla="*/ 0 h 112"/>
                <a:gd name="T6" fmla="*/ 2147483647 w 69"/>
                <a:gd name="T7" fmla="*/ 2147483647 h 112"/>
                <a:gd name="T8" fmla="*/ 2147483647 w 69"/>
                <a:gd name="T9" fmla="*/ 2147483647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2">
                  <a:moveTo>
                    <a:pt x="61" y="112"/>
                  </a:moveTo>
                  <a:lnTo>
                    <a:pt x="0" y="107"/>
                  </a:lnTo>
                  <a:lnTo>
                    <a:pt x="8" y="0"/>
                  </a:lnTo>
                  <a:lnTo>
                    <a:pt x="69" y="4"/>
                  </a:lnTo>
                  <a:lnTo>
                    <a:pt x="61" y="1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1352550" y="968375"/>
              <a:ext cx="22225" cy="44450"/>
            </a:xfrm>
            <a:custGeom>
              <a:avLst/>
              <a:gdLst>
                <a:gd name="T0" fmla="*/ 2147483647 w 70"/>
                <a:gd name="T1" fmla="*/ 2147483647 h 110"/>
                <a:gd name="T2" fmla="*/ 0 w 70"/>
                <a:gd name="T3" fmla="*/ 2147483647 h 110"/>
                <a:gd name="T4" fmla="*/ 2147483647 w 70"/>
                <a:gd name="T5" fmla="*/ 0 h 110"/>
                <a:gd name="T6" fmla="*/ 2147483647 w 70"/>
                <a:gd name="T7" fmla="*/ 2147483647 h 110"/>
                <a:gd name="T8" fmla="*/ 2147483647 w 7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0">
                  <a:moveTo>
                    <a:pt x="61" y="110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70" y="3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1349375" y="1031875"/>
              <a:ext cx="20638" cy="44450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1" y="110"/>
                  </a:moveTo>
                  <a:lnTo>
                    <a:pt x="0" y="106"/>
                  </a:lnTo>
                  <a:lnTo>
                    <a:pt x="9" y="0"/>
                  </a:lnTo>
                  <a:lnTo>
                    <a:pt x="69" y="3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1344613" y="1095375"/>
              <a:ext cx="22225" cy="44450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61" y="111"/>
                  </a:moveTo>
                  <a:lnTo>
                    <a:pt x="0" y="108"/>
                  </a:lnTo>
                  <a:lnTo>
                    <a:pt x="8" y="0"/>
                  </a:lnTo>
                  <a:lnTo>
                    <a:pt x="69" y="5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1339850" y="1160463"/>
              <a:ext cx="22225" cy="42862"/>
            </a:xfrm>
            <a:custGeom>
              <a:avLst/>
              <a:gdLst>
                <a:gd name="T0" fmla="*/ 2147483647 w 70"/>
                <a:gd name="T1" fmla="*/ 2147483647 h 111"/>
                <a:gd name="T2" fmla="*/ 0 w 70"/>
                <a:gd name="T3" fmla="*/ 2147483647 h 111"/>
                <a:gd name="T4" fmla="*/ 2147483647 w 70"/>
                <a:gd name="T5" fmla="*/ 0 h 111"/>
                <a:gd name="T6" fmla="*/ 2147483647 w 70"/>
                <a:gd name="T7" fmla="*/ 2147483647 h 111"/>
                <a:gd name="T8" fmla="*/ 2147483647 w 70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1">
                  <a:moveTo>
                    <a:pt x="61" y="111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70" y="3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1336675" y="1222375"/>
              <a:ext cx="20638" cy="44450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61" y="111"/>
                  </a:moveTo>
                  <a:lnTo>
                    <a:pt x="0" y="107"/>
                  </a:lnTo>
                  <a:lnTo>
                    <a:pt x="10" y="0"/>
                  </a:lnTo>
                  <a:lnTo>
                    <a:pt x="69" y="4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1331913" y="1287463"/>
              <a:ext cx="22225" cy="42862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0" y="110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69" y="4"/>
                  </a:lnTo>
                  <a:lnTo>
                    <a:pt x="60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1327150" y="1350963"/>
              <a:ext cx="22225" cy="42862"/>
            </a:xfrm>
            <a:custGeom>
              <a:avLst/>
              <a:gdLst>
                <a:gd name="T0" fmla="*/ 2147483647 w 70"/>
                <a:gd name="T1" fmla="*/ 2147483647 h 111"/>
                <a:gd name="T2" fmla="*/ 0 w 70"/>
                <a:gd name="T3" fmla="*/ 2147483647 h 111"/>
                <a:gd name="T4" fmla="*/ 2147483647 w 70"/>
                <a:gd name="T5" fmla="*/ 0 h 111"/>
                <a:gd name="T6" fmla="*/ 2147483647 w 70"/>
                <a:gd name="T7" fmla="*/ 2147483647 h 111"/>
                <a:gd name="T8" fmla="*/ 2147483647 w 70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1">
                  <a:moveTo>
                    <a:pt x="61" y="111"/>
                  </a:moveTo>
                  <a:lnTo>
                    <a:pt x="0" y="107"/>
                  </a:lnTo>
                  <a:lnTo>
                    <a:pt x="10" y="0"/>
                  </a:lnTo>
                  <a:lnTo>
                    <a:pt x="70" y="4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1323975" y="1414463"/>
              <a:ext cx="22225" cy="44450"/>
            </a:xfrm>
            <a:custGeom>
              <a:avLst/>
              <a:gdLst>
                <a:gd name="T0" fmla="*/ 2147483647 w 70"/>
                <a:gd name="T1" fmla="*/ 2147483647 h 112"/>
                <a:gd name="T2" fmla="*/ 0 w 70"/>
                <a:gd name="T3" fmla="*/ 2147483647 h 112"/>
                <a:gd name="T4" fmla="*/ 2147483647 w 70"/>
                <a:gd name="T5" fmla="*/ 0 h 112"/>
                <a:gd name="T6" fmla="*/ 2147483647 w 70"/>
                <a:gd name="T7" fmla="*/ 2147483647 h 112"/>
                <a:gd name="T8" fmla="*/ 2147483647 w 70"/>
                <a:gd name="T9" fmla="*/ 2147483647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2">
                  <a:moveTo>
                    <a:pt x="61" y="112"/>
                  </a:moveTo>
                  <a:lnTo>
                    <a:pt x="0" y="107"/>
                  </a:lnTo>
                  <a:lnTo>
                    <a:pt x="10" y="0"/>
                  </a:lnTo>
                  <a:lnTo>
                    <a:pt x="70" y="4"/>
                  </a:lnTo>
                  <a:lnTo>
                    <a:pt x="61" y="1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1319213" y="1477963"/>
              <a:ext cx="22225" cy="44450"/>
            </a:xfrm>
            <a:custGeom>
              <a:avLst/>
              <a:gdLst>
                <a:gd name="T0" fmla="*/ 2147483647 w 70"/>
                <a:gd name="T1" fmla="*/ 2147483647 h 110"/>
                <a:gd name="T2" fmla="*/ 0 w 70"/>
                <a:gd name="T3" fmla="*/ 2147483647 h 110"/>
                <a:gd name="T4" fmla="*/ 2147483647 w 70"/>
                <a:gd name="T5" fmla="*/ 0 h 110"/>
                <a:gd name="T6" fmla="*/ 2147483647 w 70"/>
                <a:gd name="T7" fmla="*/ 2147483647 h 110"/>
                <a:gd name="T8" fmla="*/ 2147483647 w 7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0">
                  <a:moveTo>
                    <a:pt x="60" y="110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70" y="3"/>
                  </a:lnTo>
                  <a:lnTo>
                    <a:pt x="60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1314450" y="1541463"/>
              <a:ext cx="22225" cy="44450"/>
            </a:xfrm>
            <a:custGeom>
              <a:avLst/>
              <a:gdLst>
                <a:gd name="T0" fmla="*/ 2147483647 w 70"/>
                <a:gd name="T1" fmla="*/ 2147483647 h 110"/>
                <a:gd name="T2" fmla="*/ 0 w 70"/>
                <a:gd name="T3" fmla="*/ 2147483647 h 110"/>
                <a:gd name="T4" fmla="*/ 2147483647 w 70"/>
                <a:gd name="T5" fmla="*/ 0 h 110"/>
                <a:gd name="T6" fmla="*/ 2147483647 w 70"/>
                <a:gd name="T7" fmla="*/ 2147483647 h 110"/>
                <a:gd name="T8" fmla="*/ 2147483647 w 7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0">
                  <a:moveTo>
                    <a:pt x="60" y="110"/>
                  </a:moveTo>
                  <a:lnTo>
                    <a:pt x="0" y="106"/>
                  </a:lnTo>
                  <a:lnTo>
                    <a:pt x="9" y="0"/>
                  </a:lnTo>
                  <a:lnTo>
                    <a:pt x="70" y="3"/>
                  </a:lnTo>
                  <a:lnTo>
                    <a:pt x="60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1311275" y="1604963"/>
              <a:ext cx="22225" cy="44450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60" y="111"/>
                  </a:moveTo>
                  <a:lnTo>
                    <a:pt x="0" y="108"/>
                  </a:lnTo>
                  <a:lnTo>
                    <a:pt x="9" y="0"/>
                  </a:lnTo>
                  <a:lnTo>
                    <a:pt x="69" y="5"/>
                  </a:lnTo>
                  <a:lnTo>
                    <a:pt x="60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1306513" y="1668463"/>
              <a:ext cx="22225" cy="44450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59" y="111"/>
                  </a:moveTo>
                  <a:lnTo>
                    <a:pt x="0" y="107"/>
                  </a:lnTo>
                  <a:lnTo>
                    <a:pt x="8" y="0"/>
                  </a:lnTo>
                  <a:lnTo>
                    <a:pt x="69" y="3"/>
                  </a:lnTo>
                  <a:lnTo>
                    <a:pt x="59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1301750" y="1731963"/>
              <a:ext cx="22225" cy="44450"/>
            </a:xfrm>
            <a:custGeom>
              <a:avLst/>
              <a:gdLst>
                <a:gd name="T0" fmla="*/ 2147483647 w 70"/>
                <a:gd name="T1" fmla="*/ 2147483647 h 111"/>
                <a:gd name="T2" fmla="*/ 0 w 70"/>
                <a:gd name="T3" fmla="*/ 2147483647 h 111"/>
                <a:gd name="T4" fmla="*/ 2147483647 w 70"/>
                <a:gd name="T5" fmla="*/ 0 h 111"/>
                <a:gd name="T6" fmla="*/ 2147483647 w 70"/>
                <a:gd name="T7" fmla="*/ 2147483647 h 111"/>
                <a:gd name="T8" fmla="*/ 2147483647 w 70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1">
                  <a:moveTo>
                    <a:pt x="61" y="111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70" y="4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1298575" y="1795463"/>
              <a:ext cx="22225" cy="44450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1" y="110"/>
                  </a:moveTo>
                  <a:lnTo>
                    <a:pt x="0" y="107"/>
                  </a:lnTo>
                  <a:lnTo>
                    <a:pt x="8" y="0"/>
                  </a:lnTo>
                  <a:lnTo>
                    <a:pt x="69" y="4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1293813" y="1860550"/>
              <a:ext cx="22225" cy="42863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60" y="111"/>
                  </a:moveTo>
                  <a:lnTo>
                    <a:pt x="0" y="107"/>
                  </a:lnTo>
                  <a:lnTo>
                    <a:pt x="8" y="0"/>
                  </a:lnTo>
                  <a:lnTo>
                    <a:pt x="69" y="4"/>
                  </a:lnTo>
                  <a:lnTo>
                    <a:pt x="60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1289050" y="1924050"/>
              <a:ext cx="22225" cy="42863"/>
            </a:xfrm>
            <a:custGeom>
              <a:avLst/>
              <a:gdLst>
                <a:gd name="T0" fmla="*/ 2147483647 w 69"/>
                <a:gd name="T1" fmla="*/ 2147483647 h 112"/>
                <a:gd name="T2" fmla="*/ 0 w 69"/>
                <a:gd name="T3" fmla="*/ 2147483647 h 112"/>
                <a:gd name="T4" fmla="*/ 2147483647 w 69"/>
                <a:gd name="T5" fmla="*/ 0 h 112"/>
                <a:gd name="T6" fmla="*/ 2147483647 w 69"/>
                <a:gd name="T7" fmla="*/ 2147483647 h 112"/>
                <a:gd name="T8" fmla="*/ 2147483647 w 69"/>
                <a:gd name="T9" fmla="*/ 2147483647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2">
                  <a:moveTo>
                    <a:pt x="61" y="112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69" y="4"/>
                  </a:lnTo>
                  <a:lnTo>
                    <a:pt x="61" y="1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1285875" y="1987550"/>
              <a:ext cx="22225" cy="42863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1" y="110"/>
                  </a:moveTo>
                  <a:lnTo>
                    <a:pt x="0" y="107"/>
                  </a:lnTo>
                  <a:lnTo>
                    <a:pt x="8" y="0"/>
                  </a:lnTo>
                  <a:lnTo>
                    <a:pt x="69" y="3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1281113" y="2051050"/>
              <a:ext cx="22225" cy="44450"/>
            </a:xfrm>
            <a:custGeom>
              <a:avLst/>
              <a:gdLst>
                <a:gd name="T0" fmla="*/ 2147483647 w 70"/>
                <a:gd name="T1" fmla="*/ 2147483647 h 110"/>
                <a:gd name="T2" fmla="*/ 0 w 70"/>
                <a:gd name="T3" fmla="*/ 2147483647 h 110"/>
                <a:gd name="T4" fmla="*/ 2147483647 w 70"/>
                <a:gd name="T5" fmla="*/ 0 h 110"/>
                <a:gd name="T6" fmla="*/ 2147483647 w 70"/>
                <a:gd name="T7" fmla="*/ 2147483647 h 110"/>
                <a:gd name="T8" fmla="*/ 2147483647 w 7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0">
                  <a:moveTo>
                    <a:pt x="61" y="110"/>
                  </a:moveTo>
                  <a:lnTo>
                    <a:pt x="0" y="106"/>
                  </a:lnTo>
                  <a:lnTo>
                    <a:pt x="9" y="0"/>
                  </a:lnTo>
                  <a:lnTo>
                    <a:pt x="70" y="3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1276350" y="2114550"/>
              <a:ext cx="22225" cy="42863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61" y="111"/>
                  </a:moveTo>
                  <a:lnTo>
                    <a:pt x="0" y="108"/>
                  </a:lnTo>
                  <a:lnTo>
                    <a:pt x="9" y="0"/>
                  </a:lnTo>
                  <a:lnTo>
                    <a:pt x="69" y="5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1273175" y="2178050"/>
              <a:ext cx="22225" cy="44450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60" y="111"/>
                  </a:moveTo>
                  <a:lnTo>
                    <a:pt x="0" y="107"/>
                  </a:lnTo>
                  <a:lnTo>
                    <a:pt x="8" y="0"/>
                  </a:lnTo>
                  <a:lnTo>
                    <a:pt x="69" y="3"/>
                  </a:lnTo>
                  <a:lnTo>
                    <a:pt x="60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1268413" y="2241550"/>
              <a:ext cx="22225" cy="44450"/>
            </a:xfrm>
            <a:custGeom>
              <a:avLst/>
              <a:gdLst>
                <a:gd name="T0" fmla="*/ 2147483647 w 70"/>
                <a:gd name="T1" fmla="*/ 2147483647 h 111"/>
                <a:gd name="T2" fmla="*/ 0 w 70"/>
                <a:gd name="T3" fmla="*/ 2147483647 h 111"/>
                <a:gd name="T4" fmla="*/ 2147483647 w 70"/>
                <a:gd name="T5" fmla="*/ 0 h 111"/>
                <a:gd name="T6" fmla="*/ 2147483647 w 70"/>
                <a:gd name="T7" fmla="*/ 2147483647 h 111"/>
                <a:gd name="T8" fmla="*/ 2147483647 w 70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1">
                  <a:moveTo>
                    <a:pt x="61" y="111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70" y="4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1263650" y="2305050"/>
              <a:ext cx="22225" cy="44450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1" y="110"/>
                  </a:moveTo>
                  <a:lnTo>
                    <a:pt x="0" y="107"/>
                  </a:lnTo>
                  <a:lnTo>
                    <a:pt x="8" y="0"/>
                  </a:lnTo>
                  <a:lnTo>
                    <a:pt x="69" y="4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1260475" y="2368550"/>
              <a:ext cx="22225" cy="44450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60" y="111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69" y="4"/>
                  </a:lnTo>
                  <a:lnTo>
                    <a:pt x="60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1255713" y="2432050"/>
              <a:ext cx="22225" cy="44450"/>
            </a:xfrm>
            <a:custGeom>
              <a:avLst/>
              <a:gdLst>
                <a:gd name="T0" fmla="*/ 2147483647 w 69"/>
                <a:gd name="T1" fmla="*/ 2147483647 h 112"/>
                <a:gd name="T2" fmla="*/ 0 w 69"/>
                <a:gd name="T3" fmla="*/ 2147483647 h 112"/>
                <a:gd name="T4" fmla="*/ 2147483647 w 69"/>
                <a:gd name="T5" fmla="*/ 0 h 112"/>
                <a:gd name="T6" fmla="*/ 2147483647 w 69"/>
                <a:gd name="T7" fmla="*/ 2147483647 h 112"/>
                <a:gd name="T8" fmla="*/ 2147483647 w 69"/>
                <a:gd name="T9" fmla="*/ 2147483647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2">
                  <a:moveTo>
                    <a:pt x="61" y="112"/>
                  </a:moveTo>
                  <a:lnTo>
                    <a:pt x="0" y="107"/>
                  </a:lnTo>
                  <a:lnTo>
                    <a:pt x="10" y="0"/>
                  </a:lnTo>
                  <a:lnTo>
                    <a:pt x="69" y="4"/>
                  </a:lnTo>
                  <a:lnTo>
                    <a:pt x="61" y="1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1250950" y="2495550"/>
              <a:ext cx="22225" cy="44450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1" y="110"/>
                  </a:moveTo>
                  <a:lnTo>
                    <a:pt x="0" y="107"/>
                  </a:lnTo>
                  <a:lnTo>
                    <a:pt x="10" y="0"/>
                  </a:lnTo>
                  <a:lnTo>
                    <a:pt x="69" y="3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1247775" y="2560638"/>
              <a:ext cx="22225" cy="42862"/>
            </a:xfrm>
            <a:custGeom>
              <a:avLst/>
              <a:gdLst>
                <a:gd name="T0" fmla="*/ 2147483647 w 70"/>
                <a:gd name="T1" fmla="*/ 2147483647 h 110"/>
                <a:gd name="T2" fmla="*/ 0 w 70"/>
                <a:gd name="T3" fmla="*/ 2147483647 h 110"/>
                <a:gd name="T4" fmla="*/ 2147483647 w 70"/>
                <a:gd name="T5" fmla="*/ 0 h 110"/>
                <a:gd name="T6" fmla="*/ 2147483647 w 70"/>
                <a:gd name="T7" fmla="*/ 2147483647 h 110"/>
                <a:gd name="T8" fmla="*/ 2147483647 w 7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0">
                  <a:moveTo>
                    <a:pt x="61" y="110"/>
                  </a:moveTo>
                  <a:lnTo>
                    <a:pt x="0" y="106"/>
                  </a:lnTo>
                  <a:lnTo>
                    <a:pt x="10" y="0"/>
                  </a:lnTo>
                  <a:lnTo>
                    <a:pt x="70" y="3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1243013" y="2624138"/>
              <a:ext cx="22225" cy="42862"/>
            </a:xfrm>
            <a:custGeom>
              <a:avLst/>
              <a:gdLst>
                <a:gd name="T0" fmla="*/ 2147483647 w 71"/>
                <a:gd name="T1" fmla="*/ 2147483647 h 111"/>
                <a:gd name="T2" fmla="*/ 0 w 71"/>
                <a:gd name="T3" fmla="*/ 2147483647 h 111"/>
                <a:gd name="T4" fmla="*/ 2147483647 w 71"/>
                <a:gd name="T5" fmla="*/ 0 h 111"/>
                <a:gd name="T6" fmla="*/ 2147483647 w 71"/>
                <a:gd name="T7" fmla="*/ 2147483647 h 111"/>
                <a:gd name="T8" fmla="*/ 2147483647 w 71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111">
                  <a:moveTo>
                    <a:pt x="61" y="111"/>
                  </a:moveTo>
                  <a:lnTo>
                    <a:pt x="0" y="108"/>
                  </a:lnTo>
                  <a:lnTo>
                    <a:pt x="10" y="0"/>
                  </a:lnTo>
                  <a:lnTo>
                    <a:pt x="71" y="5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1238250" y="2687638"/>
              <a:ext cx="22225" cy="42862"/>
            </a:xfrm>
            <a:custGeom>
              <a:avLst/>
              <a:gdLst>
                <a:gd name="T0" fmla="*/ 2147483647 w 70"/>
                <a:gd name="T1" fmla="*/ 2147483647 h 111"/>
                <a:gd name="T2" fmla="*/ 0 w 70"/>
                <a:gd name="T3" fmla="*/ 2147483647 h 111"/>
                <a:gd name="T4" fmla="*/ 2147483647 w 70"/>
                <a:gd name="T5" fmla="*/ 0 h 111"/>
                <a:gd name="T6" fmla="*/ 2147483647 w 70"/>
                <a:gd name="T7" fmla="*/ 2147483647 h 111"/>
                <a:gd name="T8" fmla="*/ 2147483647 w 70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1">
                  <a:moveTo>
                    <a:pt x="61" y="111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70" y="3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1235075" y="2751138"/>
              <a:ext cx="22225" cy="44450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59" y="111"/>
                  </a:moveTo>
                  <a:lnTo>
                    <a:pt x="0" y="107"/>
                  </a:lnTo>
                  <a:lnTo>
                    <a:pt x="8" y="0"/>
                  </a:lnTo>
                  <a:lnTo>
                    <a:pt x="69" y="4"/>
                  </a:lnTo>
                  <a:lnTo>
                    <a:pt x="59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1230313" y="2814638"/>
              <a:ext cx="22225" cy="44450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0" y="110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69" y="4"/>
                  </a:lnTo>
                  <a:lnTo>
                    <a:pt x="60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1227138" y="2878138"/>
              <a:ext cx="20637" cy="44450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59" y="111"/>
                  </a:moveTo>
                  <a:lnTo>
                    <a:pt x="0" y="107"/>
                  </a:lnTo>
                  <a:lnTo>
                    <a:pt x="8" y="0"/>
                  </a:lnTo>
                  <a:lnTo>
                    <a:pt x="69" y="4"/>
                  </a:lnTo>
                  <a:lnTo>
                    <a:pt x="59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1222375" y="2941638"/>
              <a:ext cx="22225" cy="44450"/>
            </a:xfrm>
            <a:custGeom>
              <a:avLst/>
              <a:gdLst>
                <a:gd name="T0" fmla="*/ 2147483647 w 70"/>
                <a:gd name="T1" fmla="*/ 2147483647 h 112"/>
                <a:gd name="T2" fmla="*/ 0 w 70"/>
                <a:gd name="T3" fmla="*/ 2147483647 h 112"/>
                <a:gd name="T4" fmla="*/ 2147483647 w 70"/>
                <a:gd name="T5" fmla="*/ 0 h 112"/>
                <a:gd name="T6" fmla="*/ 2147483647 w 70"/>
                <a:gd name="T7" fmla="*/ 2147483647 h 112"/>
                <a:gd name="T8" fmla="*/ 2147483647 w 70"/>
                <a:gd name="T9" fmla="*/ 2147483647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2">
                  <a:moveTo>
                    <a:pt x="60" y="112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70" y="4"/>
                  </a:lnTo>
                  <a:lnTo>
                    <a:pt x="60" y="1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1217613" y="3005138"/>
              <a:ext cx="22225" cy="44450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1" y="110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69" y="3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1214438" y="3068638"/>
              <a:ext cx="20637" cy="44450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1" y="110"/>
                  </a:moveTo>
                  <a:lnTo>
                    <a:pt x="0" y="106"/>
                  </a:lnTo>
                  <a:lnTo>
                    <a:pt x="8" y="0"/>
                  </a:lnTo>
                  <a:lnTo>
                    <a:pt x="69" y="3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1209675" y="3132138"/>
              <a:ext cx="22225" cy="44450"/>
            </a:xfrm>
            <a:custGeom>
              <a:avLst/>
              <a:gdLst>
                <a:gd name="T0" fmla="*/ 2147483647 w 70"/>
                <a:gd name="T1" fmla="*/ 2147483647 h 111"/>
                <a:gd name="T2" fmla="*/ 0 w 70"/>
                <a:gd name="T3" fmla="*/ 2147483647 h 111"/>
                <a:gd name="T4" fmla="*/ 2147483647 w 70"/>
                <a:gd name="T5" fmla="*/ 0 h 111"/>
                <a:gd name="T6" fmla="*/ 2147483647 w 70"/>
                <a:gd name="T7" fmla="*/ 2147483647 h 111"/>
                <a:gd name="T8" fmla="*/ 2147483647 w 70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1">
                  <a:moveTo>
                    <a:pt x="61" y="111"/>
                  </a:moveTo>
                  <a:lnTo>
                    <a:pt x="0" y="108"/>
                  </a:lnTo>
                  <a:lnTo>
                    <a:pt x="9" y="0"/>
                  </a:lnTo>
                  <a:lnTo>
                    <a:pt x="70" y="5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1204913" y="3197225"/>
              <a:ext cx="22225" cy="42863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61" y="111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69" y="3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1201738" y="3259138"/>
              <a:ext cx="20637" cy="44450"/>
            </a:xfrm>
            <a:custGeom>
              <a:avLst/>
              <a:gdLst>
                <a:gd name="T0" fmla="*/ 2147483647 w 69"/>
                <a:gd name="T1" fmla="*/ 2147483647 h 111"/>
                <a:gd name="T2" fmla="*/ 0 w 69"/>
                <a:gd name="T3" fmla="*/ 2147483647 h 111"/>
                <a:gd name="T4" fmla="*/ 2147483647 w 69"/>
                <a:gd name="T5" fmla="*/ 0 h 111"/>
                <a:gd name="T6" fmla="*/ 2147483647 w 69"/>
                <a:gd name="T7" fmla="*/ 2147483647 h 111"/>
                <a:gd name="T8" fmla="*/ 2147483647 w 69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1">
                  <a:moveTo>
                    <a:pt x="60" y="111"/>
                  </a:moveTo>
                  <a:lnTo>
                    <a:pt x="0" y="107"/>
                  </a:lnTo>
                  <a:lnTo>
                    <a:pt x="8" y="0"/>
                  </a:lnTo>
                  <a:lnTo>
                    <a:pt x="69" y="4"/>
                  </a:lnTo>
                  <a:lnTo>
                    <a:pt x="60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1196975" y="3324225"/>
              <a:ext cx="22225" cy="42863"/>
            </a:xfrm>
            <a:custGeom>
              <a:avLst/>
              <a:gdLst>
                <a:gd name="T0" fmla="*/ 2147483647 w 70"/>
                <a:gd name="T1" fmla="*/ 2147483647 h 110"/>
                <a:gd name="T2" fmla="*/ 0 w 70"/>
                <a:gd name="T3" fmla="*/ 2147483647 h 110"/>
                <a:gd name="T4" fmla="*/ 2147483647 w 70"/>
                <a:gd name="T5" fmla="*/ 0 h 110"/>
                <a:gd name="T6" fmla="*/ 2147483647 w 70"/>
                <a:gd name="T7" fmla="*/ 2147483647 h 110"/>
                <a:gd name="T8" fmla="*/ 2147483647 w 7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0">
                  <a:moveTo>
                    <a:pt x="61" y="110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70" y="4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1192213" y="3387725"/>
              <a:ext cx="22225" cy="42863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1" y="110"/>
                  </a:moveTo>
                  <a:lnTo>
                    <a:pt x="0" y="106"/>
                  </a:lnTo>
                  <a:lnTo>
                    <a:pt x="8" y="0"/>
                  </a:lnTo>
                  <a:lnTo>
                    <a:pt x="69" y="3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1189038" y="3451225"/>
              <a:ext cx="20637" cy="44450"/>
            </a:xfrm>
            <a:custGeom>
              <a:avLst/>
              <a:gdLst>
                <a:gd name="T0" fmla="*/ 2147483647 w 69"/>
                <a:gd name="T1" fmla="*/ 2147483647 h 112"/>
                <a:gd name="T2" fmla="*/ 0 w 69"/>
                <a:gd name="T3" fmla="*/ 2147483647 h 112"/>
                <a:gd name="T4" fmla="*/ 2147483647 w 69"/>
                <a:gd name="T5" fmla="*/ 0 h 112"/>
                <a:gd name="T6" fmla="*/ 2147483647 w 69"/>
                <a:gd name="T7" fmla="*/ 2147483647 h 112"/>
                <a:gd name="T8" fmla="*/ 2147483647 w 69"/>
                <a:gd name="T9" fmla="*/ 2147483647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2">
                  <a:moveTo>
                    <a:pt x="60" y="112"/>
                  </a:moveTo>
                  <a:lnTo>
                    <a:pt x="0" y="107"/>
                  </a:lnTo>
                  <a:lnTo>
                    <a:pt x="8" y="0"/>
                  </a:lnTo>
                  <a:lnTo>
                    <a:pt x="69" y="5"/>
                  </a:lnTo>
                  <a:lnTo>
                    <a:pt x="60" y="1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1184275" y="3514725"/>
              <a:ext cx="22225" cy="44450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1" y="110"/>
                  </a:moveTo>
                  <a:lnTo>
                    <a:pt x="0" y="107"/>
                  </a:lnTo>
                  <a:lnTo>
                    <a:pt x="9" y="0"/>
                  </a:lnTo>
                  <a:lnTo>
                    <a:pt x="69" y="3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1179513" y="3578225"/>
              <a:ext cx="22225" cy="44450"/>
            </a:xfrm>
            <a:custGeom>
              <a:avLst/>
              <a:gdLst>
                <a:gd name="T0" fmla="*/ 2147483647 w 69"/>
                <a:gd name="T1" fmla="*/ 2147483647 h 110"/>
                <a:gd name="T2" fmla="*/ 0 w 69"/>
                <a:gd name="T3" fmla="*/ 2147483647 h 110"/>
                <a:gd name="T4" fmla="*/ 2147483647 w 69"/>
                <a:gd name="T5" fmla="*/ 0 h 110"/>
                <a:gd name="T6" fmla="*/ 2147483647 w 69"/>
                <a:gd name="T7" fmla="*/ 2147483647 h 110"/>
                <a:gd name="T8" fmla="*/ 2147483647 w 69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10">
                  <a:moveTo>
                    <a:pt x="61" y="110"/>
                  </a:moveTo>
                  <a:lnTo>
                    <a:pt x="0" y="106"/>
                  </a:lnTo>
                  <a:lnTo>
                    <a:pt x="8" y="0"/>
                  </a:lnTo>
                  <a:lnTo>
                    <a:pt x="69" y="3"/>
                  </a:lnTo>
                  <a:lnTo>
                    <a:pt x="61" y="1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1174750" y="3641725"/>
              <a:ext cx="22225" cy="44450"/>
            </a:xfrm>
            <a:custGeom>
              <a:avLst/>
              <a:gdLst>
                <a:gd name="T0" fmla="*/ 2147483647 w 70"/>
                <a:gd name="T1" fmla="*/ 2147483647 h 111"/>
                <a:gd name="T2" fmla="*/ 0 w 70"/>
                <a:gd name="T3" fmla="*/ 2147483647 h 111"/>
                <a:gd name="T4" fmla="*/ 2147483647 w 70"/>
                <a:gd name="T5" fmla="*/ 0 h 111"/>
                <a:gd name="T6" fmla="*/ 2147483647 w 70"/>
                <a:gd name="T7" fmla="*/ 2147483647 h 111"/>
                <a:gd name="T8" fmla="*/ 2147483647 w 70"/>
                <a:gd name="T9" fmla="*/ 2147483647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11">
                  <a:moveTo>
                    <a:pt x="61" y="111"/>
                  </a:moveTo>
                  <a:lnTo>
                    <a:pt x="0" y="108"/>
                  </a:lnTo>
                  <a:lnTo>
                    <a:pt x="9" y="0"/>
                  </a:lnTo>
                  <a:lnTo>
                    <a:pt x="70" y="5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1173163" y="3705225"/>
              <a:ext cx="20637" cy="14288"/>
            </a:xfrm>
            <a:custGeom>
              <a:avLst/>
              <a:gdLst>
                <a:gd name="T0" fmla="*/ 2147483647 w 63"/>
                <a:gd name="T1" fmla="*/ 2147483647 h 35"/>
                <a:gd name="T2" fmla="*/ 2147483647 w 63"/>
                <a:gd name="T3" fmla="*/ 2147483647 h 35"/>
                <a:gd name="T4" fmla="*/ 2147483647 w 63"/>
                <a:gd name="T5" fmla="*/ 2147483647 h 35"/>
                <a:gd name="T6" fmla="*/ 2147483647 w 63"/>
                <a:gd name="T7" fmla="*/ 0 h 35"/>
                <a:gd name="T8" fmla="*/ 0 w 63"/>
                <a:gd name="T9" fmla="*/ 2147483647 h 35"/>
                <a:gd name="T10" fmla="*/ 2147483647 w 63"/>
                <a:gd name="T11" fmla="*/ 214748364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35">
                  <a:moveTo>
                    <a:pt x="31" y="32"/>
                  </a:moveTo>
                  <a:lnTo>
                    <a:pt x="61" y="35"/>
                  </a:lnTo>
                  <a:lnTo>
                    <a:pt x="63" y="3"/>
                  </a:lnTo>
                  <a:lnTo>
                    <a:pt x="4" y="0"/>
                  </a:lnTo>
                  <a:lnTo>
                    <a:pt x="0" y="31"/>
                  </a:lnTo>
                  <a:lnTo>
                    <a:pt x="31" y="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 Box 75"/>
            <p:cNvSpPr txBox="1">
              <a:spLocks noChangeArrowheads="1"/>
            </p:cNvSpPr>
            <p:nvPr/>
          </p:nvSpPr>
          <p:spPr bwMode="auto">
            <a:xfrm>
              <a:off x="3181350" y="6019800"/>
              <a:ext cx="5148263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latin typeface="+mn-lt"/>
                </a:rPr>
                <a:t>Contiguous geology; new staking and interest on the Alberta side of the border</a:t>
              </a:r>
            </a:p>
          </p:txBody>
        </p:sp>
        <p:sp>
          <p:nvSpPr>
            <p:cNvPr id="77" name="Text Box 76"/>
            <p:cNvSpPr txBox="1">
              <a:spLocks noChangeArrowheads="1"/>
            </p:cNvSpPr>
            <p:nvPr/>
          </p:nvSpPr>
          <p:spPr bwMode="auto">
            <a:xfrm>
              <a:off x="565150" y="4614390"/>
              <a:ext cx="2201863" cy="1040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40000"/>
                </a:lnSpc>
                <a:spcBef>
                  <a:spcPct val="50000"/>
                </a:spcBef>
                <a:buSzPct val="200000"/>
                <a:defRPr/>
              </a:pPr>
              <a:r>
                <a:rPr lang="en-US" sz="28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Maybelle</a:t>
              </a:r>
              <a:endPara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lnSpc>
                  <a:spcPct val="40000"/>
                </a:lnSpc>
                <a:spcBef>
                  <a:spcPct val="50000"/>
                </a:spcBef>
                <a:buSzPct val="200000"/>
                <a:defRPr/>
              </a:pPr>
              <a:r>
                <a:rPr lang="en-US" sz="2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River</a:t>
              </a:r>
            </a:p>
            <a:p>
              <a:pPr algn="ctr" eaLnBrk="0" hangingPunct="0">
                <a:lnSpc>
                  <a:spcPct val="40000"/>
                </a:lnSpc>
                <a:spcBef>
                  <a:spcPct val="50000"/>
                </a:spcBef>
                <a:buSzPct val="200000"/>
                <a:defRPr/>
              </a:pPr>
              <a:r>
                <a:rPr lang="en-US" sz="2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prospect</a:t>
              </a:r>
            </a:p>
          </p:txBody>
        </p:sp>
        <p:sp>
          <p:nvSpPr>
            <p:cNvPr id="78" name="Text Box 77"/>
            <p:cNvSpPr txBox="1">
              <a:spLocks noChangeArrowheads="1"/>
            </p:cNvSpPr>
            <p:nvPr/>
          </p:nvSpPr>
          <p:spPr bwMode="auto">
            <a:xfrm>
              <a:off x="4302179" y="470452"/>
              <a:ext cx="4394092" cy="68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latin typeface="+mn-lt"/>
                </a:rPr>
                <a:t>Post </a:t>
              </a:r>
              <a:r>
                <a:rPr lang="en-US" sz="2800" b="1" dirty="0" err="1">
                  <a:latin typeface="+mn-lt"/>
                </a:rPr>
                <a:t>Extech</a:t>
              </a:r>
              <a:r>
                <a:rPr lang="en-US" sz="2800" b="1" dirty="0">
                  <a:latin typeface="+mn-lt"/>
                </a:rPr>
                <a:t> IV</a:t>
              </a:r>
            </a:p>
            <a:p>
              <a:pPr algn="ctr">
                <a:lnSpc>
                  <a:spcPct val="15000"/>
                </a:lnSpc>
                <a:spcBef>
                  <a:spcPct val="50000"/>
                </a:spcBef>
              </a:pPr>
              <a:r>
                <a:rPr lang="en-US" sz="1600" b="1" dirty="0">
                  <a:latin typeface="+mn-lt"/>
                </a:rPr>
                <a:t>Athabasca Uranium Multidisciplinary </a:t>
              </a:r>
              <a:r>
                <a:rPr lang="en-US" sz="1600" b="1" dirty="0" smtClean="0">
                  <a:latin typeface="+mn-lt"/>
                </a:rPr>
                <a:t>Study</a:t>
              </a:r>
              <a:endParaRPr lang="en-US" sz="1600" b="1" dirty="0">
                <a:latin typeface="+mn-lt"/>
              </a:endParaRPr>
            </a:p>
          </p:txBody>
        </p:sp>
        <p:pic>
          <p:nvPicPr>
            <p:cNvPr id="79" name="Picture 78" descr="extech4_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190228"/>
              <a:ext cx="6194425" cy="4840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Line 79"/>
            <p:cNvSpPr>
              <a:spLocks noChangeShapeType="1"/>
            </p:cNvSpPr>
            <p:nvPr/>
          </p:nvSpPr>
          <p:spPr bwMode="auto">
            <a:xfrm flipV="1">
              <a:off x="2438400" y="3429000"/>
              <a:ext cx="14478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 Box 5"/>
            <p:cNvSpPr txBox="1">
              <a:spLocks noChangeArrowheads="1"/>
            </p:cNvSpPr>
            <p:nvPr/>
          </p:nvSpPr>
          <p:spPr bwMode="auto">
            <a:xfrm>
              <a:off x="486570" y="3771900"/>
              <a:ext cx="237569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latin typeface="+mn-lt"/>
                </a:rPr>
                <a:t>‘Border fault</a:t>
              </a:r>
              <a:r>
                <a:rPr lang="en-US" dirty="0" smtClean="0">
                  <a:latin typeface="+mn-lt"/>
                </a:rPr>
                <a:t>’; little </a:t>
              </a:r>
              <a:r>
                <a:rPr lang="en-US" dirty="0">
                  <a:latin typeface="+mn-lt"/>
                </a:rPr>
                <a:t>staking in AB</a:t>
              </a:r>
            </a:p>
          </p:txBody>
        </p:sp>
      </p:grpSp>
      <p:sp>
        <p:nvSpPr>
          <p:cNvPr id="82" name="Rectangle 44"/>
          <p:cNvSpPr>
            <a:spLocks noChangeArrowheads="1"/>
          </p:cNvSpPr>
          <p:nvPr/>
        </p:nvSpPr>
        <p:spPr bwMode="auto">
          <a:xfrm>
            <a:off x="609599" y="109730"/>
            <a:ext cx="7772401" cy="65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4000" b="1" dirty="0" smtClean="0">
                <a:latin typeface="+mj-lt"/>
              </a:rPr>
              <a:t>Uranium in Alberta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2750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/>
          <p:cNvSpPr>
            <a:spLocks/>
          </p:cNvSpPr>
          <p:nvPr/>
        </p:nvSpPr>
        <p:spPr bwMode="auto">
          <a:xfrm>
            <a:off x="3342114" y="5478462"/>
            <a:ext cx="1009650" cy="1379538"/>
          </a:xfrm>
          <a:custGeom>
            <a:avLst/>
            <a:gdLst>
              <a:gd name="T0" fmla="*/ 0 w 636"/>
              <a:gd name="T1" fmla="*/ 2147483647 h 869"/>
              <a:gd name="T2" fmla="*/ 2147483647 w 636"/>
              <a:gd name="T3" fmla="*/ 0 h 869"/>
              <a:gd name="T4" fmla="*/ 2147483647 w 636"/>
              <a:gd name="T5" fmla="*/ 2147483647 h 869"/>
              <a:gd name="T6" fmla="*/ 2147483647 w 636"/>
              <a:gd name="T7" fmla="*/ 2147483647 h 869"/>
              <a:gd name="T8" fmla="*/ 0 w 636"/>
              <a:gd name="T9" fmla="*/ 2147483647 h 8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6" h="869">
                <a:moveTo>
                  <a:pt x="0" y="869"/>
                </a:moveTo>
                <a:lnTo>
                  <a:pt x="77" y="0"/>
                </a:lnTo>
                <a:lnTo>
                  <a:pt x="636" y="17"/>
                </a:lnTo>
                <a:lnTo>
                  <a:pt x="480" y="869"/>
                </a:lnTo>
                <a:lnTo>
                  <a:pt x="0" y="869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665589" y="687387"/>
            <a:ext cx="4572000" cy="1065213"/>
          </a:xfrm>
          <a:custGeom>
            <a:avLst/>
            <a:gdLst>
              <a:gd name="T0" fmla="*/ 0 w 2880"/>
              <a:gd name="T1" fmla="*/ 2147483647 h 671"/>
              <a:gd name="T2" fmla="*/ 2147483647 w 2880"/>
              <a:gd name="T3" fmla="*/ 2147483647 h 671"/>
              <a:gd name="T4" fmla="*/ 2147483647 w 2880"/>
              <a:gd name="T5" fmla="*/ 2147483647 h 671"/>
              <a:gd name="T6" fmla="*/ 2147483647 w 2880"/>
              <a:gd name="T7" fmla="*/ 2147483647 h 671"/>
              <a:gd name="T8" fmla="*/ 2147483647 w 2880"/>
              <a:gd name="T9" fmla="*/ 2147483647 h 671"/>
              <a:gd name="T10" fmla="*/ 2147483647 w 2880"/>
              <a:gd name="T11" fmla="*/ 2147483647 h 671"/>
              <a:gd name="T12" fmla="*/ 2147483647 w 2880"/>
              <a:gd name="T13" fmla="*/ 2147483647 h 671"/>
              <a:gd name="T14" fmla="*/ 2147483647 w 2880"/>
              <a:gd name="T15" fmla="*/ 2147483647 h 671"/>
              <a:gd name="T16" fmla="*/ 2147483647 w 2880"/>
              <a:gd name="T17" fmla="*/ 2147483647 h 671"/>
              <a:gd name="T18" fmla="*/ 2147483647 w 2880"/>
              <a:gd name="T19" fmla="*/ 2147483647 h 671"/>
              <a:gd name="T20" fmla="*/ 2147483647 w 2880"/>
              <a:gd name="T21" fmla="*/ 2147483647 h 671"/>
              <a:gd name="T22" fmla="*/ 2147483647 w 2880"/>
              <a:gd name="T23" fmla="*/ 2147483647 h 671"/>
              <a:gd name="T24" fmla="*/ 2147483647 w 2880"/>
              <a:gd name="T25" fmla="*/ 2147483647 h 671"/>
              <a:gd name="T26" fmla="*/ 2147483647 w 2880"/>
              <a:gd name="T27" fmla="*/ 2147483647 h 671"/>
              <a:gd name="T28" fmla="*/ 2147483647 w 2880"/>
              <a:gd name="T29" fmla="*/ 2147483647 h 671"/>
              <a:gd name="T30" fmla="*/ 2147483647 w 2880"/>
              <a:gd name="T31" fmla="*/ 2147483647 h 671"/>
              <a:gd name="T32" fmla="*/ 0 w 2880"/>
              <a:gd name="T33" fmla="*/ 2147483647 h 67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880" h="671">
                <a:moveTo>
                  <a:pt x="0" y="671"/>
                </a:moveTo>
                <a:lnTo>
                  <a:pt x="2880" y="671"/>
                </a:lnTo>
                <a:lnTo>
                  <a:pt x="2880" y="143"/>
                </a:lnTo>
                <a:cubicBezTo>
                  <a:pt x="2741" y="126"/>
                  <a:pt x="2603" y="108"/>
                  <a:pt x="2464" y="91"/>
                </a:cubicBezTo>
                <a:cubicBezTo>
                  <a:pt x="2402" y="83"/>
                  <a:pt x="2340" y="31"/>
                  <a:pt x="2273" y="28"/>
                </a:cubicBezTo>
                <a:cubicBezTo>
                  <a:pt x="2164" y="22"/>
                  <a:pt x="2055" y="22"/>
                  <a:pt x="1946" y="19"/>
                </a:cubicBezTo>
                <a:cubicBezTo>
                  <a:pt x="1810" y="0"/>
                  <a:pt x="1683" y="2"/>
                  <a:pt x="1546" y="10"/>
                </a:cubicBezTo>
                <a:cubicBezTo>
                  <a:pt x="1459" y="39"/>
                  <a:pt x="1347" y="127"/>
                  <a:pt x="1260" y="155"/>
                </a:cubicBezTo>
                <a:cubicBezTo>
                  <a:pt x="1170" y="184"/>
                  <a:pt x="1013" y="248"/>
                  <a:pt x="948" y="251"/>
                </a:cubicBezTo>
                <a:cubicBezTo>
                  <a:pt x="836" y="279"/>
                  <a:pt x="751" y="314"/>
                  <a:pt x="636" y="323"/>
                </a:cubicBezTo>
                <a:cubicBezTo>
                  <a:pt x="549" y="317"/>
                  <a:pt x="531" y="242"/>
                  <a:pt x="456" y="227"/>
                </a:cubicBezTo>
                <a:cubicBezTo>
                  <a:pt x="423" y="230"/>
                  <a:pt x="352" y="150"/>
                  <a:pt x="319" y="155"/>
                </a:cubicBezTo>
                <a:cubicBezTo>
                  <a:pt x="290" y="159"/>
                  <a:pt x="274" y="182"/>
                  <a:pt x="246" y="191"/>
                </a:cubicBezTo>
                <a:cubicBezTo>
                  <a:pt x="212" y="215"/>
                  <a:pt x="214" y="188"/>
                  <a:pt x="182" y="210"/>
                </a:cubicBezTo>
                <a:cubicBezTo>
                  <a:pt x="147" y="233"/>
                  <a:pt x="110" y="264"/>
                  <a:pt x="55" y="273"/>
                </a:cubicBezTo>
                <a:cubicBezTo>
                  <a:pt x="64" y="291"/>
                  <a:pt x="177" y="240"/>
                  <a:pt x="1" y="282"/>
                </a:cubicBezTo>
                <a:lnTo>
                  <a:pt x="0" y="671"/>
                </a:lnTo>
                <a:close/>
              </a:path>
            </a:pathLst>
          </a:custGeom>
          <a:solidFill>
            <a:srgbClr val="CC99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65589" y="1752600"/>
            <a:ext cx="4572000" cy="5334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sz="140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65589" y="2286000"/>
            <a:ext cx="4572000" cy="25908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665589" y="5334000"/>
            <a:ext cx="3048000" cy="1524000"/>
          </a:xfrm>
          <a:custGeom>
            <a:avLst/>
            <a:gdLst>
              <a:gd name="T0" fmla="*/ 0 w 1920"/>
              <a:gd name="T1" fmla="*/ 0 h 960"/>
              <a:gd name="T2" fmla="*/ 2147483647 w 1920"/>
              <a:gd name="T3" fmla="*/ 0 h 960"/>
              <a:gd name="T4" fmla="*/ 2147483647 w 1920"/>
              <a:gd name="T5" fmla="*/ 2147483647 h 960"/>
              <a:gd name="T6" fmla="*/ 2147483647 w 1920"/>
              <a:gd name="T7" fmla="*/ 2147483647 h 960"/>
              <a:gd name="T8" fmla="*/ 2147483647 w 1920"/>
              <a:gd name="T9" fmla="*/ 2147483647 h 960"/>
              <a:gd name="T10" fmla="*/ 2147483647 w 1920"/>
              <a:gd name="T11" fmla="*/ 2147483647 h 960"/>
              <a:gd name="T12" fmla="*/ 0 w 1920"/>
              <a:gd name="T13" fmla="*/ 2147483647 h 960"/>
              <a:gd name="T14" fmla="*/ 0 w 1920"/>
              <a:gd name="T15" fmla="*/ 0 h 9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20" h="960">
                <a:moveTo>
                  <a:pt x="0" y="0"/>
                </a:moveTo>
                <a:lnTo>
                  <a:pt x="1872" y="0"/>
                </a:lnTo>
                <a:lnTo>
                  <a:pt x="1920" y="288"/>
                </a:lnTo>
                <a:lnTo>
                  <a:pt x="1908" y="636"/>
                </a:lnTo>
                <a:lnTo>
                  <a:pt x="1884" y="876"/>
                </a:lnTo>
                <a:lnTo>
                  <a:pt x="1884" y="960"/>
                </a:lnTo>
                <a:lnTo>
                  <a:pt x="0" y="960"/>
                </a:lnTo>
                <a:lnTo>
                  <a:pt x="0" y="0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3904089" y="5486400"/>
            <a:ext cx="1333500" cy="1371600"/>
          </a:xfrm>
          <a:custGeom>
            <a:avLst/>
            <a:gdLst>
              <a:gd name="T0" fmla="*/ 0 w 840"/>
              <a:gd name="T1" fmla="*/ 2147483647 h 864"/>
              <a:gd name="T2" fmla="*/ 2147483647 w 840"/>
              <a:gd name="T3" fmla="*/ 2147483647 h 864"/>
              <a:gd name="T4" fmla="*/ 2147483647 w 840"/>
              <a:gd name="T5" fmla="*/ 0 h 864"/>
              <a:gd name="T6" fmla="*/ 2147483647 w 840"/>
              <a:gd name="T7" fmla="*/ 2147483647 h 864"/>
              <a:gd name="T8" fmla="*/ 0 w 840"/>
              <a:gd name="T9" fmla="*/ 2147483647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0" h="864">
                <a:moveTo>
                  <a:pt x="0" y="864"/>
                </a:moveTo>
                <a:lnTo>
                  <a:pt x="36" y="36"/>
                </a:lnTo>
                <a:lnTo>
                  <a:pt x="840" y="0"/>
                </a:lnTo>
                <a:lnTo>
                  <a:pt x="84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665589" y="4640262"/>
            <a:ext cx="4572000" cy="1101725"/>
          </a:xfrm>
          <a:custGeom>
            <a:avLst/>
            <a:gdLst>
              <a:gd name="T0" fmla="*/ 0 w 2880"/>
              <a:gd name="T1" fmla="*/ 2147483647 h 694"/>
              <a:gd name="T2" fmla="*/ 2147483647 w 2880"/>
              <a:gd name="T3" fmla="*/ 2147483647 h 694"/>
              <a:gd name="T4" fmla="*/ 2147483647 w 2880"/>
              <a:gd name="T5" fmla="*/ 2147483647 h 694"/>
              <a:gd name="T6" fmla="*/ 2147483647 w 2880"/>
              <a:gd name="T7" fmla="*/ 2147483647 h 694"/>
              <a:gd name="T8" fmla="*/ 2147483647 w 2880"/>
              <a:gd name="T9" fmla="*/ 2147483647 h 694"/>
              <a:gd name="T10" fmla="*/ 2147483647 w 2880"/>
              <a:gd name="T11" fmla="*/ 2147483647 h 694"/>
              <a:gd name="T12" fmla="*/ 2147483647 w 2880"/>
              <a:gd name="T13" fmla="*/ 2147483647 h 694"/>
              <a:gd name="T14" fmla="*/ 2147483647 w 2880"/>
              <a:gd name="T15" fmla="*/ 2147483647 h 694"/>
              <a:gd name="T16" fmla="*/ 2147483647 w 2880"/>
              <a:gd name="T17" fmla="*/ 2147483647 h 694"/>
              <a:gd name="T18" fmla="*/ 2147483647 w 2880"/>
              <a:gd name="T19" fmla="*/ 2147483647 h 694"/>
              <a:gd name="T20" fmla="*/ 2147483647 w 2880"/>
              <a:gd name="T21" fmla="*/ 2147483647 h 694"/>
              <a:gd name="T22" fmla="*/ 2147483647 w 2880"/>
              <a:gd name="T23" fmla="*/ 2147483647 h 694"/>
              <a:gd name="T24" fmla="*/ 2147483647 w 2880"/>
              <a:gd name="T25" fmla="*/ 2147483647 h 694"/>
              <a:gd name="T26" fmla="*/ 2147483647 w 2880"/>
              <a:gd name="T27" fmla="*/ 2147483647 h 694"/>
              <a:gd name="T28" fmla="*/ 2147483647 w 2880"/>
              <a:gd name="T29" fmla="*/ 2147483647 h 694"/>
              <a:gd name="T30" fmla="*/ 2147483647 w 2880"/>
              <a:gd name="T31" fmla="*/ 2147483647 h 694"/>
              <a:gd name="T32" fmla="*/ 2147483647 w 2880"/>
              <a:gd name="T33" fmla="*/ 2147483647 h 694"/>
              <a:gd name="T34" fmla="*/ 2147483647 w 2880"/>
              <a:gd name="T35" fmla="*/ 2147483647 h 694"/>
              <a:gd name="T36" fmla="*/ 2147483647 w 2880"/>
              <a:gd name="T37" fmla="*/ 2147483647 h 694"/>
              <a:gd name="T38" fmla="*/ 2147483647 w 2880"/>
              <a:gd name="T39" fmla="*/ 2147483647 h 694"/>
              <a:gd name="T40" fmla="*/ 2147483647 w 2880"/>
              <a:gd name="T41" fmla="*/ 2147483647 h 694"/>
              <a:gd name="T42" fmla="*/ 2147483647 w 2880"/>
              <a:gd name="T43" fmla="*/ 2147483647 h 694"/>
              <a:gd name="T44" fmla="*/ 2147483647 w 2880"/>
              <a:gd name="T45" fmla="*/ 2147483647 h 694"/>
              <a:gd name="T46" fmla="*/ 0 w 2880"/>
              <a:gd name="T47" fmla="*/ 2147483647 h 694"/>
              <a:gd name="T48" fmla="*/ 0 w 2880"/>
              <a:gd name="T49" fmla="*/ 2147483647 h 6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80" h="694">
                <a:moveTo>
                  <a:pt x="0" y="5"/>
                </a:moveTo>
                <a:lnTo>
                  <a:pt x="1152" y="5"/>
                </a:lnTo>
                <a:cubicBezTo>
                  <a:pt x="1216" y="21"/>
                  <a:pt x="1281" y="33"/>
                  <a:pt x="1344" y="53"/>
                </a:cubicBezTo>
                <a:cubicBezTo>
                  <a:pt x="1355" y="57"/>
                  <a:pt x="1362" y="70"/>
                  <a:pt x="1373" y="74"/>
                </a:cubicBezTo>
                <a:cubicBezTo>
                  <a:pt x="1388" y="80"/>
                  <a:pt x="1474" y="90"/>
                  <a:pt x="1482" y="92"/>
                </a:cubicBezTo>
                <a:cubicBezTo>
                  <a:pt x="1538" y="104"/>
                  <a:pt x="1591" y="124"/>
                  <a:pt x="1646" y="138"/>
                </a:cubicBezTo>
                <a:cubicBezTo>
                  <a:pt x="1697" y="135"/>
                  <a:pt x="1749" y="134"/>
                  <a:pt x="1800" y="129"/>
                </a:cubicBezTo>
                <a:cubicBezTo>
                  <a:pt x="1836" y="125"/>
                  <a:pt x="1846" y="97"/>
                  <a:pt x="1873" y="83"/>
                </a:cubicBezTo>
                <a:cubicBezTo>
                  <a:pt x="1942" y="48"/>
                  <a:pt x="2015" y="52"/>
                  <a:pt x="2091" y="47"/>
                </a:cubicBezTo>
                <a:cubicBezTo>
                  <a:pt x="2163" y="33"/>
                  <a:pt x="2237" y="5"/>
                  <a:pt x="2310" y="2"/>
                </a:cubicBezTo>
                <a:cubicBezTo>
                  <a:pt x="2364" y="0"/>
                  <a:pt x="2419" y="2"/>
                  <a:pt x="2473" y="2"/>
                </a:cubicBezTo>
                <a:lnTo>
                  <a:pt x="2880" y="5"/>
                </a:lnTo>
                <a:lnTo>
                  <a:pt x="2880" y="629"/>
                </a:lnTo>
                <a:cubicBezTo>
                  <a:pt x="2576" y="645"/>
                  <a:pt x="2296" y="645"/>
                  <a:pt x="2220" y="645"/>
                </a:cubicBezTo>
                <a:cubicBezTo>
                  <a:pt x="2144" y="637"/>
                  <a:pt x="2120" y="671"/>
                  <a:pt x="2108" y="669"/>
                </a:cubicBezTo>
                <a:cubicBezTo>
                  <a:pt x="2066" y="663"/>
                  <a:pt x="1982" y="678"/>
                  <a:pt x="1940" y="681"/>
                </a:cubicBezTo>
                <a:cubicBezTo>
                  <a:pt x="1859" y="694"/>
                  <a:pt x="1936" y="664"/>
                  <a:pt x="1848" y="657"/>
                </a:cubicBezTo>
                <a:cubicBezTo>
                  <a:pt x="1766" y="641"/>
                  <a:pt x="1439" y="629"/>
                  <a:pt x="1355" y="620"/>
                </a:cubicBezTo>
                <a:cubicBezTo>
                  <a:pt x="1285" y="613"/>
                  <a:pt x="1146" y="602"/>
                  <a:pt x="1146" y="602"/>
                </a:cubicBezTo>
                <a:cubicBezTo>
                  <a:pt x="1100" y="594"/>
                  <a:pt x="1075" y="588"/>
                  <a:pt x="1028" y="583"/>
                </a:cubicBezTo>
                <a:cubicBezTo>
                  <a:pt x="970" y="576"/>
                  <a:pt x="855" y="565"/>
                  <a:pt x="855" y="565"/>
                </a:cubicBezTo>
                <a:cubicBezTo>
                  <a:pt x="722" y="538"/>
                  <a:pt x="588" y="568"/>
                  <a:pt x="455" y="574"/>
                </a:cubicBezTo>
                <a:cubicBezTo>
                  <a:pt x="246" y="583"/>
                  <a:pt x="226" y="583"/>
                  <a:pt x="92" y="583"/>
                </a:cubicBezTo>
                <a:lnTo>
                  <a:pt x="0" y="581"/>
                </a:lnTo>
                <a:lnTo>
                  <a:pt x="0" y="5"/>
                </a:lnTo>
                <a:close/>
              </a:path>
            </a:pathLst>
          </a:custGeom>
          <a:solidFill>
            <a:srgbClr val="CCFFCC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94164" y="1433512"/>
            <a:ext cx="1119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Overburden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3052" y="1890712"/>
            <a:ext cx="1444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Lazenby Lk Fm.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83052" y="3262312"/>
            <a:ext cx="1592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Manitou Falls Fm.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95752" y="4694237"/>
            <a:ext cx="1296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Fair Point Fm.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56077" y="6081712"/>
            <a:ext cx="1158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Granodiorite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207302" y="6294437"/>
            <a:ext cx="10525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Wylie Lake</a:t>
            </a:r>
          </a:p>
          <a:p>
            <a:pPr algn="ctr"/>
            <a:r>
              <a:rPr lang="en-US" sz="1400"/>
              <a:t>granitoid</a:t>
            </a:r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3318302" y="4876800"/>
            <a:ext cx="877887" cy="787400"/>
          </a:xfrm>
          <a:custGeom>
            <a:avLst/>
            <a:gdLst>
              <a:gd name="T0" fmla="*/ 2147483647 w 553"/>
              <a:gd name="T1" fmla="*/ 2147483647 h 496"/>
              <a:gd name="T2" fmla="*/ 2147483647 w 553"/>
              <a:gd name="T3" fmla="*/ 2147483647 h 496"/>
              <a:gd name="T4" fmla="*/ 2147483647 w 553"/>
              <a:gd name="T5" fmla="*/ 2147483647 h 496"/>
              <a:gd name="T6" fmla="*/ 2147483647 w 553"/>
              <a:gd name="T7" fmla="*/ 2147483647 h 496"/>
              <a:gd name="T8" fmla="*/ 2147483647 w 553"/>
              <a:gd name="T9" fmla="*/ 2147483647 h 496"/>
              <a:gd name="T10" fmla="*/ 2147483647 w 553"/>
              <a:gd name="T11" fmla="*/ 2147483647 h 496"/>
              <a:gd name="T12" fmla="*/ 2147483647 w 553"/>
              <a:gd name="T13" fmla="*/ 2147483647 h 496"/>
              <a:gd name="T14" fmla="*/ 2147483647 w 553"/>
              <a:gd name="T15" fmla="*/ 2147483647 h 496"/>
              <a:gd name="T16" fmla="*/ 2147483647 w 553"/>
              <a:gd name="T17" fmla="*/ 2147483647 h 496"/>
              <a:gd name="T18" fmla="*/ 2147483647 w 553"/>
              <a:gd name="T19" fmla="*/ 2147483647 h 496"/>
              <a:gd name="T20" fmla="*/ 2147483647 w 553"/>
              <a:gd name="T21" fmla="*/ 2147483647 h 4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53" h="496">
                <a:moveTo>
                  <a:pt x="84" y="492"/>
                </a:moveTo>
                <a:cubicBezTo>
                  <a:pt x="90" y="477"/>
                  <a:pt x="119" y="430"/>
                  <a:pt x="121" y="400"/>
                </a:cubicBezTo>
                <a:cubicBezTo>
                  <a:pt x="123" y="370"/>
                  <a:pt x="116" y="357"/>
                  <a:pt x="99" y="309"/>
                </a:cubicBezTo>
                <a:cubicBezTo>
                  <a:pt x="82" y="261"/>
                  <a:pt x="33" y="160"/>
                  <a:pt x="21" y="111"/>
                </a:cubicBezTo>
                <a:cubicBezTo>
                  <a:pt x="9" y="62"/>
                  <a:pt x="0" y="32"/>
                  <a:pt x="25" y="16"/>
                </a:cubicBezTo>
                <a:cubicBezTo>
                  <a:pt x="50" y="0"/>
                  <a:pt x="129" y="8"/>
                  <a:pt x="169" y="16"/>
                </a:cubicBezTo>
                <a:cubicBezTo>
                  <a:pt x="209" y="24"/>
                  <a:pt x="241" y="24"/>
                  <a:pt x="265" y="64"/>
                </a:cubicBezTo>
                <a:cubicBezTo>
                  <a:pt x="289" y="104"/>
                  <a:pt x="297" y="200"/>
                  <a:pt x="313" y="256"/>
                </a:cubicBezTo>
                <a:cubicBezTo>
                  <a:pt x="329" y="312"/>
                  <a:pt x="337" y="368"/>
                  <a:pt x="361" y="400"/>
                </a:cubicBezTo>
                <a:cubicBezTo>
                  <a:pt x="385" y="432"/>
                  <a:pt x="425" y="432"/>
                  <a:pt x="457" y="448"/>
                </a:cubicBezTo>
                <a:cubicBezTo>
                  <a:pt x="489" y="464"/>
                  <a:pt x="521" y="480"/>
                  <a:pt x="553" y="496"/>
                </a:cubicBezTo>
              </a:path>
            </a:pathLst>
          </a:custGeom>
          <a:noFill/>
          <a:ln w="38100" cap="flat" cmpd="sng">
            <a:solidFill>
              <a:srgbClr val="666633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2303889" y="2628900"/>
            <a:ext cx="1866900" cy="2095500"/>
          </a:xfrm>
          <a:custGeom>
            <a:avLst/>
            <a:gdLst>
              <a:gd name="T0" fmla="*/ 2147483647 w 1176"/>
              <a:gd name="T1" fmla="*/ 2147483647 h 1320"/>
              <a:gd name="T2" fmla="*/ 2147483647 w 1176"/>
              <a:gd name="T3" fmla="*/ 2147483647 h 1320"/>
              <a:gd name="T4" fmla="*/ 2147483647 w 1176"/>
              <a:gd name="T5" fmla="*/ 2147483647 h 1320"/>
              <a:gd name="T6" fmla="*/ 2147483647 w 1176"/>
              <a:gd name="T7" fmla="*/ 2147483647 h 1320"/>
              <a:gd name="T8" fmla="*/ 2147483647 w 1176"/>
              <a:gd name="T9" fmla="*/ 2147483647 h 1320"/>
              <a:gd name="T10" fmla="*/ 2147483647 w 1176"/>
              <a:gd name="T11" fmla="*/ 2147483647 h 1320"/>
              <a:gd name="T12" fmla="*/ 2147483647 w 1176"/>
              <a:gd name="T13" fmla="*/ 2147483647 h 1320"/>
              <a:gd name="T14" fmla="*/ 2147483647 w 1176"/>
              <a:gd name="T15" fmla="*/ 2147483647 h 1320"/>
              <a:gd name="T16" fmla="*/ 2147483647 w 1176"/>
              <a:gd name="T17" fmla="*/ 2147483647 h 1320"/>
              <a:gd name="T18" fmla="*/ 2147483647 w 1176"/>
              <a:gd name="T19" fmla="*/ 2147483647 h 1320"/>
              <a:gd name="T20" fmla="*/ 2147483647 w 1176"/>
              <a:gd name="T21" fmla="*/ 2147483647 h 13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76" h="1320">
                <a:moveTo>
                  <a:pt x="504" y="1320"/>
                </a:moveTo>
                <a:cubicBezTo>
                  <a:pt x="496" y="1296"/>
                  <a:pt x="488" y="1272"/>
                  <a:pt x="456" y="1224"/>
                </a:cubicBezTo>
                <a:cubicBezTo>
                  <a:pt x="424" y="1176"/>
                  <a:pt x="368" y="1088"/>
                  <a:pt x="312" y="1032"/>
                </a:cubicBezTo>
                <a:cubicBezTo>
                  <a:pt x="256" y="976"/>
                  <a:pt x="160" y="968"/>
                  <a:pt x="120" y="888"/>
                </a:cubicBezTo>
                <a:cubicBezTo>
                  <a:pt x="80" y="808"/>
                  <a:pt x="72" y="672"/>
                  <a:pt x="72" y="552"/>
                </a:cubicBezTo>
                <a:cubicBezTo>
                  <a:pt x="72" y="432"/>
                  <a:pt x="0" y="256"/>
                  <a:pt x="120" y="168"/>
                </a:cubicBezTo>
                <a:cubicBezTo>
                  <a:pt x="240" y="80"/>
                  <a:pt x="624" y="0"/>
                  <a:pt x="792" y="24"/>
                </a:cubicBezTo>
                <a:cubicBezTo>
                  <a:pt x="960" y="48"/>
                  <a:pt x="1080" y="176"/>
                  <a:pt x="1128" y="312"/>
                </a:cubicBezTo>
                <a:cubicBezTo>
                  <a:pt x="1176" y="448"/>
                  <a:pt x="1120" y="704"/>
                  <a:pt x="1080" y="840"/>
                </a:cubicBezTo>
                <a:cubicBezTo>
                  <a:pt x="1040" y="976"/>
                  <a:pt x="912" y="1048"/>
                  <a:pt x="888" y="1128"/>
                </a:cubicBezTo>
                <a:cubicBezTo>
                  <a:pt x="864" y="1208"/>
                  <a:pt x="900" y="1264"/>
                  <a:pt x="936" y="132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18" descr="Pink tissue paper"/>
          <p:cNvSpPr>
            <a:spLocks/>
          </p:cNvSpPr>
          <p:nvPr/>
        </p:nvSpPr>
        <p:spPr bwMode="auto">
          <a:xfrm>
            <a:off x="3408789" y="4876800"/>
            <a:ext cx="542925" cy="839787"/>
          </a:xfrm>
          <a:custGeom>
            <a:avLst/>
            <a:gdLst>
              <a:gd name="T0" fmla="*/ 2147483647 w 342"/>
              <a:gd name="T1" fmla="*/ 2147483647 h 529"/>
              <a:gd name="T2" fmla="*/ 2147483647 w 342"/>
              <a:gd name="T3" fmla="*/ 2147483647 h 529"/>
              <a:gd name="T4" fmla="*/ 0 w 342"/>
              <a:gd name="T5" fmla="*/ 2147483647 h 529"/>
              <a:gd name="T6" fmla="*/ 0 w 342"/>
              <a:gd name="T7" fmla="*/ 0 h 529"/>
              <a:gd name="T8" fmla="*/ 2147483647 w 342"/>
              <a:gd name="T9" fmla="*/ 2147483647 h 529"/>
              <a:gd name="T10" fmla="*/ 2147483647 w 342"/>
              <a:gd name="T11" fmla="*/ 2147483647 h 529"/>
              <a:gd name="T12" fmla="*/ 2147483647 w 342"/>
              <a:gd name="T13" fmla="*/ 2147483647 h 529"/>
              <a:gd name="T14" fmla="*/ 2147483647 w 342"/>
              <a:gd name="T15" fmla="*/ 2147483647 h 529"/>
              <a:gd name="T16" fmla="*/ 2147483647 w 342"/>
              <a:gd name="T17" fmla="*/ 2147483647 h 529"/>
              <a:gd name="T18" fmla="*/ 2147483647 w 342"/>
              <a:gd name="T19" fmla="*/ 2147483647 h 529"/>
              <a:gd name="T20" fmla="*/ 2147483647 w 342"/>
              <a:gd name="T21" fmla="*/ 2147483647 h 529"/>
              <a:gd name="T22" fmla="*/ 2147483647 w 342"/>
              <a:gd name="T23" fmla="*/ 2147483647 h 5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42" h="529">
                <a:moveTo>
                  <a:pt x="147" y="477"/>
                </a:moveTo>
                <a:lnTo>
                  <a:pt x="96" y="336"/>
                </a:lnTo>
                <a:lnTo>
                  <a:pt x="0" y="96"/>
                </a:lnTo>
                <a:lnTo>
                  <a:pt x="0" y="0"/>
                </a:lnTo>
                <a:lnTo>
                  <a:pt x="96" y="144"/>
                </a:lnTo>
                <a:lnTo>
                  <a:pt x="240" y="336"/>
                </a:lnTo>
                <a:lnTo>
                  <a:pt x="304" y="479"/>
                </a:lnTo>
                <a:lnTo>
                  <a:pt x="342" y="529"/>
                </a:lnTo>
                <a:lnTo>
                  <a:pt x="167" y="498"/>
                </a:lnTo>
                <a:lnTo>
                  <a:pt x="179" y="529"/>
                </a:lnTo>
                <a:lnTo>
                  <a:pt x="144" y="480"/>
                </a:lnTo>
                <a:lnTo>
                  <a:pt x="147" y="477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905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3103989" y="5638800"/>
            <a:ext cx="1371600" cy="1219200"/>
            <a:chOff x="2208" y="3264"/>
            <a:chExt cx="864" cy="768"/>
          </a:xfrm>
        </p:grpSpPr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208" y="3264"/>
              <a:ext cx="344" cy="768"/>
            </a:xfrm>
            <a:custGeom>
              <a:avLst/>
              <a:gdLst>
                <a:gd name="T0" fmla="*/ 0 w 344"/>
                <a:gd name="T1" fmla="*/ 0 h 768"/>
                <a:gd name="T2" fmla="*/ 144 w 344"/>
                <a:gd name="T3" fmla="*/ 48 h 768"/>
                <a:gd name="T4" fmla="*/ 240 w 344"/>
                <a:gd name="T5" fmla="*/ 96 h 768"/>
                <a:gd name="T6" fmla="*/ 336 w 344"/>
                <a:gd name="T7" fmla="*/ 240 h 768"/>
                <a:gd name="T8" fmla="*/ 288 w 344"/>
                <a:gd name="T9" fmla="*/ 480 h 768"/>
                <a:gd name="T10" fmla="*/ 192 w 344"/>
                <a:gd name="T11" fmla="*/ 768 h 7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4" h="768">
                  <a:moveTo>
                    <a:pt x="0" y="0"/>
                  </a:moveTo>
                  <a:cubicBezTo>
                    <a:pt x="52" y="16"/>
                    <a:pt x="104" y="32"/>
                    <a:pt x="144" y="48"/>
                  </a:cubicBezTo>
                  <a:cubicBezTo>
                    <a:pt x="184" y="64"/>
                    <a:pt x="208" y="64"/>
                    <a:pt x="240" y="96"/>
                  </a:cubicBezTo>
                  <a:cubicBezTo>
                    <a:pt x="272" y="128"/>
                    <a:pt x="328" y="176"/>
                    <a:pt x="336" y="240"/>
                  </a:cubicBezTo>
                  <a:cubicBezTo>
                    <a:pt x="344" y="304"/>
                    <a:pt x="312" y="392"/>
                    <a:pt x="288" y="480"/>
                  </a:cubicBezTo>
                  <a:cubicBezTo>
                    <a:pt x="264" y="568"/>
                    <a:pt x="228" y="668"/>
                    <a:pt x="192" y="768"/>
                  </a:cubicBezTo>
                </a:path>
              </a:pathLst>
            </a:custGeom>
            <a:noFill/>
            <a:ln w="38100" cap="flat" cmpd="sng">
              <a:solidFill>
                <a:srgbClr val="009900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776" y="3312"/>
              <a:ext cx="296" cy="720"/>
            </a:xfrm>
            <a:custGeom>
              <a:avLst/>
              <a:gdLst>
                <a:gd name="T0" fmla="*/ 296 w 296"/>
                <a:gd name="T1" fmla="*/ 0 h 720"/>
                <a:gd name="T2" fmla="*/ 152 w 296"/>
                <a:gd name="T3" fmla="*/ 48 h 720"/>
                <a:gd name="T4" fmla="*/ 56 w 296"/>
                <a:gd name="T5" fmla="*/ 192 h 720"/>
                <a:gd name="T6" fmla="*/ 8 w 296"/>
                <a:gd name="T7" fmla="*/ 480 h 720"/>
                <a:gd name="T8" fmla="*/ 8 w 296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720">
                  <a:moveTo>
                    <a:pt x="296" y="0"/>
                  </a:moveTo>
                  <a:cubicBezTo>
                    <a:pt x="244" y="8"/>
                    <a:pt x="192" y="16"/>
                    <a:pt x="152" y="48"/>
                  </a:cubicBezTo>
                  <a:cubicBezTo>
                    <a:pt x="112" y="80"/>
                    <a:pt x="80" y="120"/>
                    <a:pt x="56" y="192"/>
                  </a:cubicBezTo>
                  <a:cubicBezTo>
                    <a:pt x="32" y="264"/>
                    <a:pt x="16" y="392"/>
                    <a:pt x="8" y="480"/>
                  </a:cubicBezTo>
                  <a:cubicBezTo>
                    <a:pt x="0" y="568"/>
                    <a:pt x="4" y="644"/>
                    <a:pt x="8" y="720"/>
                  </a:cubicBezTo>
                </a:path>
              </a:pathLst>
            </a:custGeom>
            <a:noFill/>
            <a:ln w="38100" cap="flat" cmpd="sng">
              <a:solidFill>
                <a:srgbClr val="009900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 Box 22"/>
          <p:cNvSpPr txBox="1">
            <a:spLocks noChangeArrowheads="1"/>
          </p:cNvSpPr>
          <p:nvPr/>
        </p:nvSpPr>
        <p:spPr bwMode="auto">
          <a:xfrm rot="16200000">
            <a:off x="224264" y="320833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200 m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1868914" y="5848350"/>
            <a:ext cx="131762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b="1"/>
              <a:t>Maybelle River shear zone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2875389" y="6469062"/>
            <a:ext cx="808038" cy="82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25"/>
          <p:cNvSpPr>
            <a:spLocks/>
          </p:cNvSpPr>
          <p:nvPr/>
        </p:nvSpPr>
        <p:spPr bwMode="auto">
          <a:xfrm>
            <a:off x="659239" y="5638800"/>
            <a:ext cx="2825750" cy="165100"/>
          </a:xfrm>
          <a:custGeom>
            <a:avLst/>
            <a:gdLst>
              <a:gd name="T0" fmla="*/ 0 w 1780"/>
              <a:gd name="T1" fmla="*/ 2147483647 h 104"/>
              <a:gd name="T2" fmla="*/ 2147483647 w 1780"/>
              <a:gd name="T3" fmla="*/ 2147483647 h 104"/>
              <a:gd name="T4" fmla="*/ 2147483647 w 1780"/>
              <a:gd name="T5" fmla="*/ 0 h 104"/>
              <a:gd name="T6" fmla="*/ 2147483647 w 1780"/>
              <a:gd name="T7" fmla="*/ 2147483647 h 104"/>
              <a:gd name="T8" fmla="*/ 2147483647 w 1780"/>
              <a:gd name="T9" fmla="*/ 2147483647 h 104"/>
              <a:gd name="T10" fmla="*/ 2147483647 w 1780"/>
              <a:gd name="T11" fmla="*/ 2147483647 h 104"/>
              <a:gd name="T12" fmla="*/ 2147483647 w 1780"/>
              <a:gd name="T13" fmla="*/ 2147483647 h 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80" h="104">
                <a:moveTo>
                  <a:pt x="0" y="40"/>
                </a:moveTo>
                <a:cubicBezTo>
                  <a:pt x="39" y="41"/>
                  <a:pt x="123" y="55"/>
                  <a:pt x="244" y="48"/>
                </a:cubicBezTo>
                <a:cubicBezTo>
                  <a:pt x="365" y="41"/>
                  <a:pt x="588" y="0"/>
                  <a:pt x="724" y="0"/>
                </a:cubicBezTo>
                <a:cubicBezTo>
                  <a:pt x="860" y="0"/>
                  <a:pt x="948" y="32"/>
                  <a:pt x="1060" y="48"/>
                </a:cubicBezTo>
                <a:cubicBezTo>
                  <a:pt x="1172" y="64"/>
                  <a:pt x="1300" y="88"/>
                  <a:pt x="1396" y="96"/>
                </a:cubicBezTo>
                <a:cubicBezTo>
                  <a:pt x="1492" y="104"/>
                  <a:pt x="1572" y="96"/>
                  <a:pt x="1636" y="96"/>
                </a:cubicBezTo>
                <a:cubicBezTo>
                  <a:pt x="1700" y="96"/>
                  <a:pt x="1740" y="96"/>
                  <a:pt x="1780" y="96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26"/>
          <p:cNvSpPr>
            <a:spLocks/>
          </p:cNvSpPr>
          <p:nvPr/>
        </p:nvSpPr>
        <p:spPr bwMode="auto">
          <a:xfrm>
            <a:off x="670352" y="5464175"/>
            <a:ext cx="4572000" cy="244475"/>
          </a:xfrm>
          <a:custGeom>
            <a:avLst/>
            <a:gdLst>
              <a:gd name="T0" fmla="*/ 0 w 2880"/>
              <a:gd name="T1" fmla="*/ 2147483647 h 154"/>
              <a:gd name="T2" fmla="*/ 2147483647 w 2880"/>
              <a:gd name="T3" fmla="*/ 2147483647 h 154"/>
              <a:gd name="T4" fmla="*/ 2147483647 w 2880"/>
              <a:gd name="T5" fmla="*/ 2147483647 h 154"/>
              <a:gd name="T6" fmla="*/ 2147483647 w 2880"/>
              <a:gd name="T7" fmla="*/ 2147483647 h 154"/>
              <a:gd name="T8" fmla="*/ 2147483647 w 2880"/>
              <a:gd name="T9" fmla="*/ 2147483647 h 154"/>
              <a:gd name="T10" fmla="*/ 2147483647 w 2880"/>
              <a:gd name="T11" fmla="*/ 2147483647 h 154"/>
              <a:gd name="T12" fmla="*/ 2147483647 w 2880"/>
              <a:gd name="T13" fmla="*/ 2147483647 h 154"/>
              <a:gd name="T14" fmla="*/ 2147483647 w 2880"/>
              <a:gd name="T15" fmla="*/ 2147483647 h 15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880" h="154">
                <a:moveTo>
                  <a:pt x="0" y="47"/>
                </a:moveTo>
                <a:cubicBezTo>
                  <a:pt x="36" y="49"/>
                  <a:pt x="89" y="66"/>
                  <a:pt x="207" y="60"/>
                </a:cubicBezTo>
                <a:cubicBezTo>
                  <a:pt x="325" y="54"/>
                  <a:pt x="469" y="0"/>
                  <a:pt x="711" y="12"/>
                </a:cubicBezTo>
                <a:cubicBezTo>
                  <a:pt x="953" y="24"/>
                  <a:pt x="1455" y="110"/>
                  <a:pt x="1659" y="132"/>
                </a:cubicBezTo>
                <a:cubicBezTo>
                  <a:pt x="1863" y="154"/>
                  <a:pt x="1835" y="146"/>
                  <a:pt x="1935" y="144"/>
                </a:cubicBezTo>
                <a:cubicBezTo>
                  <a:pt x="2035" y="142"/>
                  <a:pt x="2125" y="125"/>
                  <a:pt x="2259" y="120"/>
                </a:cubicBezTo>
                <a:cubicBezTo>
                  <a:pt x="2393" y="115"/>
                  <a:pt x="2636" y="112"/>
                  <a:pt x="2739" y="111"/>
                </a:cubicBezTo>
                <a:cubicBezTo>
                  <a:pt x="2842" y="110"/>
                  <a:pt x="2851" y="111"/>
                  <a:pt x="2880" y="111"/>
                </a:cubicBezTo>
              </a:path>
            </a:pathLst>
          </a:custGeom>
          <a:noFill/>
          <a:ln w="38100" cap="flat" cmpd="sng">
            <a:solidFill>
              <a:srgbClr val="9966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 rot="21456844">
            <a:off x="4039027" y="5356225"/>
            <a:ext cx="1228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Unconformity</a:t>
            </a:r>
          </a:p>
        </p:txBody>
      </p:sp>
      <p:sp>
        <p:nvSpPr>
          <p:cNvPr id="30" name="Freeform 28"/>
          <p:cNvSpPr>
            <a:spLocks/>
          </p:cNvSpPr>
          <p:nvPr/>
        </p:nvSpPr>
        <p:spPr bwMode="auto">
          <a:xfrm>
            <a:off x="4180314" y="5773737"/>
            <a:ext cx="1050925" cy="93663"/>
          </a:xfrm>
          <a:custGeom>
            <a:avLst/>
            <a:gdLst>
              <a:gd name="T0" fmla="*/ 0 w 662"/>
              <a:gd name="T1" fmla="*/ 0 h 59"/>
              <a:gd name="T2" fmla="*/ 2147483647 w 662"/>
              <a:gd name="T3" fmla="*/ 2147483647 h 59"/>
              <a:gd name="T4" fmla="*/ 2147483647 w 662"/>
              <a:gd name="T5" fmla="*/ 0 h 59"/>
              <a:gd name="T6" fmla="*/ 2147483647 w 662"/>
              <a:gd name="T7" fmla="*/ 2147483647 h 59"/>
              <a:gd name="T8" fmla="*/ 2147483647 w 662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2" h="59">
                <a:moveTo>
                  <a:pt x="0" y="11"/>
                </a:moveTo>
                <a:cubicBezTo>
                  <a:pt x="72" y="35"/>
                  <a:pt x="144" y="59"/>
                  <a:pt x="240" y="59"/>
                </a:cubicBezTo>
                <a:cubicBezTo>
                  <a:pt x="336" y="59"/>
                  <a:pt x="511" y="20"/>
                  <a:pt x="576" y="11"/>
                </a:cubicBezTo>
                <a:cubicBezTo>
                  <a:pt x="641" y="2"/>
                  <a:pt x="616" y="8"/>
                  <a:pt x="630" y="6"/>
                </a:cubicBezTo>
                <a:cubicBezTo>
                  <a:pt x="644" y="4"/>
                  <a:pt x="655" y="1"/>
                  <a:pt x="662" y="0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 rot="21349411">
            <a:off x="675114" y="5630862"/>
            <a:ext cx="1563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Paleo-weathering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798939" y="1084262"/>
            <a:ext cx="424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600"/>
              <a:t>West				East</a:t>
            </a:r>
          </a:p>
        </p:txBody>
      </p:sp>
      <p:sp>
        <p:nvSpPr>
          <p:cNvPr id="33" name="AutoShape 31"/>
          <p:cNvSpPr>
            <a:spLocks/>
          </p:cNvSpPr>
          <p:nvPr/>
        </p:nvSpPr>
        <p:spPr bwMode="auto">
          <a:xfrm rot="10800000">
            <a:off x="325864" y="1157287"/>
            <a:ext cx="276225" cy="4373563"/>
          </a:xfrm>
          <a:prstGeom prst="rightBrace">
            <a:avLst>
              <a:gd name="adj1" fmla="val 131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781727" y="3055937"/>
            <a:ext cx="9620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Illite</a:t>
            </a:r>
          </a:p>
          <a:p>
            <a:pPr algn="ctr"/>
            <a:r>
              <a:rPr lang="en-US" sz="1400"/>
              <a:t>alteration </a:t>
            </a:r>
          </a:p>
          <a:p>
            <a:pPr algn="ctr"/>
            <a:r>
              <a:rPr lang="en-US" sz="1400"/>
              <a:t>halo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1579989" y="4945062"/>
            <a:ext cx="1722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Illite/chlorite/dickite </a:t>
            </a:r>
          </a:p>
          <a:p>
            <a:pPr algn="ctr"/>
            <a:r>
              <a:rPr lang="en-US" sz="1400"/>
              <a:t>(69/26/5%)</a:t>
            </a:r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H="1" flipV="1">
            <a:off x="2953177" y="5248275"/>
            <a:ext cx="608012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44"/>
          <p:cNvSpPr txBox="1">
            <a:spLocks noChangeArrowheads="1"/>
          </p:cNvSpPr>
          <p:nvPr/>
        </p:nvSpPr>
        <p:spPr bwMode="auto">
          <a:xfrm>
            <a:off x="47471" y="281027"/>
            <a:ext cx="9046736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en-US" altLang="en-US" sz="3600" b="1" dirty="0" err="1">
                <a:latin typeface="+mj-lt"/>
              </a:rPr>
              <a:t>Maybelle</a:t>
            </a:r>
            <a:r>
              <a:rPr lang="en-US" altLang="en-US" sz="3600" b="1" dirty="0">
                <a:latin typeface="+mj-lt"/>
              </a:rPr>
              <a:t> River </a:t>
            </a:r>
            <a:r>
              <a:rPr lang="en-US" altLang="en-US" sz="3600" b="1" dirty="0" smtClean="0">
                <a:latin typeface="+mj-lt"/>
              </a:rPr>
              <a:t>– Clean Energy For Oil Sands?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38" name="Text Box 45"/>
          <p:cNvSpPr txBox="1">
            <a:spLocks noChangeArrowheads="1"/>
          </p:cNvSpPr>
          <p:nvPr/>
        </p:nvSpPr>
        <p:spPr bwMode="auto">
          <a:xfrm>
            <a:off x="5546725" y="590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5403830" y="6431996"/>
            <a:ext cx="3365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dirty="0">
                <a:latin typeface="+mn-lt"/>
              </a:rPr>
              <a:t>AREVA Resources Inc. (2007)</a:t>
            </a: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5231239" y="4443270"/>
            <a:ext cx="3844322" cy="145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CA" sz="2400" dirty="0"/>
              <a:t> </a:t>
            </a:r>
            <a:r>
              <a:rPr lang="en-CA" sz="2200" dirty="0">
                <a:latin typeface="+mn-lt"/>
              </a:rPr>
              <a:t>Up to 21% U</a:t>
            </a:r>
            <a:r>
              <a:rPr lang="en-CA" sz="2200" baseline="-25000" dirty="0">
                <a:latin typeface="+mn-lt"/>
              </a:rPr>
              <a:t>3</a:t>
            </a:r>
            <a:r>
              <a:rPr lang="en-CA" sz="2200" dirty="0">
                <a:latin typeface="+mn-lt"/>
              </a:rPr>
              <a:t>O</a:t>
            </a:r>
            <a:r>
              <a:rPr lang="en-CA" sz="2200" baseline="-25000" dirty="0">
                <a:latin typeface="+mn-lt"/>
              </a:rPr>
              <a:t>8</a:t>
            </a:r>
            <a:r>
              <a:rPr lang="en-CA" sz="2200" dirty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over 5 m</a:t>
            </a:r>
            <a:endParaRPr lang="en-CA" sz="2200" dirty="0">
              <a:latin typeface="+mn-lt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CA" sz="2200" dirty="0">
                <a:latin typeface="+mn-lt"/>
              </a:rPr>
              <a:t> Assays up to 54.5% U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CA" sz="2200" dirty="0">
                <a:latin typeface="+mn-lt"/>
              </a:rPr>
              <a:t> Halo extends for 200 m</a:t>
            </a:r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662414" y="5557837"/>
            <a:ext cx="4572000" cy="1292225"/>
          </a:xfrm>
          <a:custGeom>
            <a:avLst/>
            <a:gdLst>
              <a:gd name="T0" fmla="*/ 0 w 2880"/>
              <a:gd name="T1" fmla="*/ 0 h 814"/>
              <a:gd name="T2" fmla="*/ 0 w 2880"/>
              <a:gd name="T3" fmla="*/ 2147483647 h 814"/>
              <a:gd name="T4" fmla="*/ 2147483647 w 2880"/>
              <a:gd name="T5" fmla="*/ 2147483647 h 814"/>
              <a:gd name="T6" fmla="*/ 2147483647 w 2880"/>
              <a:gd name="T7" fmla="*/ 2147483647 h 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0" h="814">
                <a:moveTo>
                  <a:pt x="0" y="0"/>
                </a:moveTo>
                <a:lnTo>
                  <a:pt x="0" y="814"/>
                </a:lnTo>
                <a:lnTo>
                  <a:pt x="2880" y="808"/>
                </a:lnTo>
                <a:lnTo>
                  <a:pt x="2880" y="5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 rot="183989">
            <a:off x="3723114" y="5730875"/>
            <a:ext cx="165100" cy="1066800"/>
          </a:xfrm>
          <a:custGeom>
            <a:avLst/>
            <a:gdLst>
              <a:gd name="T0" fmla="*/ 2147483647 w 104"/>
              <a:gd name="T1" fmla="*/ 0 h 672"/>
              <a:gd name="T2" fmla="*/ 2147483647 w 104"/>
              <a:gd name="T3" fmla="*/ 2147483647 h 672"/>
              <a:gd name="T4" fmla="*/ 2147483647 w 104"/>
              <a:gd name="T5" fmla="*/ 2147483647 h 672"/>
              <a:gd name="T6" fmla="*/ 2147483647 w 104"/>
              <a:gd name="T7" fmla="*/ 2147483647 h 672"/>
              <a:gd name="T8" fmla="*/ 2147483647 w 104"/>
              <a:gd name="T9" fmla="*/ 2147483647 h 672"/>
              <a:gd name="T10" fmla="*/ 2147483647 w 104"/>
              <a:gd name="T11" fmla="*/ 2147483647 h 672"/>
              <a:gd name="T12" fmla="*/ 2147483647 w 104"/>
              <a:gd name="T13" fmla="*/ 2147483647 h 672"/>
              <a:gd name="T14" fmla="*/ 2147483647 w 104"/>
              <a:gd name="T15" fmla="*/ 2147483647 h 672"/>
              <a:gd name="T16" fmla="*/ 2147483647 w 104"/>
              <a:gd name="T17" fmla="*/ 2147483647 h 672"/>
              <a:gd name="T18" fmla="*/ 2147483647 w 104"/>
              <a:gd name="T19" fmla="*/ 2147483647 h 672"/>
              <a:gd name="T20" fmla="*/ 2147483647 w 104"/>
              <a:gd name="T21" fmla="*/ 2147483647 h 672"/>
              <a:gd name="T22" fmla="*/ 2147483647 w 104"/>
              <a:gd name="T23" fmla="*/ 2147483647 h 672"/>
              <a:gd name="T24" fmla="*/ 2147483647 w 104"/>
              <a:gd name="T25" fmla="*/ 2147483647 h 672"/>
              <a:gd name="T26" fmla="*/ 2147483647 w 104"/>
              <a:gd name="T27" fmla="*/ 2147483647 h 672"/>
              <a:gd name="T28" fmla="*/ 2147483647 w 104"/>
              <a:gd name="T29" fmla="*/ 2147483647 h 6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4" h="672">
                <a:moveTo>
                  <a:pt x="104" y="0"/>
                </a:moveTo>
                <a:cubicBezTo>
                  <a:pt x="56" y="16"/>
                  <a:pt x="8" y="32"/>
                  <a:pt x="8" y="48"/>
                </a:cubicBezTo>
                <a:cubicBezTo>
                  <a:pt x="8" y="64"/>
                  <a:pt x="104" y="80"/>
                  <a:pt x="104" y="96"/>
                </a:cubicBezTo>
                <a:cubicBezTo>
                  <a:pt x="104" y="112"/>
                  <a:pt x="8" y="128"/>
                  <a:pt x="8" y="144"/>
                </a:cubicBezTo>
                <a:cubicBezTo>
                  <a:pt x="8" y="160"/>
                  <a:pt x="104" y="176"/>
                  <a:pt x="104" y="192"/>
                </a:cubicBezTo>
                <a:cubicBezTo>
                  <a:pt x="104" y="208"/>
                  <a:pt x="8" y="224"/>
                  <a:pt x="8" y="240"/>
                </a:cubicBezTo>
                <a:cubicBezTo>
                  <a:pt x="8" y="256"/>
                  <a:pt x="104" y="272"/>
                  <a:pt x="104" y="288"/>
                </a:cubicBezTo>
                <a:cubicBezTo>
                  <a:pt x="104" y="304"/>
                  <a:pt x="8" y="320"/>
                  <a:pt x="8" y="336"/>
                </a:cubicBezTo>
                <a:cubicBezTo>
                  <a:pt x="8" y="352"/>
                  <a:pt x="104" y="368"/>
                  <a:pt x="104" y="384"/>
                </a:cubicBezTo>
                <a:cubicBezTo>
                  <a:pt x="104" y="400"/>
                  <a:pt x="8" y="416"/>
                  <a:pt x="8" y="432"/>
                </a:cubicBezTo>
                <a:cubicBezTo>
                  <a:pt x="8" y="448"/>
                  <a:pt x="104" y="464"/>
                  <a:pt x="104" y="480"/>
                </a:cubicBezTo>
                <a:cubicBezTo>
                  <a:pt x="104" y="496"/>
                  <a:pt x="8" y="512"/>
                  <a:pt x="8" y="528"/>
                </a:cubicBezTo>
                <a:cubicBezTo>
                  <a:pt x="8" y="544"/>
                  <a:pt x="104" y="560"/>
                  <a:pt x="104" y="576"/>
                </a:cubicBezTo>
                <a:cubicBezTo>
                  <a:pt x="104" y="592"/>
                  <a:pt x="16" y="608"/>
                  <a:pt x="8" y="624"/>
                </a:cubicBezTo>
                <a:cubicBezTo>
                  <a:pt x="0" y="640"/>
                  <a:pt x="28" y="656"/>
                  <a:pt x="56" y="6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5430393" y="881063"/>
            <a:ext cx="3256407" cy="3538537"/>
            <a:chOff x="4338638" y="1262063"/>
            <a:chExt cx="4071937" cy="4884737"/>
          </a:xfrm>
        </p:grpSpPr>
        <p:sp>
          <p:nvSpPr>
            <p:cNvPr id="71" name="Rectangle 6" descr="Divot"/>
            <p:cNvSpPr>
              <a:spLocks noChangeArrowheads="1"/>
            </p:cNvSpPr>
            <p:nvPr/>
          </p:nvSpPr>
          <p:spPr bwMode="auto">
            <a:xfrm>
              <a:off x="5791200" y="1289050"/>
              <a:ext cx="1162050" cy="4733925"/>
            </a:xfrm>
            <a:prstGeom prst="rect">
              <a:avLst/>
            </a:prstGeom>
            <a:pattFill prst="divot">
              <a:fgClr>
                <a:srgbClr val="9966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72" name="Freeform 7"/>
            <p:cNvSpPr>
              <a:spLocks/>
            </p:cNvSpPr>
            <p:nvPr/>
          </p:nvSpPr>
          <p:spPr bwMode="auto">
            <a:xfrm>
              <a:off x="6329363" y="1289050"/>
              <a:ext cx="1349375" cy="4733925"/>
            </a:xfrm>
            <a:custGeom>
              <a:avLst/>
              <a:gdLst>
                <a:gd name="T0" fmla="*/ 2147483647 w 1040"/>
                <a:gd name="T1" fmla="*/ 2147483647 h 3456"/>
                <a:gd name="T2" fmla="*/ 2147483647 w 1040"/>
                <a:gd name="T3" fmla="*/ 0 h 3456"/>
                <a:gd name="T4" fmla="*/ 2147483647 w 1040"/>
                <a:gd name="T5" fmla="*/ 0 h 3456"/>
                <a:gd name="T6" fmla="*/ 2147483647 w 1040"/>
                <a:gd name="T7" fmla="*/ 2147483647 h 3456"/>
                <a:gd name="T8" fmla="*/ 2147483647 w 1040"/>
                <a:gd name="T9" fmla="*/ 2147483647 h 3456"/>
                <a:gd name="T10" fmla="*/ 0 w 1040"/>
                <a:gd name="T11" fmla="*/ 2147483647 h 3456"/>
                <a:gd name="T12" fmla="*/ 2147483647 w 1040"/>
                <a:gd name="T13" fmla="*/ 2147483647 h 3456"/>
                <a:gd name="T14" fmla="*/ 2147483647 w 1040"/>
                <a:gd name="T15" fmla="*/ 2147483647 h 3456"/>
                <a:gd name="T16" fmla="*/ 2147483647 w 1040"/>
                <a:gd name="T17" fmla="*/ 2147483647 h 3456"/>
                <a:gd name="T18" fmla="*/ 2147483647 w 1040"/>
                <a:gd name="T19" fmla="*/ 2147483647 h 3456"/>
                <a:gd name="T20" fmla="*/ 2147483647 w 1040"/>
                <a:gd name="T21" fmla="*/ 2147483647 h 3456"/>
                <a:gd name="T22" fmla="*/ 2147483647 w 1040"/>
                <a:gd name="T23" fmla="*/ 2147483647 h 3456"/>
                <a:gd name="T24" fmla="*/ 2147483647 w 1040"/>
                <a:gd name="T25" fmla="*/ 2147483647 h 3456"/>
                <a:gd name="T26" fmla="*/ 2147483647 w 1040"/>
                <a:gd name="T27" fmla="*/ 2147483647 h 3456"/>
                <a:gd name="T28" fmla="*/ 2147483647 w 1040"/>
                <a:gd name="T29" fmla="*/ 2147483647 h 3456"/>
                <a:gd name="T30" fmla="*/ 2147483647 w 1040"/>
                <a:gd name="T31" fmla="*/ 2147483647 h 3456"/>
                <a:gd name="T32" fmla="*/ 2147483647 w 1040"/>
                <a:gd name="T33" fmla="*/ 2147483647 h 3456"/>
                <a:gd name="T34" fmla="*/ 2147483647 w 1040"/>
                <a:gd name="T35" fmla="*/ 2147483647 h 3456"/>
                <a:gd name="T36" fmla="*/ 2147483647 w 1040"/>
                <a:gd name="T37" fmla="*/ 2147483647 h 3456"/>
                <a:gd name="T38" fmla="*/ 2147483647 w 1040"/>
                <a:gd name="T39" fmla="*/ 2147483647 h 3456"/>
                <a:gd name="T40" fmla="*/ 2147483647 w 1040"/>
                <a:gd name="T41" fmla="*/ 2147483647 h 3456"/>
                <a:gd name="T42" fmla="*/ 2147483647 w 1040"/>
                <a:gd name="T43" fmla="*/ 2147483647 h 3456"/>
                <a:gd name="T44" fmla="*/ 2147483647 w 1040"/>
                <a:gd name="T45" fmla="*/ 2147483647 h 3456"/>
                <a:gd name="T46" fmla="*/ 2147483647 w 1040"/>
                <a:gd name="T47" fmla="*/ 2147483647 h 3456"/>
                <a:gd name="T48" fmla="*/ 2147483647 w 1040"/>
                <a:gd name="T49" fmla="*/ 2147483647 h 3456"/>
                <a:gd name="T50" fmla="*/ 2147483647 w 1040"/>
                <a:gd name="T51" fmla="*/ 2147483647 h 3456"/>
                <a:gd name="T52" fmla="*/ 2147483647 w 1040"/>
                <a:gd name="T53" fmla="*/ 2147483647 h 3456"/>
                <a:gd name="T54" fmla="*/ 2147483647 w 1040"/>
                <a:gd name="T55" fmla="*/ 2147483647 h 3456"/>
                <a:gd name="T56" fmla="*/ 2147483647 w 1040"/>
                <a:gd name="T57" fmla="*/ 2147483647 h 3456"/>
                <a:gd name="T58" fmla="*/ 2147483647 w 1040"/>
                <a:gd name="T59" fmla="*/ 2147483647 h 34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040" h="3456">
                  <a:moveTo>
                    <a:pt x="1040" y="3456"/>
                  </a:moveTo>
                  <a:lnTo>
                    <a:pt x="1040" y="0"/>
                  </a:lnTo>
                  <a:lnTo>
                    <a:pt x="272" y="0"/>
                  </a:lnTo>
                  <a:cubicBezTo>
                    <a:pt x="199" y="97"/>
                    <a:pt x="114" y="199"/>
                    <a:pt x="64" y="312"/>
                  </a:cubicBezTo>
                  <a:cubicBezTo>
                    <a:pt x="45" y="354"/>
                    <a:pt x="34" y="398"/>
                    <a:pt x="16" y="440"/>
                  </a:cubicBezTo>
                  <a:cubicBezTo>
                    <a:pt x="9" y="455"/>
                    <a:pt x="0" y="488"/>
                    <a:pt x="0" y="488"/>
                  </a:cubicBezTo>
                  <a:cubicBezTo>
                    <a:pt x="3" y="547"/>
                    <a:pt x="3" y="605"/>
                    <a:pt x="8" y="664"/>
                  </a:cubicBezTo>
                  <a:cubicBezTo>
                    <a:pt x="14" y="739"/>
                    <a:pt x="132" y="750"/>
                    <a:pt x="184" y="784"/>
                  </a:cubicBezTo>
                  <a:cubicBezTo>
                    <a:pt x="189" y="800"/>
                    <a:pt x="195" y="816"/>
                    <a:pt x="200" y="832"/>
                  </a:cubicBezTo>
                  <a:cubicBezTo>
                    <a:pt x="203" y="840"/>
                    <a:pt x="208" y="856"/>
                    <a:pt x="208" y="856"/>
                  </a:cubicBezTo>
                  <a:cubicBezTo>
                    <a:pt x="205" y="931"/>
                    <a:pt x="200" y="1005"/>
                    <a:pt x="200" y="1080"/>
                  </a:cubicBezTo>
                  <a:cubicBezTo>
                    <a:pt x="200" y="1122"/>
                    <a:pt x="230" y="1167"/>
                    <a:pt x="240" y="1208"/>
                  </a:cubicBezTo>
                  <a:cubicBezTo>
                    <a:pt x="229" y="1296"/>
                    <a:pt x="237" y="1386"/>
                    <a:pt x="216" y="1472"/>
                  </a:cubicBezTo>
                  <a:cubicBezTo>
                    <a:pt x="211" y="1493"/>
                    <a:pt x="200" y="1536"/>
                    <a:pt x="200" y="1536"/>
                  </a:cubicBezTo>
                  <a:cubicBezTo>
                    <a:pt x="203" y="1576"/>
                    <a:pt x="202" y="1616"/>
                    <a:pt x="208" y="1656"/>
                  </a:cubicBezTo>
                  <a:cubicBezTo>
                    <a:pt x="210" y="1668"/>
                    <a:pt x="220" y="1677"/>
                    <a:pt x="224" y="1688"/>
                  </a:cubicBezTo>
                  <a:cubicBezTo>
                    <a:pt x="228" y="1698"/>
                    <a:pt x="226" y="1711"/>
                    <a:pt x="232" y="1720"/>
                  </a:cubicBezTo>
                  <a:cubicBezTo>
                    <a:pt x="260" y="1762"/>
                    <a:pt x="378" y="1758"/>
                    <a:pt x="408" y="1760"/>
                  </a:cubicBezTo>
                  <a:cubicBezTo>
                    <a:pt x="460" y="1838"/>
                    <a:pt x="383" y="1980"/>
                    <a:pt x="368" y="2072"/>
                  </a:cubicBezTo>
                  <a:cubicBezTo>
                    <a:pt x="378" y="2229"/>
                    <a:pt x="376" y="2208"/>
                    <a:pt x="328" y="2376"/>
                  </a:cubicBezTo>
                  <a:cubicBezTo>
                    <a:pt x="319" y="2411"/>
                    <a:pt x="268" y="2606"/>
                    <a:pt x="288" y="2632"/>
                  </a:cubicBezTo>
                  <a:cubicBezTo>
                    <a:pt x="307" y="2656"/>
                    <a:pt x="389" y="2657"/>
                    <a:pt x="416" y="2664"/>
                  </a:cubicBezTo>
                  <a:cubicBezTo>
                    <a:pt x="413" y="2710"/>
                    <a:pt x="430" y="2832"/>
                    <a:pt x="408" y="2872"/>
                  </a:cubicBezTo>
                  <a:cubicBezTo>
                    <a:pt x="408" y="2872"/>
                    <a:pt x="368" y="2932"/>
                    <a:pt x="360" y="2944"/>
                  </a:cubicBezTo>
                  <a:cubicBezTo>
                    <a:pt x="355" y="2952"/>
                    <a:pt x="344" y="2968"/>
                    <a:pt x="344" y="2968"/>
                  </a:cubicBezTo>
                  <a:cubicBezTo>
                    <a:pt x="332" y="3017"/>
                    <a:pt x="304" y="3057"/>
                    <a:pt x="288" y="3104"/>
                  </a:cubicBezTo>
                  <a:cubicBezTo>
                    <a:pt x="285" y="3189"/>
                    <a:pt x="286" y="3275"/>
                    <a:pt x="280" y="3360"/>
                  </a:cubicBezTo>
                  <a:cubicBezTo>
                    <a:pt x="278" y="3382"/>
                    <a:pt x="264" y="3402"/>
                    <a:pt x="264" y="3424"/>
                  </a:cubicBezTo>
                  <a:cubicBezTo>
                    <a:pt x="264" y="3432"/>
                    <a:pt x="264" y="3440"/>
                    <a:pt x="264" y="3448"/>
                  </a:cubicBezTo>
                  <a:lnTo>
                    <a:pt x="1040" y="3456"/>
                  </a:lnTo>
                  <a:close/>
                </a:path>
              </a:pathLst>
            </a:custGeom>
            <a:solidFill>
              <a:srgbClr val="99FF99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Freeform 8" descr="Large grid"/>
            <p:cNvSpPr>
              <a:spLocks/>
            </p:cNvSpPr>
            <p:nvPr/>
          </p:nvSpPr>
          <p:spPr bwMode="auto">
            <a:xfrm>
              <a:off x="7015163" y="1289050"/>
              <a:ext cx="1376362" cy="4733925"/>
            </a:xfrm>
            <a:custGeom>
              <a:avLst/>
              <a:gdLst>
                <a:gd name="T0" fmla="*/ 2147483647 w 867"/>
                <a:gd name="T1" fmla="*/ 2147483647 h 2982"/>
                <a:gd name="T2" fmla="*/ 2147483647 w 867"/>
                <a:gd name="T3" fmla="*/ 2147483647 h 2982"/>
                <a:gd name="T4" fmla="*/ 2147483647 w 867"/>
                <a:gd name="T5" fmla="*/ 2147483647 h 2982"/>
                <a:gd name="T6" fmla="*/ 2147483647 w 867"/>
                <a:gd name="T7" fmla="*/ 2147483647 h 2982"/>
                <a:gd name="T8" fmla="*/ 2147483647 w 867"/>
                <a:gd name="T9" fmla="*/ 2147483647 h 2982"/>
                <a:gd name="T10" fmla="*/ 0 w 867"/>
                <a:gd name="T11" fmla="*/ 2147483647 h 2982"/>
                <a:gd name="T12" fmla="*/ 2147483647 w 867"/>
                <a:gd name="T13" fmla="*/ 2147483647 h 2982"/>
                <a:gd name="T14" fmla="*/ 2147483647 w 867"/>
                <a:gd name="T15" fmla="*/ 0 h 2982"/>
                <a:gd name="T16" fmla="*/ 2147483647 w 867"/>
                <a:gd name="T17" fmla="*/ 0 h 2982"/>
                <a:gd name="T18" fmla="*/ 2147483647 w 867"/>
                <a:gd name="T19" fmla="*/ 2147483647 h 2982"/>
                <a:gd name="T20" fmla="*/ 2147483647 w 867"/>
                <a:gd name="T21" fmla="*/ 2147483647 h 29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67" h="2982">
                  <a:moveTo>
                    <a:pt x="235" y="2982"/>
                  </a:moveTo>
                  <a:lnTo>
                    <a:pt x="353" y="2112"/>
                  </a:lnTo>
                  <a:lnTo>
                    <a:pt x="275" y="1740"/>
                  </a:lnTo>
                  <a:lnTo>
                    <a:pt x="353" y="1367"/>
                  </a:lnTo>
                  <a:lnTo>
                    <a:pt x="78" y="621"/>
                  </a:lnTo>
                  <a:lnTo>
                    <a:pt x="0" y="497"/>
                  </a:lnTo>
                  <a:lnTo>
                    <a:pt x="157" y="124"/>
                  </a:lnTo>
                  <a:lnTo>
                    <a:pt x="235" y="0"/>
                  </a:lnTo>
                  <a:lnTo>
                    <a:pt x="867" y="0"/>
                  </a:lnTo>
                  <a:lnTo>
                    <a:pt x="867" y="2982"/>
                  </a:lnTo>
                  <a:lnTo>
                    <a:pt x="235" y="2982"/>
                  </a:lnTo>
                  <a:close/>
                </a:path>
              </a:pathLst>
            </a:custGeom>
            <a:pattFill prst="lgGrid">
              <a:fgClr>
                <a:srgbClr val="FFCC66"/>
              </a:fgClr>
              <a:bgClr>
                <a:schemeClr val="bg1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Freeform 9" descr="Weave"/>
            <p:cNvSpPr>
              <a:spLocks/>
            </p:cNvSpPr>
            <p:nvPr/>
          </p:nvSpPr>
          <p:spPr bwMode="auto">
            <a:xfrm>
              <a:off x="6535738" y="1538288"/>
              <a:ext cx="355600" cy="715962"/>
            </a:xfrm>
            <a:custGeom>
              <a:avLst/>
              <a:gdLst>
                <a:gd name="T0" fmla="*/ 2147483647 w 274"/>
                <a:gd name="T1" fmla="*/ 0 h 552"/>
                <a:gd name="T2" fmla="*/ 2147483647 w 274"/>
                <a:gd name="T3" fmla="*/ 0 h 552"/>
                <a:gd name="T4" fmla="*/ 2147483647 w 274"/>
                <a:gd name="T5" fmla="*/ 2147483647 h 552"/>
                <a:gd name="T6" fmla="*/ 2147483647 w 274"/>
                <a:gd name="T7" fmla="*/ 2147483647 h 552"/>
                <a:gd name="T8" fmla="*/ 2147483647 w 274"/>
                <a:gd name="T9" fmla="*/ 2147483647 h 552"/>
                <a:gd name="T10" fmla="*/ 2147483647 w 274"/>
                <a:gd name="T11" fmla="*/ 2147483647 h 552"/>
                <a:gd name="T12" fmla="*/ 2147483647 w 274"/>
                <a:gd name="T13" fmla="*/ 2147483647 h 552"/>
                <a:gd name="T14" fmla="*/ 2147483647 w 274"/>
                <a:gd name="T15" fmla="*/ 2147483647 h 552"/>
                <a:gd name="T16" fmla="*/ 2147483647 w 274"/>
                <a:gd name="T17" fmla="*/ 2147483647 h 552"/>
                <a:gd name="T18" fmla="*/ 2147483647 w 274"/>
                <a:gd name="T19" fmla="*/ 2147483647 h 552"/>
                <a:gd name="T20" fmla="*/ 2147483647 w 274"/>
                <a:gd name="T21" fmla="*/ 2147483647 h 552"/>
                <a:gd name="T22" fmla="*/ 2147483647 w 274"/>
                <a:gd name="T23" fmla="*/ 0 h 5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4" h="552">
                  <a:moveTo>
                    <a:pt x="274" y="0"/>
                  </a:moveTo>
                  <a:lnTo>
                    <a:pt x="178" y="0"/>
                  </a:lnTo>
                  <a:cubicBezTo>
                    <a:pt x="148" y="89"/>
                    <a:pt x="138" y="160"/>
                    <a:pt x="74" y="224"/>
                  </a:cubicBezTo>
                  <a:cubicBezTo>
                    <a:pt x="61" y="264"/>
                    <a:pt x="47" y="304"/>
                    <a:pt x="34" y="344"/>
                  </a:cubicBezTo>
                  <a:cubicBezTo>
                    <a:pt x="28" y="361"/>
                    <a:pt x="16" y="375"/>
                    <a:pt x="10" y="392"/>
                  </a:cubicBezTo>
                  <a:cubicBezTo>
                    <a:pt x="16" y="475"/>
                    <a:pt x="0" y="502"/>
                    <a:pt x="50" y="552"/>
                  </a:cubicBezTo>
                  <a:cubicBezTo>
                    <a:pt x="63" y="549"/>
                    <a:pt x="78" y="550"/>
                    <a:pt x="90" y="544"/>
                  </a:cubicBezTo>
                  <a:cubicBezTo>
                    <a:pt x="108" y="536"/>
                    <a:pt x="138" y="512"/>
                    <a:pt x="138" y="512"/>
                  </a:cubicBezTo>
                  <a:cubicBezTo>
                    <a:pt x="134" y="457"/>
                    <a:pt x="107" y="365"/>
                    <a:pt x="162" y="328"/>
                  </a:cubicBezTo>
                  <a:cubicBezTo>
                    <a:pt x="198" y="274"/>
                    <a:pt x="214" y="221"/>
                    <a:pt x="234" y="160"/>
                  </a:cubicBezTo>
                  <a:cubicBezTo>
                    <a:pt x="239" y="144"/>
                    <a:pt x="245" y="112"/>
                    <a:pt x="266" y="112"/>
                  </a:cubicBezTo>
                  <a:lnTo>
                    <a:pt x="274" y="0"/>
                  </a:lnTo>
                  <a:close/>
                </a:path>
              </a:pathLst>
            </a:custGeom>
            <a:pattFill prst="weave">
              <a:fgClr>
                <a:srgbClr val="996600"/>
              </a:fgClr>
              <a:bgClr>
                <a:srgbClr val="FFCC99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Freeform 10" descr="Weave"/>
            <p:cNvSpPr>
              <a:spLocks/>
            </p:cNvSpPr>
            <p:nvPr/>
          </p:nvSpPr>
          <p:spPr bwMode="auto">
            <a:xfrm>
              <a:off x="6827838" y="4090988"/>
              <a:ext cx="176212" cy="582612"/>
            </a:xfrm>
            <a:custGeom>
              <a:avLst/>
              <a:gdLst>
                <a:gd name="T0" fmla="*/ 2147483647 w 136"/>
                <a:gd name="T1" fmla="*/ 0 h 448"/>
                <a:gd name="T2" fmla="*/ 0 w 136"/>
                <a:gd name="T3" fmla="*/ 2147483647 h 448"/>
                <a:gd name="T4" fmla="*/ 2147483647 w 136"/>
                <a:gd name="T5" fmla="*/ 2147483647 h 448"/>
                <a:gd name="T6" fmla="*/ 2147483647 w 136"/>
                <a:gd name="T7" fmla="*/ 2147483647 h 448"/>
                <a:gd name="T8" fmla="*/ 2147483647 w 136"/>
                <a:gd name="T9" fmla="*/ 2147483647 h 448"/>
                <a:gd name="T10" fmla="*/ 2147483647 w 136"/>
                <a:gd name="T11" fmla="*/ 2147483647 h 448"/>
                <a:gd name="T12" fmla="*/ 2147483647 w 136"/>
                <a:gd name="T13" fmla="*/ 2147483647 h 448"/>
                <a:gd name="T14" fmla="*/ 2147483647 w 136"/>
                <a:gd name="T15" fmla="*/ 2147483647 h 448"/>
                <a:gd name="T16" fmla="*/ 2147483647 w 136"/>
                <a:gd name="T17" fmla="*/ 2147483647 h 448"/>
                <a:gd name="T18" fmla="*/ 2147483647 w 136"/>
                <a:gd name="T19" fmla="*/ 0 h 4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6" h="448">
                  <a:moveTo>
                    <a:pt x="16" y="0"/>
                  </a:moveTo>
                  <a:cubicBezTo>
                    <a:pt x="11" y="40"/>
                    <a:pt x="0" y="80"/>
                    <a:pt x="0" y="120"/>
                  </a:cubicBezTo>
                  <a:cubicBezTo>
                    <a:pt x="0" y="138"/>
                    <a:pt x="19" y="151"/>
                    <a:pt x="24" y="168"/>
                  </a:cubicBezTo>
                  <a:cubicBezTo>
                    <a:pt x="33" y="200"/>
                    <a:pt x="37" y="232"/>
                    <a:pt x="48" y="264"/>
                  </a:cubicBezTo>
                  <a:cubicBezTo>
                    <a:pt x="52" y="340"/>
                    <a:pt x="27" y="407"/>
                    <a:pt x="88" y="448"/>
                  </a:cubicBezTo>
                  <a:cubicBezTo>
                    <a:pt x="126" y="423"/>
                    <a:pt x="109" y="441"/>
                    <a:pt x="128" y="384"/>
                  </a:cubicBezTo>
                  <a:cubicBezTo>
                    <a:pt x="131" y="376"/>
                    <a:pt x="136" y="360"/>
                    <a:pt x="136" y="360"/>
                  </a:cubicBezTo>
                  <a:cubicBezTo>
                    <a:pt x="130" y="324"/>
                    <a:pt x="124" y="291"/>
                    <a:pt x="112" y="256"/>
                  </a:cubicBezTo>
                  <a:cubicBezTo>
                    <a:pt x="104" y="85"/>
                    <a:pt x="104" y="144"/>
                    <a:pt x="104" y="80"/>
                  </a:cubicBezTo>
                  <a:lnTo>
                    <a:pt x="16" y="0"/>
                  </a:lnTo>
                  <a:close/>
                </a:path>
              </a:pathLst>
            </a:custGeom>
            <a:pattFill prst="weave">
              <a:fgClr>
                <a:srgbClr val="996600"/>
              </a:fgClr>
              <a:bgClr>
                <a:srgbClr val="FFCC99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Freeform 11" descr="Weave"/>
            <p:cNvSpPr>
              <a:spLocks/>
            </p:cNvSpPr>
            <p:nvPr/>
          </p:nvSpPr>
          <p:spPr bwMode="auto">
            <a:xfrm>
              <a:off x="6797675" y="5291138"/>
              <a:ext cx="198438" cy="668337"/>
            </a:xfrm>
            <a:custGeom>
              <a:avLst/>
              <a:gdLst>
                <a:gd name="T0" fmla="*/ 2147483647 w 153"/>
                <a:gd name="T1" fmla="*/ 2147483647 h 515"/>
                <a:gd name="T2" fmla="*/ 2147483647 w 153"/>
                <a:gd name="T3" fmla="*/ 2147483647 h 515"/>
                <a:gd name="T4" fmla="*/ 2147483647 w 153"/>
                <a:gd name="T5" fmla="*/ 2147483647 h 515"/>
                <a:gd name="T6" fmla="*/ 2147483647 w 153"/>
                <a:gd name="T7" fmla="*/ 2147483647 h 515"/>
                <a:gd name="T8" fmla="*/ 2147483647 w 153"/>
                <a:gd name="T9" fmla="*/ 2147483647 h 515"/>
                <a:gd name="T10" fmla="*/ 2147483647 w 153"/>
                <a:gd name="T11" fmla="*/ 2147483647 h 515"/>
                <a:gd name="T12" fmla="*/ 2147483647 w 153"/>
                <a:gd name="T13" fmla="*/ 2147483647 h 515"/>
                <a:gd name="T14" fmla="*/ 2147483647 w 153"/>
                <a:gd name="T15" fmla="*/ 2147483647 h 515"/>
                <a:gd name="T16" fmla="*/ 2147483647 w 153"/>
                <a:gd name="T17" fmla="*/ 2147483647 h 515"/>
                <a:gd name="T18" fmla="*/ 2147483647 w 153"/>
                <a:gd name="T19" fmla="*/ 2147483647 h 515"/>
                <a:gd name="T20" fmla="*/ 2147483647 w 153"/>
                <a:gd name="T21" fmla="*/ 2147483647 h 515"/>
                <a:gd name="T22" fmla="*/ 2147483647 w 153"/>
                <a:gd name="T23" fmla="*/ 2147483647 h 5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" h="515">
                  <a:moveTo>
                    <a:pt x="24" y="515"/>
                  </a:moveTo>
                  <a:cubicBezTo>
                    <a:pt x="0" y="371"/>
                    <a:pt x="2" y="421"/>
                    <a:pt x="16" y="227"/>
                  </a:cubicBezTo>
                  <a:cubicBezTo>
                    <a:pt x="18" y="201"/>
                    <a:pt x="30" y="202"/>
                    <a:pt x="40" y="179"/>
                  </a:cubicBezTo>
                  <a:cubicBezTo>
                    <a:pt x="47" y="164"/>
                    <a:pt x="56" y="131"/>
                    <a:pt x="56" y="131"/>
                  </a:cubicBezTo>
                  <a:cubicBezTo>
                    <a:pt x="58" y="117"/>
                    <a:pt x="67" y="24"/>
                    <a:pt x="80" y="11"/>
                  </a:cubicBezTo>
                  <a:cubicBezTo>
                    <a:pt x="86" y="5"/>
                    <a:pt x="96" y="6"/>
                    <a:pt x="104" y="3"/>
                  </a:cubicBezTo>
                  <a:cubicBezTo>
                    <a:pt x="115" y="6"/>
                    <a:pt x="133" y="0"/>
                    <a:pt x="136" y="11"/>
                  </a:cubicBezTo>
                  <a:cubicBezTo>
                    <a:pt x="153" y="72"/>
                    <a:pt x="124" y="103"/>
                    <a:pt x="88" y="139"/>
                  </a:cubicBezTo>
                  <a:cubicBezTo>
                    <a:pt x="71" y="191"/>
                    <a:pt x="71" y="193"/>
                    <a:pt x="88" y="243"/>
                  </a:cubicBezTo>
                  <a:cubicBezTo>
                    <a:pt x="78" y="329"/>
                    <a:pt x="66" y="357"/>
                    <a:pt x="80" y="451"/>
                  </a:cubicBezTo>
                  <a:cubicBezTo>
                    <a:pt x="90" y="515"/>
                    <a:pt x="112" y="483"/>
                    <a:pt x="80" y="515"/>
                  </a:cubicBezTo>
                  <a:lnTo>
                    <a:pt x="24" y="515"/>
                  </a:lnTo>
                  <a:close/>
                </a:path>
              </a:pathLst>
            </a:custGeom>
            <a:pattFill prst="weave">
              <a:fgClr>
                <a:srgbClr val="996600"/>
              </a:fgClr>
              <a:bgClr>
                <a:srgbClr val="FFCC99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Freeform 12"/>
            <p:cNvSpPr>
              <a:spLocks/>
            </p:cNvSpPr>
            <p:nvPr/>
          </p:nvSpPr>
          <p:spPr bwMode="auto">
            <a:xfrm>
              <a:off x="6850063" y="1289050"/>
              <a:ext cx="942975" cy="4733925"/>
            </a:xfrm>
            <a:custGeom>
              <a:avLst/>
              <a:gdLst>
                <a:gd name="T0" fmla="*/ 2147483647 w 727"/>
                <a:gd name="T1" fmla="*/ 2147483647 h 3648"/>
                <a:gd name="T2" fmla="*/ 2147483647 w 727"/>
                <a:gd name="T3" fmla="*/ 2147483647 h 3648"/>
                <a:gd name="T4" fmla="*/ 2147483647 w 727"/>
                <a:gd name="T5" fmla="*/ 2147483647 h 3648"/>
                <a:gd name="T6" fmla="*/ 2147483647 w 727"/>
                <a:gd name="T7" fmla="*/ 2147483647 h 3648"/>
                <a:gd name="T8" fmla="*/ 2147483647 w 727"/>
                <a:gd name="T9" fmla="*/ 2147483647 h 3648"/>
                <a:gd name="T10" fmla="*/ 2147483647 w 727"/>
                <a:gd name="T11" fmla="*/ 2147483647 h 3648"/>
                <a:gd name="T12" fmla="*/ 2147483647 w 727"/>
                <a:gd name="T13" fmla="*/ 2147483647 h 3648"/>
                <a:gd name="T14" fmla="*/ 2147483647 w 727"/>
                <a:gd name="T15" fmla="*/ 2147483647 h 3648"/>
                <a:gd name="T16" fmla="*/ 2147483647 w 727"/>
                <a:gd name="T17" fmla="*/ 2147483647 h 3648"/>
                <a:gd name="T18" fmla="*/ 2147483647 w 727"/>
                <a:gd name="T19" fmla="*/ 2147483647 h 3648"/>
                <a:gd name="T20" fmla="*/ 2147483647 w 727"/>
                <a:gd name="T21" fmla="*/ 2147483647 h 3648"/>
                <a:gd name="T22" fmla="*/ 2147483647 w 727"/>
                <a:gd name="T23" fmla="*/ 2147483647 h 3648"/>
                <a:gd name="T24" fmla="*/ 2147483647 w 727"/>
                <a:gd name="T25" fmla="*/ 2147483647 h 3648"/>
                <a:gd name="T26" fmla="*/ 2147483647 w 727"/>
                <a:gd name="T27" fmla="*/ 2147483647 h 3648"/>
                <a:gd name="T28" fmla="*/ 2147483647 w 727"/>
                <a:gd name="T29" fmla="*/ 2147483647 h 3648"/>
                <a:gd name="T30" fmla="*/ 2147483647 w 727"/>
                <a:gd name="T31" fmla="*/ 0 h 3648"/>
                <a:gd name="T32" fmla="*/ 2147483647 w 727"/>
                <a:gd name="T33" fmla="*/ 0 h 3648"/>
                <a:gd name="T34" fmla="*/ 2147483647 w 727"/>
                <a:gd name="T35" fmla="*/ 2147483647 h 3648"/>
                <a:gd name="T36" fmla="*/ 2147483647 w 727"/>
                <a:gd name="T37" fmla="*/ 2147483647 h 3648"/>
                <a:gd name="T38" fmla="*/ 2147483647 w 727"/>
                <a:gd name="T39" fmla="*/ 2147483647 h 3648"/>
                <a:gd name="T40" fmla="*/ 2147483647 w 727"/>
                <a:gd name="T41" fmla="*/ 2147483647 h 3648"/>
                <a:gd name="T42" fmla="*/ 2147483647 w 727"/>
                <a:gd name="T43" fmla="*/ 2147483647 h 3648"/>
                <a:gd name="T44" fmla="*/ 2147483647 w 727"/>
                <a:gd name="T45" fmla="*/ 2147483647 h 3648"/>
                <a:gd name="T46" fmla="*/ 2147483647 w 727"/>
                <a:gd name="T47" fmla="*/ 2147483647 h 3648"/>
                <a:gd name="T48" fmla="*/ 2147483647 w 727"/>
                <a:gd name="T49" fmla="*/ 2147483647 h 3648"/>
                <a:gd name="T50" fmla="*/ 2147483647 w 727"/>
                <a:gd name="T51" fmla="*/ 2147483647 h 3648"/>
                <a:gd name="T52" fmla="*/ 2147483647 w 727"/>
                <a:gd name="T53" fmla="*/ 2147483647 h 3648"/>
                <a:gd name="T54" fmla="*/ 2147483647 w 727"/>
                <a:gd name="T55" fmla="*/ 2147483647 h 3648"/>
                <a:gd name="T56" fmla="*/ 2147483647 w 727"/>
                <a:gd name="T57" fmla="*/ 2147483647 h 3648"/>
                <a:gd name="T58" fmla="*/ 2147483647 w 727"/>
                <a:gd name="T59" fmla="*/ 2147483647 h 3648"/>
                <a:gd name="T60" fmla="*/ 2147483647 w 727"/>
                <a:gd name="T61" fmla="*/ 2147483647 h 3648"/>
                <a:gd name="T62" fmla="*/ 2147483647 w 727"/>
                <a:gd name="T63" fmla="*/ 2147483647 h 3648"/>
                <a:gd name="T64" fmla="*/ 2147483647 w 727"/>
                <a:gd name="T65" fmla="*/ 2147483647 h 3648"/>
                <a:gd name="T66" fmla="*/ 2147483647 w 727"/>
                <a:gd name="T67" fmla="*/ 2147483647 h 3648"/>
                <a:gd name="T68" fmla="*/ 2147483647 w 727"/>
                <a:gd name="T69" fmla="*/ 2147483647 h 3648"/>
                <a:gd name="T70" fmla="*/ 2147483647 w 727"/>
                <a:gd name="T71" fmla="*/ 2147483647 h 3648"/>
                <a:gd name="T72" fmla="*/ 2147483647 w 727"/>
                <a:gd name="T73" fmla="*/ 2147483647 h 3648"/>
                <a:gd name="T74" fmla="*/ 2147483647 w 727"/>
                <a:gd name="T75" fmla="*/ 2147483647 h 3648"/>
                <a:gd name="T76" fmla="*/ 2147483647 w 727"/>
                <a:gd name="T77" fmla="*/ 2147483647 h 3648"/>
                <a:gd name="T78" fmla="*/ 2147483647 w 727"/>
                <a:gd name="T79" fmla="*/ 2147483647 h 3648"/>
                <a:gd name="T80" fmla="*/ 2147483647 w 727"/>
                <a:gd name="T81" fmla="*/ 2147483647 h 3648"/>
                <a:gd name="T82" fmla="*/ 2147483647 w 727"/>
                <a:gd name="T83" fmla="*/ 2147483647 h 3648"/>
                <a:gd name="T84" fmla="*/ 2147483647 w 727"/>
                <a:gd name="T85" fmla="*/ 2147483647 h 3648"/>
                <a:gd name="T86" fmla="*/ 2147483647 w 727"/>
                <a:gd name="T87" fmla="*/ 2147483647 h 3648"/>
                <a:gd name="T88" fmla="*/ 2147483647 w 727"/>
                <a:gd name="T89" fmla="*/ 2147483647 h 3648"/>
                <a:gd name="T90" fmla="*/ 2147483647 w 727"/>
                <a:gd name="T91" fmla="*/ 2147483647 h 3648"/>
                <a:gd name="T92" fmla="*/ 2147483647 w 727"/>
                <a:gd name="T93" fmla="*/ 2147483647 h 3648"/>
                <a:gd name="T94" fmla="*/ 2147483647 w 727"/>
                <a:gd name="T95" fmla="*/ 2147483647 h 3648"/>
                <a:gd name="T96" fmla="*/ 2147483647 w 727"/>
                <a:gd name="T97" fmla="*/ 2147483647 h 3648"/>
                <a:gd name="T98" fmla="*/ 2147483647 w 727"/>
                <a:gd name="T99" fmla="*/ 2147483647 h 36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27" h="3648">
                  <a:moveTo>
                    <a:pt x="319" y="3648"/>
                  </a:moveTo>
                  <a:lnTo>
                    <a:pt x="319" y="3141"/>
                  </a:lnTo>
                  <a:lnTo>
                    <a:pt x="383" y="2680"/>
                  </a:lnTo>
                  <a:lnTo>
                    <a:pt x="319" y="2483"/>
                  </a:lnTo>
                  <a:lnTo>
                    <a:pt x="359" y="1960"/>
                  </a:lnTo>
                  <a:lnTo>
                    <a:pt x="271" y="1571"/>
                  </a:lnTo>
                  <a:lnTo>
                    <a:pt x="175" y="912"/>
                  </a:lnTo>
                  <a:cubicBezTo>
                    <a:pt x="159" y="895"/>
                    <a:pt x="141" y="880"/>
                    <a:pt x="127" y="861"/>
                  </a:cubicBezTo>
                  <a:cubicBezTo>
                    <a:pt x="122" y="854"/>
                    <a:pt x="125" y="842"/>
                    <a:pt x="119" y="836"/>
                  </a:cubicBezTo>
                  <a:cubicBezTo>
                    <a:pt x="106" y="822"/>
                    <a:pt x="46" y="805"/>
                    <a:pt x="31" y="802"/>
                  </a:cubicBezTo>
                  <a:cubicBezTo>
                    <a:pt x="0" y="703"/>
                    <a:pt x="51" y="602"/>
                    <a:pt x="87" y="515"/>
                  </a:cubicBezTo>
                  <a:cubicBezTo>
                    <a:pt x="97" y="491"/>
                    <a:pt x="103" y="464"/>
                    <a:pt x="111" y="439"/>
                  </a:cubicBezTo>
                  <a:cubicBezTo>
                    <a:pt x="114" y="431"/>
                    <a:pt x="119" y="414"/>
                    <a:pt x="119" y="414"/>
                  </a:cubicBezTo>
                  <a:cubicBezTo>
                    <a:pt x="121" y="399"/>
                    <a:pt x="124" y="349"/>
                    <a:pt x="135" y="329"/>
                  </a:cubicBezTo>
                  <a:cubicBezTo>
                    <a:pt x="175" y="253"/>
                    <a:pt x="221" y="185"/>
                    <a:pt x="247" y="101"/>
                  </a:cubicBezTo>
                  <a:cubicBezTo>
                    <a:pt x="251" y="90"/>
                    <a:pt x="243" y="17"/>
                    <a:pt x="279" y="0"/>
                  </a:cubicBezTo>
                  <a:lnTo>
                    <a:pt x="463" y="0"/>
                  </a:lnTo>
                  <a:cubicBezTo>
                    <a:pt x="431" y="68"/>
                    <a:pt x="391" y="132"/>
                    <a:pt x="367" y="203"/>
                  </a:cubicBezTo>
                  <a:cubicBezTo>
                    <a:pt x="363" y="214"/>
                    <a:pt x="383" y="224"/>
                    <a:pt x="383" y="236"/>
                  </a:cubicBezTo>
                  <a:cubicBezTo>
                    <a:pt x="383" y="261"/>
                    <a:pt x="359" y="279"/>
                    <a:pt x="343" y="296"/>
                  </a:cubicBezTo>
                  <a:cubicBezTo>
                    <a:pt x="304" y="337"/>
                    <a:pt x="265" y="357"/>
                    <a:pt x="247" y="414"/>
                  </a:cubicBezTo>
                  <a:cubicBezTo>
                    <a:pt x="243" y="445"/>
                    <a:pt x="239" y="491"/>
                    <a:pt x="231" y="524"/>
                  </a:cubicBezTo>
                  <a:cubicBezTo>
                    <a:pt x="227" y="540"/>
                    <a:pt x="215" y="574"/>
                    <a:pt x="215" y="574"/>
                  </a:cubicBezTo>
                  <a:cubicBezTo>
                    <a:pt x="228" y="614"/>
                    <a:pt x="217" y="661"/>
                    <a:pt x="231" y="701"/>
                  </a:cubicBezTo>
                  <a:cubicBezTo>
                    <a:pt x="235" y="711"/>
                    <a:pt x="252" y="707"/>
                    <a:pt x="263" y="709"/>
                  </a:cubicBezTo>
                  <a:cubicBezTo>
                    <a:pt x="290" y="714"/>
                    <a:pt x="316" y="715"/>
                    <a:pt x="343" y="718"/>
                  </a:cubicBezTo>
                  <a:cubicBezTo>
                    <a:pt x="375" y="726"/>
                    <a:pt x="396" y="733"/>
                    <a:pt x="423" y="752"/>
                  </a:cubicBezTo>
                  <a:cubicBezTo>
                    <a:pt x="449" y="793"/>
                    <a:pt x="456" y="840"/>
                    <a:pt x="471" y="887"/>
                  </a:cubicBezTo>
                  <a:cubicBezTo>
                    <a:pt x="488" y="939"/>
                    <a:pt x="506" y="992"/>
                    <a:pt x="519" y="1047"/>
                  </a:cubicBezTo>
                  <a:cubicBezTo>
                    <a:pt x="516" y="1171"/>
                    <a:pt x="511" y="1295"/>
                    <a:pt x="511" y="1419"/>
                  </a:cubicBezTo>
                  <a:cubicBezTo>
                    <a:pt x="511" y="1447"/>
                    <a:pt x="507" y="1478"/>
                    <a:pt x="519" y="1503"/>
                  </a:cubicBezTo>
                  <a:cubicBezTo>
                    <a:pt x="528" y="1521"/>
                    <a:pt x="567" y="1537"/>
                    <a:pt x="567" y="1537"/>
                  </a:cubicBezTo>
                  <a:cubicBezTo>
                    <a:pt x="607" y="1528"/>
                    <a:pt x="624" y="1518"/>
                    <a:pt x="663" y="1528"/>
                  </a:cubicBezTo>
                  <a:cubicBezTo>
                    <a:pt x="709" y="1601"/>
                    <a:pt x="686" y="1552"/>
                    <a:pt x="703" y="1613"/>
                  </a:cubicBezTo>
                  <a:cubicBezTo>
                    <a:pt x="708" y="1630"/>
                    <a:pt x="719" y="1664"/>
                    <a:pt x="719" y="1664"/>
                  </a:cubicBezTo>
                  <a:cubicBezTo>
                    <a:pt x="716" y="1717"/>
                    <a:pt x="715" y="1770"/>
                    <a:pt x="711" y="1824"/>
                  </a:cubicBezTo>
                  <a:cubicBezTo>
                    <a:pt x="706" y="1889"/>
                    <a:pt x="671" y="1960"/>
                    <a:pt x="647" y="2018"/>
                  </a:cubicBezTo>
                  <a:cubicBezTo>
                    <a:pt x="609" y="2109"/>
                    <a:pt x="600" y="2217"/>
                    <a:pt x="591" y="2314"/>
                  </a:cubicBezTo>
                  <a:cubicBezTo>
                    <a:pt x="595" y="2345"/>
                    <a:pt x="588" y="2382"/>
                    <a:pt x="607" y="2407"/>
                  </a:cubicBezTo>
                  <a:cubicBezTo>
                    <a:pt x="623" y="2429"/>
                    <a:pt x="679" y="2440"/>
                    <a:pt x="679" y="2440"/>
                  </a:cubicBezTo>
                  <a:cubicBezTo>
                    <a:pt x="708" y="2486"/>
                    <a:pt x="716" y="2465"/>
                    <a:pt x="727" y="2525"/>
                  </a:cubicBezTo>
                  <a:cubicBezTo>
                    <a:pt x="721" y="2596"/>
                    <a:pt x="708" y="2652"/>
                    <a:pt x="695" y="2719"/>
                  </a:cubicBezTo>
                  <a:cubicBezTo>
                    <a:pt x="698" y="2728"/>
                    <a:pt x="706" y="2736"/>
                    <a:pt x="703" y="2744"/>
                  </a:cubicBezTo>
                  <a:cubicBezTo>
                    <a:pt x="697" y="2763"/>
                    <a:pt x="682" y="2778"/>
                    <a:pt x="671" y="2795"/>
                  </a:cubicBezTo>
                  <a:cubicBezTo>
                    <a:pt x="653" y="2825"/>
                    <a:pt x="652" y="2883"/>
                    <a:pt x="647" y="2913"/>
                  </a:cubicBezTo>
                  <a:cubicBezTo>
                    <a:pt x="629" y="3031"/>
                    <a:pt x="593" y="3143"/>
                    <a:pt x="575" y="3260"/>
                  </a:cubicBezTo>
                  <a:cubicBezTo>
                    <a:pt x="566" y="3319"/>
                    <a:pt x="560" y="3378"/>
                    <a:pt x="551" y="3437"/>
                  </a:cubicBezTo>
                  <a:cubicBezTo>
                    <a:pt x="545" y="3472"/>
                    <a:pt x="527" y="3502"/>
                    <a:pt x="527" y="3538"/>
                  </a:cubicBezTo>
                  <a:lnTo>
                    <a:pt x="511" y="3648"/>
                  </a:lnTo>
                  <a:lnTo>
                    <a:pt x="319" y="3648"/>
                  </a:lnTo>
                  <a:close/>
                </a:path>
              </a:pathLst>
            </a:custGeom>
            <a:solidFill>
              <a:srgbClr val="B2B2B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Text Box 13"/>
            <p:cNvSpPr txBox="1">
              <a:spLocks noChangeArrowheads="1"/>
            </p:cNvSpPr>
            <p:nvPr/>
          </p:nvSpPr>
          <p:spPr bwMode="auto">
            <a:xfrm>
              <a:off x="8107363" y="1262063"/>
              <a:ext cx="3032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400" b="1"/>
                <a:t>E</a:t>
              </a:r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>
              <a:off x="5719763" y="1487488"/>
              <a:ext cx="735012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400"/>
                <a:t>Grano-</a:t>
              </a:r>
            </a:p>
            <a:p>
              <a:pPr algn="ctr"/>
              <a:r>
                <a:rPr lang="en-US" sz="1400"/>
                <a:t>diorite</a:t>
              </a:r>
            </a:p>
          </p:txBody>
        </p:sp>
        <p:sp>
          <p:nvSpPr>
            <p:cNvPr id="80" name="Text Box 15"/>
            <p:cNvSpPr txBox="1">
              <a:spLocks noChangeArrowheads="1"/>
            </p:cNvSpPr>
            <p:nvPr/>
          </p:nvSpPr>
          <p:spPr bwMode="auto">
            <a:xfrm>
              <a:off x="7343775" y="1497013"/>
              <a:ext cx="1052513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400"/>
                <a:t>Wylie Lake</a:t>
              </a:r>
            </a:p>
            <a:p>
              <a:pPr algn="ctr"/>
              <a:r>
                <a:rPr lang="en-US" sz="1400"/>
                <a:t>granitoids</a:t>
              </a:r>
            </a:p>
          </p:txBody>
        </p:sp>
        <p:sp>
          <p:nvSpPr>
            <p:cNvPr id="81" name="Freeform 16" descr="Weave"/>
            <p:cNvSpPr>
              <a:spLocks/>
            </p:cNvSpPr>
            <p:nvPr/>
          </p:nvSpPr>
          <p:spPr bwMode="auto">
            <a:xfrm>
              <a:off x="6889750" y="2424113"/>
              <a:ext cx="654050" cy="3598862"/>
            </a:xfrm>
            <a:custGeom>
              <a:avLst/>
              <a:gdLst>
                <a:gd name="T0" fmla="*/ 2147483647 w 505"/>
                <a:gd name="T1" fmla="*/ 2147483647 h 2773"/>
                <a:gd name="T2" fmla="*/ 2147483647 w 505"/>
                <a:gd name="T3" fmla="*/ 2147483647 h 2773"/>
                <a:gd name="T4" fmla="*/ 2147483647 w 505"/>
                <a:gd name="T5" fmla="*/ 2147483647 h 2773"/>
                <a:gd name="T6" fmla="*/ 2147483647 w 505"/>
                <a:gd name="T7" fmla="*/ 2147483647 h 2773"/>
                <a:gd name="T8" fmla="*/ 2147483647 w 505"/>
                <a:gd name="T9" fmla="*/ 2147483647 h 2773"/>
                <a:gd name="T10" fmla="*/ 2147483647 w 505"/>
                <a:gd name="T11" fmla="*/ 2147483647 h 2773"/>
                <a:gd name="T12" fmla="*/ 2147483647 w 505"/>
                <a:gd name="T13" fmla="*/ 2147483647 h 2773"/>
                <a:gd name="T14" fmla="*/ 2147483647 w 505"/>
                <a:gd name="T15" fmla="*/ 2147483647 h 2773"/>
                <a:gd name="T16" fmla="*/ 2147483647 w 505"/>
                <a:gd name="T17" fmla="*/ 2147483647 h 2773"/>
                <a:gd name="T18" fmla="*/ 2147483647 w 505"/>
                <a:gd name="T19" fmla="*/ 2147483647 h 2773"/>
                <a:gd name="T20" fmla="*/ 2147483647 w 505"/>
                <a:gd name="T21" fmla="*/ 2147483647 h 2773"/>
                <a:gd name="T22" fmla="*/ 2147483647 w 505"/>
                <a:gd name="T23" fmla="*/ 2147483647 h 2773"/>
                <a:gd name="T24" fmla="*/ 2147483647 w 505"/>
                <a:gd name="T25" fmla="*/ 2147483647 h 2773"/>
                <a:gd name="T26" fmla="*/ 2147483647 w 505"/>
                <a:gd name="T27" fmla="*/ 2147483647 h 2773"/>
                <a:gd name="T28" fmla="*/ 2147483647 w 505"/>
                <a:gd name="T29" fmla="*/ 2147483647 h 2773"/>
                <a:gd name="T30" fmla="*/ 2147483647 w 505"/>
                <a:gd name="T31" fmla="*/ 2147483647 h 2773"/>
                <a:gd name="T32" fmla="*/ 2147483647 w 505"/>
                <a:gd name="T33" fmla="*/ 2147483647 h 2773"/>
                <a:gd name="T34" fmla="*/ 2147483647 w 505"/>
                <a:gd name="T35" fmla="*/ 2147483647 h 2773"/>
                <a:gd name="T36" fmla="*/ 2147483647 w 505"/>
                <a:gd name="T37" fmla="*/ 2147483647 h 2773"/>
                <a:gd name="T38" fmla="*/ 2147483647 w 505"/>
                <a:gd name="T39" fmla="*/ 2147483647 h 2773"/>
                <a:gd name="T40" fmla="*/ 2147483647 w 505"/>
                <a:gd name="T41" fmla="*/ 2147483647 h 2773"/>
                <a:gd name="T42" fmla="*/ 2147483647 w 505"/>
                <a:gd name="T43" fmla="*/ 2147483647 h 2773"/>
                <a:gd name="T44" fmla="*/ 2147483647 w 505"/>
                <a:gd name="T45" fmla="*/ 2147483647 h 2773"/>
                <a:gd name="T46" fmla="*/ 2147483647 w 505"/>
                <a:gd name="T47" fmla="*/ 2147483647 h 2773"/>
                <a:gd name="T48" fmla="*/ 2147483647 w 505"/>
                <a:gd name="T49" fmla="*/ 2147483647 h 2773"/>
                <a:gd name="T50" fmla="*/ 2147483647 w 505"/>
                <a:gd name="T51" fmla="*/ 2147483647 h 2773"/>
                <a:gd name="T52" fmla="*/ 2147483647 w 505"/>
                <a:gd name="T53" fmla="*/ 2147483647 h 2773"/>
                <a:gd name="T54" fmla="*/ 2147483647 w 505"/>
                <a:gd name="T55" fmla="*/ 2147483647 h 2773"/>
                <a:gd name="T56" fmla="*/ 2147483647 w 505"/>
                <a:gd name="T57" fmla="*/ 2147483647 h 2773"/>
                <a:gd name="T58" fmla="*/ 2147483647 w 505"/>
                <a:gd name="T59" fmla="*/ 2147483647 h 2773"/>
                <a:gd name="T60" fmla="*/ 2147483647 w 505"/>
                <a:gd name="T61" fmla="*/ 2147483647 h 2773"/>
                <a:gd name="T62" fmla="*/ 2147483647 w 505"/>
                <a:gd name="T63" fmla="*/ 2147483647 h 2773"/>
                <a:gd name="T64" fmla="*/ 2147483647 w 505"/>
                <a:gd name="T65" fmla="*/ 2147483647 h 2773"/>
                <a:gd name="T66" fmla="*/ 2147483647 w 505"/>
                <a:gd name="T67" fmla="*/ 2147483647 h 2773"/>
                <a:gd name="T68" fmla="*/ 2147483647 w 505"/>
                <a:gd name="T69" fmla="*/ 2147483647 h 2773"/>
                <a:gd name="T70" fmla="*/ 2147483647 w 505"/>
                <a:gd name="T71" fmla="*/ 2147483647 h 2773"/>
                <a:gd name="T72" fmla="*/ 2147483647 w 505"/>
                <a:gd name="T73" fmla="*/ 2147483647 h 2773"/>
                <a:gd name="T74" fmla="*/ 2147483647 w 505"/>
                <a:gd name="T75" fmla="*/ 2147483647 h 2773"/>
                <a:gd name="T76" fmla="*/ 2147483647 w 505"/>
                <a:gd name="T77" fmla="*/ 2147483647 h 2773"/>
                <a:gd name="T78" fmla="*/ 2147483647 w 505"/>
                <a:gd name="T79" fmla="*/ 2147483647 h 2773"/>
                <a:gd name="T80" fmla="*/ 2147483647 w 505"/>
                <a:gd name="T81" fmla="*/ 2147483647 h 2773"/>
                <a:gd name="T82" fmla="*/ 2147483647 w 505"/>
                <a:gd name="T83" fmla="*/ 2147483647 h 2773"/>
                <a:gd name="T84" fmla="*/ 2147483647 w 505"/>
                <a:gd name="T85" fmla="*/ 2147483647 h 2773"/>
                <a:gd name="T86" fmla="*/ 2147483647 w 505"/>
                <a:gd name="T87" fmla="*/ 2147483647 h 2773"/>
                <a:gd name="T88" fmla="*/ 2147483647 w 505"/>
                <a:gd name="T89" fmla="*/ 2147483647 h 27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05" h="2773">
                  <a:moveTo>
                    <a:pt x="337" y="2773"/>
                  </a:moveTo>
                  <a:lnTo>
                    <a:pt x="97" y="2773"/>
                  </a:lnTo>
                  <a:cubicBezTo>
                    <a:pt x="109" y="2714"/>
                    <a:pt x="110" y="2651"/>
                    <a:pt x="137" y="2597"/>
                  </a:cubicBezTo>
                  <a:cubicBezTo>
                    <a:pt x="156" y="2559"/>
                    <a:pt x="194" y="2536"/>
                    <a:pt x="217" y="2501"/>
                  </a:cubicBezTo>
                  <a:cubicBezTo>
                    <a:pt x="216" y="2485"/>
                    <a:pt x="205" y="2312"/>
                    <a:pt x="201" y="2285"/>
                  </a:cubicBezTo>
                  <a:cubicBezTo>
                    <a:pt x="198" y="2263"/>
                    <a:pt x="190" y="2242"/>
                    <a:pt x="185" y="2221"/>
                  </a:cubicBezTo>
                  <a:cubicBezTo>
                    <a:pt x="182" y="2210"/>
                    <a:pt x="177" y="2189"/>
                    <a:pt x="177" y="2189"/>
                  </a:cubicBezTo>
                  <a:cubicBezTo>
                    <a:pt x="186" y="2079"/>
                    <a:pt x="185" y="2069"/>
                    <a:pt x="257" y="1997"/>
                  </a:cubicBezTo>
                  <a:cubicBezTo>
                    <a:pt x="277" y="1936"/>
                    <a:pt x="305" y="1874"/>
                    <a:pt x="265" y="1805"/>
                  </a:cubicBezTo>
                  <a:cubicBezTo>
                    <a:pt x="252" y="1782"/>
                    <a:pt x="212" y="1800"/>
                    <a:pt x="185" y="1797"/>
                  </a:cubicBezTo>
                  <a:cubicBezTo>
                    <a:pt x="138" y="1727"/>
                    <a:pt x="199" y="1641"/>
                    <a:pt x="225" y="1573"/>
                  </a:cubicBezTo>
                  <a:cubicBezTo>
                    <a:pt x="230" y="1560"/>
                    <a:pt x="239" y="1512"/>
                    <a:pt x="241" y="1501"/>
                  </a:cubicBezTo>
                  <a:cubicBezTo>
                    <a:pt x="246" y="1384"/>
                    <a:pt x="229" y="1263"/>
                    <a:pt x="257" y="1149"/>
                  </a:cubicBezTo>
                  <a:cubicBezTo>
                    <a:pt x="264" y="1122"/>
                    <a:pt x="281" y="1069"/>
                    <a:pt x="281" y="1069"/>
                  </a:cubicBezTo>
                  <a:cubicBezTo>
                    <a:pt x="278" y="1045"/>
                    <a:pt x="281" y="1020"/>
                    <a:pt x="273" y="997"/>
                  </a:cubicBezTo>
                  <a:cubicBezTo>
                    <a:pt x="264" y="971"/>
                    <a:pt x="201" y="957"/>
                    <a:pt x="201" y="957"/>
                  </a:cubicBezTo>
                  <a:cubicBezTo>
                    <a:pt x="187" y="899"/>
                    <a:pt x="190" y="839"/>
                    <a:pt x="177" y="781"/>
                  </a:cubicBezTo>
                  <a:cubicBezTo>
                    <a:pt x="170" y="749"/>
                    <a:pt x="143" y="738"/>
                    <a:pt x="129" y="709"/>
                  </a:cubicBezTo>
                  <a:cubicBezTo>
                    <a:pt x="123" y="698"/>
                    <a:pt x="116" y="663"/>
                    <a:pt x="113" y="653"/>
                  </a:cubicBezTo>
                  <a:cubicBezTo>
                    <a:pt x="111" y="581"/>
                    <a:pt x="155" y="428"/>
                    <a:pt x="73" y="373"/>
                  </a:cubicBezTo>
                  <a:cubicBezTo>
                    <a:pt x="44" y="330"/>
                    <a:pt x="18" y="304"/>
                    <a:pt x="1" y="253"/>
                  </a:cubicBezTo>
                  <a:cubicBezTo>
                    <a:pt x="4" y="218"/>
                    <a:pt x="0" y="183"/>
                    <a:pt x="9" y="149"/>
                  </a:cubicBezTo>
                  <a:cubicBezTo>
                    <a:pt x="11" y="140"/>
                    <a:pt x="111" y="6"/>
                    <a:pt x="121" y="5"/>
                  </a:cubicBezTo>
                  <a:cubicBezTo>
                    <a:pt x="174" y="0"/>
                    <a:pt x="156" y="156"/>
                    <a:pt x="209" y="165"/>
                  </a:cubicBezTo>
                  <a:cubicBezTo>
                    <a:pt x="217" y="170"/>
                    <a:pt x="233" y="181"/>
                    <a:pt x="233" y="181"/>
                  </a:cubicBezTo>
                  <a:cubicBezTo>
                    <a:pt x="236" y="213"/>
                    <a:pt x="234" y="246"/>
                    <a:pt x="241" y="277"/>
                  </a:cubicBezTo>
                  <a:cubicBezTo>
                    <a:pt x="245" y="292"/>
                    <a:pt x="263" y="302"/>
                    <a:pt x="265" y="317"/>
                  </a:cubicBezTo>
                  <a:cubicBezTo>
                    <a:pt x="275" y="395"/>
                    <a:pt x="245" y="416"/>
                    <a:pt x="225" y="477"/>
                  </a:cubicBezTo>
                  <a:cubicBezTo>
                    <a:pt x="237" y="558"/>
                    <a:pt x="233" y="546"/>
                    <a:pt x="313" y="557"/>
                  </a:cubicBezTo>
                  <a:cubicBezTo>
                    <a:pt x="335" y="623"/>
                    <a:pt x="336" y="606"/>
                    <a:pt x="321" y="693"/>
                  </a:cubicBezTo>
                  <a:cubicBezTo>
                    <a:pt x="318" y="710"/>
                    <a:pt x="310" y="725"/>
                    <a:pt x="305" y="741"/>
                  </a:cubicBezTo>
                  <a:cubicBezTo>
                    <a:pt x="302" y="749"/>
                    <a:pt x="297" y="765"/>
                    <a:pt x="297" y="765"/>
                  </a:cubicBezTo>
                  <a:cubicBezTo>
                    <a:pt x="303" y="841"/>
                    <a:pt x="282" y="897"/>
                    <a:pt x="361" y="877"/>
                  </a:cubicBezTo>
                  <a:cubicBezTo>
                    <a:pt x="374" y="880"/>
                    <a:pt x="391" y="875"/>
                    <a:pt x="401" y="885"/>
                  </a:cubicBezTo>
                  <a:cubicBezTo>
                    <a:pt x="413" y="897"/>
                    <a:pt x="417" y="933"/>
                    <a:pt x="417" y="933"/>
                  </a:cubicBezTo>
                  <a:cubicBezTo>
                    <a:pt x="404" y="1145"/>
                    <a:pt x="355" y="1347"/>
                    <a:pt x="329" y="1557"/>
                  </a:cubicBezTo>
                  <a:cubicBezTo>
                    <a:pt x="332" y="1594"/>
                    <a:pt x="322" y="1635"/>
                    <a:pt x="337" y="1669"/>
                  </a:cubicBezTo>
                  <a:cubicBezTo>
                    <a:pt x="342" y="1680"/>
                    <a:pt x="459" y="1700"/>
                    <a:pt x="465" y="1701"/>
                  </a:cubicBezTo>
                  <a:cubicBezTo>
                    <a:pt x="470" y="1709"/>
                    <a:pt x="477" y="1716"/>
                    <a:pt x="481" y="1725"/>
                  </a:cubicBezTo>
                  <a:cubicBezTo>
                    <a:pt x="488" y="1740"/>
                    <a:pt x="497" y="1773"/>
                    <a:pt x="497" y="1773"/>
                  </a:cubicBezTo>
                  <a:cubicBezTo>
                    <a:pt x="494" y="1842"/>
                    <a:pt x="505" y="1916"/>
                    <a:pt x="481" y="1981"/>
                  </a:cubicBezTo>
                  <a:cubicBezTo>
                    <a:pt x="447" y="2071"/>
                    <a:pt x="380" y="2156"/>
                    <a:pt x="361" y="2253"/>
                  </a:cubicBezTo>
                  <a:cubicBezTo>
                    <a:pt x="349" y="2314"/>
                    <a:pt x="345" y="2375"/>
                    <a:pt x="337" y="2437"/>
                  </a:cubicBezTo>
                  <a:cubicBezTo>
                    <a:pt x="326" y="2522"/>
                    <a:pt x="305" y="2607"/>
                    <a:pt x="305" y="2693"/>
                  </a:cubicBezTo>
                  <a:lnTo>
                    <a:pt x="337" y="2773"/>
                  </a:lnTo>
                  <a:close/>
                </a:path>
              </a:pathLst>
            </a:custGeom>
            <a:pattFill prst="weave">
              <a:fgClr>
                <a:srgbClr val="996600"/>
              </a:fgClr>
              <a:bgClr>
                <a:srgbClr val="FFCC99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17"/>
            <p:cNvSpPr>
              <a:spLocks noChangeShapeType="1"/>
            </p:cNvSpPr>
            <p:nvPr/>
          </p:nvSpPr>
          <p:spPr bwMode="auto">
            <a:xfrm flipV="1">
              <a:off x="5797550" y="2216150"/>
              <a:ext cx="2579688" cy="1778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18"/>
            <p:cNvSpPr>
              <a:spLocks noChangeShapeType="1"/>
            </p:cNvSpPr>
            <p:nvPr/>
          </p:nvSpPr>
          <p:spPr bwMode="auto">
            <a:xfrm flipV="1">
              <a:off x="5788025" y="4373563"/>
              <a:ext cx="2609850" cy="91757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19"/>
            <p:cNvSpPr>
              <a:spLocks noChangeShapeType="1"/>
            </p:cNvSpPr>
            <p:nvPr/>
          </p:nvSpPr>
          <p:spPr bwMode="auto">
            <a:xfrm flipV="1">
              <a:off x="5816600" y="3028950"/>
              <a:ext cx="2524125" cy="8890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5" name="Group 20"/>
            <p:cNvGrpSpPr>
              <a:grpSpLocks/>
            </p:cNvGrpSpPr>
            <p:nvPr/>
          </p:nvGrpSpPr>
          <p:grpSpPr bwMode="auto">
            <a:xfrm>
              <a:off x="6704013" y="2222500"/>
              <a:ext cx="809625" cy="3114675"/>
              <a:chOff x="4464" y="816"/>
              <a:chExt cx="624" cy="2400"/>
            </a:xfrm>
          </p:grpSpPr>
          <p:sp>
            <p:nvSpPr>
              <p:cNvPr id="96" name="Freeform 21"/>
              <p:cNvSpPr>
                <a:spLocks/>
              </p:cNvSpPr>
              <p:nvPr/>
            </p:nvSpPr>
            <p:spPr bwMode="auto">
              <a:xfrm>
                <a:off x="4464" y="816"/>
                <a:ext cx="624" cy="2400"/>
              </a:xfrm>
              <a:custGeom>
                <a:avLst/>
                <a:gdLst>
                  <a:gd name="T0" fmla="*/ 13 w 960"/>
                  <a:gd name="T1" fmla="*/ 1018 h 2640"/>
                  <a:gd name="T2" fmla="*/ 0 w 960"/>
                  <a:gd name="T3" fmla="*/ 0 h 2640"/>
                  <a:gd name="T4" fmla="*/ 1 w 960"/>
                  <a:gd name="T5" fmla="*/ 111 h 2640"/>
                  <a:gd name="T6" fmla="*/ 1 w 960"/>
                  <a:gd name="T7" fmla="*/ 275 h 2640"/>
                  <a:gd name="T8" fmla="*/ 2 w 960"/>
                  <a:gd name="T9" fmla="*/ 379 h 2640"/>
                  <a:gd name="T10" fmla="*/ 3 w 960"/>
                  <a:gd name="T11" fmla="*/ 423 h 2640"/>
                  <a:gd name="T12" fmla="*/ 3 w 960"/>
                  <a:gd name="T13" fmla="*/ 441 h 2640"/>
                  <a:gd name="T14" fmla="*/ 5 w 960"/>
                  <a:gd name="T15" fmla="*/ 487 h 2640"/>
                  <a:gd name="T16" fmla="*/ 6 w 960"/>
                  <a:gd name="T17" fmla="*/ 556 h 2640"/>
                  <a:gd name="T18" fmla="*/ 7 w 960"/>
                  <a:gd name="T19" fmla="*/ 583 h 2640"/>
                  <a:gd name="T20" fmla="*/ 7 w 960"/>
                  <a:gd name="T21" fmla="*/ 625 h 2640"/>
                  <a:gd name="T22" fmla="*/ 13 w 960"/>
                  <a:gd name="T23" fmla="*/ 1018 h 26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60" h="2640">
                    <a:moveTo>
                      <a:pt x="960" y="2640"/>
                    </a:moveTo>
                    <a:lnTo>
                      <a:pt x="0" y="0"/>
                    </a:lnTo>
                    <a:cubicBezTo>
                      <a:pt x="16" y="96"/>
                      <a:pt x="35" y="192"/>
                      <a:pt x="48" y="288"/>
                    </a:cubicBezTo>
                    <a:cubicBezTo>
                      <a:pt x="68" y="429"/>
                      <a:pt x="68" y="572"/>
                      <a:pt x="96" y="712"/>
                    </a:cubicBezTo>
                    <a:cubicBezTo>
                      <a:pt x="105" y="814"/>
                      <a:pt x="123" y="894"/>
                      <a:pt x="168" y="984"/>
                    </a:cubicBezTo>
                    <a:cubicBezTo>
                      <a:pt x="185" y="1018"/>
                      <a:pt x="191" y="1062"/>
                      <a:pt x="208" y="1096"/>
                    </a:cubicBezTo>
                    <a:cubicBezTo>
                      <a:pt x="217" y="1113"/>
                      <a:pt x="234" y="1126"/>
                      <a:pt x="240" y="1144"/>
                    </a:cubicBezTo>
                    <a:cubicBezTo>
                      <a:pt x="252" y="1180"/>
                      <a:pt x="277" y="1237"/>
                      <a:pt x="304" y="1264"/>
                    </a:cubicBezTo>
                    <a:cubicBezTo>
                      <a:pt x="359" y="1319"/>
                      <a:pt x="405" y="1375"/>
                      <a:pt x="448" y="1440"/>
                    </a:cubicBezTo>
                    <a:cubicBezTo>
                      <a:pt x="462" y="1460"/>
                      <a:pt x="469" y="1490"/>
                      <a:pt x="480" y="1512"/>
                    </a:cubicBezTo>
                    <a:cubicBezTo>
                      <a:pt x="495" y="1541"/>
                      <a:pt x="528" y="1591"/>
                      <a:pt x="528" y="1624"/>
                    </a:cubicBezTo>
                    <a:lnTo>
                      <a:pt x="960" y="2640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Freeform 22"/>
              <p:cNvSpPr>
                <a:spLocks/>
              </p:cNvSpPr>
              <p:nvPr/>
            </p:nvSpPr>
            <p:spPr bwMode="auto">
              <a:xfrm>
                <a:off x="4704" y="1008"/>
                <a:ext cx="144" cy="528"/>
              </a:xfrm>
              <a:custGeom>
                <a:avLst/>
                <a:gdLst>
                  <a:gd name="T0" fmla="*/ 0 w 144"/>
                  <a:gd name="T1" fmla="*/ 0 h 528"/>
                  <a:gd name="T2" fmla="*/ 144 w 144"/>
                  <a:gd name="T3" fmla="*/ 528 h 528"/>
                  <a:gd name="T4" fmla="*/ 48 w 144"/>
                  <a:gd name="T5" fmla="*/ 288 h 528"/>
                  <a:gd name="T6" fmla="*/ 0 w 144"/>
                  <a:gd name="T7" fmla="*/ 144 h 528"/>
                  <a:gd name="T8" fmla="*/ 0 w 144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4" h="528">
                    <a:moveTo>
                      <a:pt x="0" y="0"/>
                    </a:moveTo>
                    <a:lnTo>
                      <a:pt x="144" y="528"/>
                    </a:lnTo>
                    <a:lnTo>
                      <a:pt x="48" y="288"/>
                    </a:lnTo>
                    <a:lnTo>
                      <a:pt x="0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33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6" name="AutoShape 23"/>
            <p:cNvSpPr>
              <a:spLocks/>
            </p:cNvSpPr>
            <p:nvPr/>
          </p:nvSpPr>
          <p:spPr bwMode="auto">
            <a:xfrm rot="16200000">
              <a:off x="7077870" y="5711031"/>
              <a:ext cx="61912" cy="809625"/>
            </a:xfrm>
            <a:prstGeom prst="leftBracket">
              <a:avLst>
                <a:gd name="adj" fmla="val 266142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87" name="Text Box 25"/>
            <p:cNvSpPr txBox="1">
              <a:spLocks noChangeArrowheads="1"/>
            </p:cNvSpPr>
            <p:nvPr/>
          </p:nvSpPr>
          <p:spPr bwMode="auto">
            <a:xfrm>
              <a:off x="4591050" y="1771650"/>
              <a:ext cx="920750" cy="55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b="1"/>
                <a:t>Pelitic </a:t>
              </a:r>
            </a:p>
            <a:p>
              <a:pPr algn="ctr">
                <a:lnSpc>
                  <a:spcPct val="85000"/>
                </a:lnSpc>
              </a:pPr>
              <a:r>
                <a:rPr lang="en-US" b="1"/>
                <a:t>gneiss</a:t>
              </a: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>
              <a:off x="5489575" y="2078038"/>
              <a:ext cx="963613" cy="34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>
              <a:off x="5503863" y="2838450"/>
              <a:ext cx="1697037" cy="395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V="1">
              <a:off x="5611813" y="4105275"/>
              <a:ext cx="1962150" cy="588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Text Box 30"/>
            <p:cNvSpPr txBox="1">
              <a:spLocks noChangeArrowheads="1"/>
            </p:cNvSpPr>
            <p:nvPr/>
          </p:nvSpPr>
          <p:spPr bwMode="auto">
            <a:xfrm>
              <a:off x="4578350" y="2517775"/>
              <a:ext cx="946150" cy="55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b="1"/>
                <a:t>Micro-</a:t>
              </a:r>
            </a:p>
            <a:p>
              <a:pPr algn="ctr">
                <a:lnSpc>
                  <a:spcPct val="85000"/>
                </a:lnSpc>
              </a:pPr>
              <a:r>
                <a:rPr lang="en-US" b="1"/>
                <a:t>granite</a:t>
              </a:r>
            </a:p>
          </p:txBody>
        </p:sp>
        <p:sp>
          <p:nvSpPr>
            <p:cNvPr id="92" name="Text Box 31"/>
            <p:cNvSpPr txBox="1">
              <a:spLocks noChangeArrowheads="1"/>
            </p:cNvSpPr>
            <p:nvPr/>
          </p:nvSpPr>
          <p:spPr bwMode="auto">
            <a:xfrm>
              <a:off x="4427538" y="4430713"/>
              <a:ext cx="1250950" cy="55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b="1"/>
                <a:t>Graphitic </a:t>
              </a:r>
            </a:p>
            <a:p>
              <a:pPr algn="ctr">
                <a:lnSpc>
                  <a:spcPct val="85000"/>
                </a:lnSpc>
              </a:pPr>
              <a:r>
                <a:rPr lang="en-US" b="1"/>
                <a:t>gneiss</a:t>
              </a:r>
            </a:p>
          </p:txBody>
        </p:sp>
        <p:sp>
          <p:nvSpPr>
            <p:cNvPr id="93" name="Text Box 32"/>
            <p:cNvSpPr txBox="1">
              <a:spLocks noChangeArrowheads="1"/>
            </p:cNvSpPr>
            <p:nvPr/>
          </p:nvSpPr>
          <p:spPr bwMode="auto">
            <a:xfrm>
              <a:off x="5786438" y="1262063"/>
              <a:ext cx="3524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400" b="1"/>
                <a:t>W</a:t>
              </a:r>
            </a:p>
          </p:txBody>
        </p:sp>
        <p:sp>
          <p:nvSpPr>
            <p:cNvPr id="94" name="Text Box 33"/>
            <p:cNvSpPr txBox="1">
              <a:spLocks noChangeArrowheads="1"/>
            </p:cNvSpPr>
            <p:nvPr/>
          </p:nvSpPr>
          <p:spPr bwMode="auto">
            <a:xfrm>
              <a:off x="4338638" y="3378200"/>
              <a:ext cx="1428750" cy="55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b="1"/>
                <a:t>Mineralized</a:t>
              </a:r>
            </a:p>
            <a:p>
              <a:pPr algn="ctr">
                <a:lnSpc>
                  <a:spcPct val="85000"/>
                </a:lnSpc>
              </a:pPr>
              <a:r>
                <a:rPr lang="en-US" b="1"/>
                <a:t>zone</a:t>
              </a:r>
            </a:p>
          </p:txBody>
        </p:sp>
        <p:sp>
          <p:nvSpPr>
            <p:cNvPr id="95" name="Line 34"/>
            <p:cNvSpPr>
              <a:spLocks noChangeShapeType="1"/>
            </p:cNvSpPr>
            <p:nvPr/>
          </p:nvSpPr>
          <p:spPr bwMode="auto">
            <a:xfrm flipV="1">
              <a:off x="5697538" y="3382963"/>
              <a:ext cx="1252537" cy="3127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7287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0"/>
            <a:ext cx="452239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latin typeface="+mj-lt"/>
              </a:rPr>
              <a:t>Clear Hills </a:t>
            </a:r>
            <a:r>
              <a:rPr lang="en-US" sz="4400" b="1" dirty="0" smtClean="0">
                <a:latin typeface="+mj-lt"/>
              </a:rPr>
              <a:t>Iron Ore</a:t>
            </a:r>
            <a:endParaRPr lang="en-US" sz="4400" b="1" dirty="0">
              <a:latin typeface="+mj-lt"/>
            </a:endParaRPr>
          </a:p>
        </p:txBody>
      </p:sp>
      <p:pic>
        <p:nvPicPr>
          <p:cNvPr id="6" name="Picture 4" descr="IMG_0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76200"/>
            <a:ext cx="34036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835025"/>
            <a:ext cx="4267200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  <a:buFont typeface="Wingdings" panose="05000000000000000000" pitchFamily="2" charset="2"/>
              <a:buChar char="Ø"/>
            </a:pPr>
            <a:r>
              <a:rPr lang="en-US" i="1" u="sng" dirty="0">
                <a:latin typeface="Trebuchet MS" panose="020B0603020202020204" pitchFamily="34" charset="0"/>
              </a:rPr>
              <a:t>1953</a:t>
            </a:r>
            <a:r>
              <a:rPr lang="en-US" dirty="0">
                <a:latin typeface="Trebuchet MS" panose="020B0603020202020204" pitchFamily="34" charset="0"/>
              </a:rPr>
              <a:t> - Phillips Petroleum Co.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150000"/>
            </a:pPr>
            <a:r>
              <a:rPr lang="en-US" dirty="0">
                <a:latin typeface="Trebuchet MS" panose="020B0603020202020204" pitchFamily="34" charset="0"/>
              </a:rPr>
              <a:t>      intersects “</a:t>
            </a:r>
            <a:r>
              <a:rPr lang="en-US" dirty="0" err="1">
                <a:latin typeface="Trebuchet MS" panose="020B0603020202020204" pitchFamily="34" charset="0"/>
              </a:rPr>
              <a:t>oolitic</a:t>
            </a:r>
            <a:r>
              <a:rPr lang="en-US" dirty="0">
                <a:latin typeface="Trebuchet MS" panose="020B0603020202020204" pitchFamily="34" charset="0"/>
              </a:rPr>
              <a:t> hematite” in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150000"/>
            </a:pPr>
            <a:r>
              <a:rPr lang="en-US" dirty="0">
                <a:latin typeface="Trebuchet MS" panose="020B0603020202020204" pitchFamily="34" charset="0"/>
              </a:rPr>
              <a:t>      ‘Phil C No. 1’ at Rambling Creek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150000"/>
            </a:pPr>
            <a:endParaRPr lang="en-US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  <a:buFont typeface="Wingdings" panose="05000000000000000000" pitchFamily="2" charset="2"/>
              <a:buChar char="Ø"/>
            </a:pPr>
            <a:r>
              <a:rPr lang="en-US" i="1" u="sng" dirty="0">
                <a:latin typeface="Trebuchet MS" panose="020B0603020202020204" pitchFamily="34" charset="0"/>
              </a:rPr>
              <a:t>1954 to 1967</a:t>
            </a:r>
            <a:r>
              <a:rPr lang="en-US" dirty="0">
                <a:latin typeface="Trebuchet MS" panose="020B0603020202020204" pitchFamily="34" charset="0"/>
              </a:rPr>
              <a:t> - Extensive </a:t>
            </a:r>
            <a:r>
              <a:rPr lang="en-US" dirty="0" err="1">
                <a:latin typeface="Trebuchet MS" panose="020B0603020202020204" pitchFamily="34" charset="0"/>
              </a:rPr>
              <a:t>explor</a:t>
            </a:r>
            <a:r>
              <a:rPr lang="en-US" dirty="0">
                <a:latin typeface="Trebuchet MS" panose="020B0603020202020204" pitchFamily="34" charset="0"/>
              </a:rPr>
              <a:t>-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150000"/>
            </a:pPr>
            <a:r>
              <a:rPr lang="en-US" dirty="0">
                <a:latin typeface="Trebuchet MS" panose="020B0603020202020204" pitchFamily="34" charset="0"/>
              </a:rPr>
              <a:t>      </a:t>
            </a:r>
            <a:r>
              <a:rPr lang="en-US" dirty="0" err="1">
                <a:latin typeface="Trebuchet MS" panose="020B0603020202020204" pitchFamily="34" charset="0"/>
              </a:rPr>
              <a:t>ation</a:t>
            </a:r>
            <a:r>
              <a:rPr lang="en-US" dirty="0">
                <a:latin typeface="Trebuchet MS" panose="020B0603020202020204" pitchFamily="34" charset="0"/>
              </a:rPr>
              <a:t>, including ~340 drill holes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150000"/>
            </a:pPr>
            <a:endParaRPr lang="en-US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  <a:buFont typeface="Wingdings" panose="05000000000000000000" pitchFamily="2" charset="2"/>
              <a:buChar char="Ø"/>
            </a:pPr>
            <a:r>
              <a:rPr lang="en-US" i="1" u="sng" dirty="0">
                <a:latin typeface="Trebuchet MS" panose="020B0603020202020204" pitchFamily="34" charset="0"/>
              </a:rPr>
              <a:t>1959</a:t>
            </a:r>
            <a:r>
              <a:rPr lang="en-US" dirty="0">
                <a:latin typeface="Trebuchet MS" panose="020B0603020202020204" pitchFamily="34" charset="0"/>
              </a:rPr>
              <a:t> - Premier Steel and AGS ‘historical’ estimate </a:t>
            </a:r>
            <a:r>
              <a:rPr lang="en-US" sz="2000" b="1" dirty="0">
                <a:latin typeface="Trebuchet MS" panose="020B0603020202020204" pitchFamily="34" charset="0"/>
              </a:rPr>
              <a:t>1.02 </a:t>
            </a:r>
            <a:r>
              <a:rPr lang="en-US" sz="2000" b="1" dirty="0" err="1">
                <a:latin typeface="Trebuchet MS" panose="020B0603020202020204" pitchFamily="34" charset="0"/>
              </a:rPr>
              <a:t>Bt</a:t>
            </a:r>
            <a:r>
              <a:rPr lang="en-US" sz="2000" b="1" dirty="0">
                <a:latin typeface="Trebuchet MS" panose="020B0603020202020204" pitchFamily="34" charset="0"/>
              </a:rPr>
              <a:t> at 32% to 35% iron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150000"/>
            </a:pPr>
            <a:endParaRPr lang="en-US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50000"/>
              <a:buFont typeface="Wingdings" panose="05000000000000000000" pitchFamily="2" charset="2"/>
              <a:buChar char="Ø"/>
            </a:pPr>
            <a:r>
              <a:rPr lang="en-US" i="1" u="sng" dirty="0">
                <a:latin typeface="Trebuchet MS" panose="020B0603020202020204" pitchFamily="34" charset="0"/>
              </a:rPr>
              <a:t>1960’s</a:t>
            </a:r>
            <a:r>
              <a:rPr lang="en-US" dirty="0">
                <a:latin typeface="Trebuchet MS" panose="020B0603020202020204" pitchFamily="34" charset="0"/>
              </a:rPr>
              <a:t> - Peace River Mining &amp; 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FF9900"/>
              </a:buClr>
              <a:buSzPct val="150000"/>
            </a:pPr>
            <a:r>
              <a:rPr lang="en-US" dirty="0">
                <a:latin typeface="Trebuchet MS" panose="020B0603020202020204" pitchFamily="34" charset="0"/>
              </a:rPr>
              <a:t>     Smelting set up a pilot plant at 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FF9900"/>
              </a:buClr>
              <a:buSzPct val="150000"/>
            </a:pPr>
            <a:r>
              <a:rPr lang="en-US" dirty="0">
                <a:latin typeface="Trebuchet MS" panose="020B0603020202020204" pitchFamily="34" charset="0"/>
              </a:rPr>
              <a:t>     AB Research Council, Edmonton</a:t>
            </a:r>
          </a:p>
          <a:p>
            <a:pPr eaLnBrk="1" hangingPunct="1">
              <a:spcBef>
                <a:spcPct val="20000"/>
              </a:spcBef>
              <a:buClr>
                <a:srgbClr val="FF9900"/>
              </a:buClr>
              <a:buSzPct val="150000"/>
              <a:buFontTx/>
              <a:buChar char="•"/>
            </a:pPr>
            <a:endParaRPr lang="en-US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50000"/>
              <a:buFont typeface="Wingdings" panose="05000000000000000000" pitchFamily="2" charset="2"/>
              <a:buChar char="Ø"/>
            </a:pPr>
            <a:r>
              <a:rPr lang="en-US" i="1" u="sng" dirty="0">
                <a:latin typeface="Trebuchet MS" panose="020B0603020202020204" pitchFamily="34" charset="0"/>
              </a:rPr>
              <a:t>1960s &amp; 1970s</a:t>
            </a:r>
            <a:r>
              <a:rPr lang="en-US" dirty="0">
                <a:latin typeface="Trebuchet MS" panose="020B0603020202020204" pitchFamily="34" charset="0"/>
              </a:rPr>
              <a:t> - </a:t>
            </a:r>
            <a:r>
              <a:rPr lang="en-US" dirty="0" err="1">
                <a:latin typeface="Trebuchet MS" panose="020B0603020202020204" pitchFamily="34" charset="0"/>
              </a:rPr>
              <a:t>Canmet</a:t>
            </a:r>
            <a:r>
              <a:rPr lang="en-US" dirty="0">
                <a:latin typeface="Trebuchet MS" panose="020B0603020202020204" pitchFamily="34" charset="0"/>
              </a:rPr>
              <a:t> and AGS  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FF9900"/>
              </a:buClr>
              <a:buSzPct val="150000"/>
            </a:pPr>
            <a:r>
              <a:rPr lang="en-US" dirty="0">
                <a:latin typeface="Trebuchet MS" panose="020B0603020202020204" pitchFamily="34" charset="0"/>
              </a:rPr>
              <a:t>      evaluate potential of the </a:t>
            </a:r>
            <a:r>
              <a:rPr lang="en-US" dirty="0" err="1">
                <a:latin typeface="Trebuchet MS" panose="020B0603020202020204" pitchFamily="34" charset="0"/>
              </a:rPr>
              <a:t>ooidal</a:t>
            </a:r>
            <a:r>
              <a:rPr lang="en-US" dirty="0">
                <a:latin typeface="Trebuchet MS" panose="020B0603020202020204" pitchFamily="34" charset="0"/>
              </a:rPr>
              <a:t>     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FF9900"/>
              </a:buClr>
              <a:buSzPct val="150000"/>
            </a:pPr>
            <a:r>
              <a:rPr lang="en-US" dirty="0">
                <a:latin typeface="Trebuchet MS" panose="020B0603020202020204" pitchFamily="34" charset="0"/>
              </a:rPr>
              <a:t>      ironstone: results deemed not  encouraging due to </a:t>
            </a:r>
            <a:r>
              <a:rPr lang="en-US" sz="2000" b="1" dirty="0">
                <a:latin typeface="Trebuchet MS" panose="020B0603020202020204" pitchFamily="34" charset="0"/>
              </a:rPr>
              <a:t>complex metallurgy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807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98679" y="0"/>
            <a:ext cx="8153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400" b="1" cap="all" dirty="0" smtClean="0">
                <a:latin typeface="+mj-lt"/>
              </a:rPr>
              <a:t>Iron Ore – </a:t>
            </a:r>
            <a:r>
              <a:rPr lang="en-US" sz="4400" b="1" cap="all" dirty="0" err="1" smtClean="0">
                <a:latin typeface="+mj-lt"/>
              </a:rPr>
              <a:t>Botryoidal</a:t>
            </a:r>
            <a:r>
              <a:rPr lang="en-US" sz="4400" b="1" cap="all" dirty="0" smtClean="0">
                <a:latin typeface="+mj-lt"/>
              </a:rPr>
              <a:t> </a:t>
            </a:r>
            <a:r>
              <a:rPr lang="en-US" sz="4400" b="1" cap="all" dirty="0" err="1" smtClean="0">
                <a:latin typeface="+mj-lt"/>
              </a:rPr>
              <a:t>vs</a:t>
            </a:r>
            <a:r>
              <a:rPr lang="en-US" sz="4400" b="1" cap="all" dirty="0" smtClean="0">
                <a:latin typeface="+mj-lt"/>
              </a:rPr>
              <a:t> Banded</a:t>
            </a:r>
            <a:r>
              <a:rPr lang="en-US" sz="4400" b="1" cap="all" dirty="0">
                <a:latin typeface="+mj-lt"/>
              </a:rPr>
              <a:t> </a:t>
            </a:r>
            <a:r>
              <a:rPr lang="en-US" sz="4400" b="1" cap="all" dirty="0" smtClean="0">
                <a:latin typeface="+mj-lt"/>
              </a:rPr>
              <a:t>Mineralogy is a Challenge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lum bright="60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443162"/>
            <a:ext cx="4735513" cy="3630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OOID2"/>
          <p:cNvPicPr>
            <a:picLocks noChangeAspect="1" noChangeArrowheads="1"/>
          </p:cNvPicPr>
          <p:nvPr/>
        </p:nvPicPr>
        <p:blipFill>
          <a:blip r:embed="rId3">
            <a:lum bright="60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2671762"/>
            <a:ext cx="2743200" cy="290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70869" y="6309519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dirty="0"/>
              <a:t>Ironstone Resources Ltd.</a:t>
            </a:r>
            <a:endParaRPr lang="en-CA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16309" r="60587" b="10449"/>
          <a:stretch>
            <a:fillRect/>
          </a:stretch>
        </p:blipFill>
        <p:spPr bwMode="auto">
          <a:xfrm>
            <a:off x="1984375" y="1219200"/>
            <a:ext cx="5876925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8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dustrial_metallu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00" b="33507"/>
          <a:stretch>
            <a:fillRect/>
          </a:stretch>
        </p:blipFill>
        <p:spPr bwMode="auto">
          <a:xfrm>
            <a:off x="736600" y="15240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98679" y="0"/>
            <a:ext cx="8153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400" b="1" dirty="0" smtClean="0">
                <a:latin typeface="+mj-lt"/>
              </a:rPr>
              <a:t>Iron Ore – The Challenge – Metallurgy &amp; Process Technology</a:t>
            </a:r>
            <a:endParaRPr lang="en-US" sz="44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983" y="1744176"/>
            <a:ext cx="67410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Alberta is one of Canada’s biggest consumers of iron in the form of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We do not produce iron ore which is used to make steel, nor do we have foundries that make steel – we import all our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We have a world class iron ore deposit but it requires technology advances and innovation in processing techniques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Spins off could be steel foundries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Development of metallurgical expertise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269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Recognizing the Contributors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200" dirty="0" smtClean="0"/>
              <a:t> Brian </a:t>
            </a:r>
            <a:r>
              <a:rPr lang="en-US" sz="2200" dirty="0" err="1"/>
              <a:t>Testo</a:t>
            </a:r>
            <a:r>
              <a:rPr lang="en-US" sz="2200" dirty="0"/>
              <a:t> – President, CEO, Grizzly Discoveries, Inc.</a:t>
            </a:r>
          </a:p>
          <a:p>
            <a:pPr>
              <a:buBlip>
                <a:blip r:embed="rId2"/>
              </a:buBlip>
            </a:pPr>
            <a:r>
              <a:rPr lang="en-US" sz="2200" dirty="0" smtClean="0"/>
              <a:t> Mike Dufresne</a:t>
            </a:r>
            <a:r>
              <a:rPr lang="en-US" sz="2200" dirty="0"/>
              <a:t>, President and Principal, Apex Geoscience Ltd.</a:t>
            </a:r>
          </a:p>
          <a:p>
            <a:pPr>
              <a:buBlip>
                <a:blip r:embed="rId2"/>
              </a:buBlip>
            </a:pPr>
            <a:r>
              <a:rPr lang="en-US" sz="2200" dirty="0" smtClean="0"/>
              <a:t> Roy </a:t>
            </a:r>
            <a:r>
              <a:rPr lang="en-US" sz="2200" dirty="0"/>
              <a:t>Eccles, Operations Manager, Apex Geoscience Ltd</a:t>
            </a:r>
          </a:p>
          <a:p>
            <a:pPr>
              <a:buBlip>
                <a:blip r:embed="rId2"/>
              </a:buBlip>
            </a:pPr>
            <a:r>
              <a:rPr lang="en-US" sz="2200" dirty="0" smtClean="0"/>
              <a:t> Larry </a:t>
            </a:r>
            <a:r>
              <a:rPr lang="en-US" sz="2200" dirty="0"/>
              <a:t>Staples, Executive Director, Alberta Chamber of Resources</a:t>
            </a:r>
          </a:p>
          <a:p>
            <a:pPr>
              <a:buBlip>
                <a:blip r:embed="rId2"/>
              </a:buBlip>
            </a:pPr>
            <a:r>
              <a:rPr lang="en-US" sz="2200" dirty="0" smtClean="0"/>
              <a:t> Tom </a:t>
            </a:r>
            <a:r>
              <a:rPr lang="en-US" sz="2200" dirty="0" err="1"/>
              <a:t>Ormsby</a:t>
            </a:r>
            <a:r>
              <a:rPr lang="en-US" sz="2200" dirty="0"/>
              <a:t>, Head of External and Corporate Affairs, DeBeers Canada</a:t>
            </a:r>
          </a:p>
          <a:p>
            <a:pPr>
              <a:buBlip>
                <a:blip r:embed="rId2"/>
              </a:buBlip>
            </a:pPr>
            <a:r>
              <a:rPr lang="en-US" sz="2200" dirty="0" smtClean="0"/>
              <a:t> Karen </a:t>
            </a:r>
            <a:r>
              <a:rPr lang="en-US" sz="2200" dirty="0"/>
              <a:t>Simmons, </a:t>
            </a:r>
            <a:r>
              <a:rPr lang="en-US" sz="2200" dirty="0" smtClean="0"/>
              <a:t>GG, President, Gem </a:t>
            </a:r>
            <a:r>
              <a:rPr lang="en-US" sz="2200" dirty="0"/>
              <a:t>Gallerie Jewellers,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8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152400"/>
            <a:ext cx="7633742" cy="1492132"/>
          </a:xfrm>
        </p:spPr>
        <p:txBody>
          <a:bodyPr/>
          <a:lstStyle/>
          <a:p>
            <a:r>
              <a:rPr lang="en-US" dirty="0" smtClean="0"/>
              <a:t>Conclusions &amp;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58" y="1752599"/>
            <a:ext cx="7633742" cy="4953001"/>
          </a:xfrm>
        </p:spPr>
        <p:txBody>
          <a:bodyPr>
            <a:normAutofit/>
          </a:bodyPr>
          <a:lstStyle/>
          <a:p>
            <a:r>
              <a:rPr lang="en-US" dirty="0" smtClean="0"/>
              <a:t>Alberta has potential for a number of mineral deposits that could yield mines over time and spinoff industries in the process and technology world</a:t>
            </a:r>
          </a:p>
          <a:p>
            <a:r>
              <a:rPr lang="en-US" dirty="0" smtClean="0"/>
              <a:t>Alberta is not perceived as a minerals mining Province and is challenged for investment</a:t>
            </a:r>
          </a:p>
          <a:p>
            <a:r>
              <a:rPr lang="en-US" dirty="0" smtClean="0"/>
              <a:t>Mining could be a huge winner for rural Alberta</a:t>
            </a:r>
          </a:p>
          <a:p>
            <a:r>
              <a:rPr lang="en-US" dirty="0" smtClean="0"/>
              <a:t>Metallurgy and Process Technology are a challenge for some Project &amp; Commodities</a:t>
            </a:r>
          </a:p>
          <a:p>
            <a:r>
              <a:rPr lang="en-US" dirty="0" smtClean="0"/>
              <a:t>For others, more spending on exploration is required - Alberta needs to find a way to compete on the world stage and provide a better environment for investment for the minerals sector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93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Forces and Sources of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800" b="1" dirty="0" smtClean="0"/>
              <a:t>Threats and opportunities buffeting the industry</a:t>
            </a:r>
          </a:p>
          <a:p>
            <a:pPr>
              <a:buBlip>
                <a:blip r:embed="rId2"/>
              </a:buBlip>
            </a:pPr>
            <a:r>
              <a:rPr lang="en-US" sz="2800" dirty="0"/>
              <a:t>Warm winters</a:t>
            </a:r>
          </a:p>
          <a:p>
            <a:pPr>
              <a:buBlip>
                <a:blip r:embed="rId2"/>
              </a:buBlip>
            </a:pPr>
            <a:r>
              <a:rPr lang="en-US" sz="2800" dirty="0"/>
              <a:t>Changing </a:t>
            </a:r>
            <a:r>
              <a:rPr lang="en-US" sz="2800" dirty="0" smtClean="0"/>
              <a:t>consumer preferences</a:t>
            </a:r>
            <a:endParaRPr lang="en-US" sz="2800" dirty="0"/>
          </a:p>
          <a:p>
            <a:pPr>
              <a:buBlip>
                <a:blip r:embed="rId2"/>
              </a:buBlip>
            </a:pPr>
            <a:r>
              <a:rPr lang="en-US" sz="2800" dirty="0"/>
              <a:t>Competition</a:t>
            </a:r>
          </a:p>
          <a:p>
            <a:pPr>
              <a:buBlip>
                <a:blip r:embed="rId2"/>
              </a:buBlip>
            </a:pPr>
            <a:r>
              <a:rPr lang="en-US" sz="2800" dirty="0" smtClean="0"/>
              <a:t>State of the industry</a:t>
            </a:r>
          </a:p>
          <a:p>
            <a:pPr>
              <a:buBlip>
                <a:blip r:embed="rId2"/>
              </a:buBlip>
            </a:pPr>
            <a:r>
              <a:rPr lang="en-US" sz="2800" dirty="0" smtClean="0"/>
              <a:t>Mineral &amp; Processing Potential in Alberta</a:t>
            </a:r>
          </a:p>
          <a:p>
            <a:pPr>
              <a:buBlip>
                <a:blip r:embed="rId2"/>
              </a:buBlip>
            </a:pPr>
            <a:r>
              <a:rPr lang="en-US" sz="2800" dirty="0" smtClean="0"/>
              <a:t>Global supply of Commodities of the Future</a:t>
            </a:r>
          </a:p>
          <a:p>
            <a:pPr>
              <a:buBlip>
                <a:blip r:embed="rId2"/>
              </a:buBlip>
            </a:pPr>
            <a:r>
              <a:rPr lang="en-US" sz="2800" dirty="0" smtClean="0"/>
              <a:t>Cutting diamonds &amp; processing of minerals such as iron, potash, lithium</a:t>
            </a:r>
          </a:p>
          <a:p>
            <a:pPr>
              <a:buBlip>
                <a:blip r:embed="rId2"/>
              </a:buBlip>
            </a:pPr>
            <a:r>
              <a:rPr lang="en-US" sz="2800" dirty="0" smtClean="0"/>
              <a:t>Export of diamonds &amp; other minerals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7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505"/>
          <a:stretch>
            <a:fillRect/>
          </a:stretch>
        </p:blipFill>
        <p:spPr bwMode="auto">
          <a:xfrm>
            <a:off x="30163" y="0"/>
            <a:ext cx="40084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 descr="EN3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66" b="-8064"/>
          <a:stretch>
            <a:fillRect/>
          </a:stretch>
        </p:blipFill>
        <p:spPr bwMode="auto">
          <a:xfrm>
            <a:off x="176213" y="755650"/>
            <a:ext cx="48704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76200"/>
            <a:ext cx="55626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MINERAL POTENTIAL OF </a:t>
            </a:r>
            <a:r>
              <a:rPr lang="en-US" sz="4800" dirty="0" err="1" smtClean="0"/>
              <a:t>AlBERTA</a:t>
            </a:r>
            <a:endParaRPr lang="en-US" sz="48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191000" y="1514475"/>
            <a:ext cx="4572000" cy="2828925"/>
          </a:xfrm>
          <a:prstGeom prst="rect">
            <a:avLst/>
          </a:prstGeom>
          <a:noFill/>
          <a:effectLst>
            <a:outerShdw blurRad="63500" dist="35921" dir="54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2000" b="1" dirty="0" smtClean="0">
                <a:solidFill>
                  <a:schemeClr val="tx1"/>
                </a:solidFill>
                <a:effectLst>
                  <a:reflection endPos="0" dir="5400000" sy="-100000" algn="bl" rotWithShape="0"/>
                </a:effectLst>
                <a:latin typeface="+mn-lt"/>
              </a:rPr>
              <a:t>Updated compilation of metallic mineral potential from industry and government reports</a:t>
            </a:r>
            <a:br>
              <a:rPr lang="en-US" sz="2000" b="1" dirty="0" smtClean="0">
                <a:solidFill>
                  <a:schemeClr val="tx1"/>
                </a:solidFill>
                <a:effectLst>
                  <a:reflection endPos="0" dir="5400000" sy="-100000" algn="bl" rotWithShape="0"/>
                </a:effectLst>
                <a:latin typeface="+mn-lt"/>
              </a:rPr>
            </a:br>
            <a:r>
              <a:rPr lang="en-US" sz="2000" b="1" dirty="0" smtClean="0">
                <a:solidFill>
                  <a:schemeClr val="tx1"/>
                </a:solidFill>
                <a:effectLst>
                  <a:reflection endPos="0" dir="5400000" sy="-100000" algn="bl" rotWithShape="0"/>
                </a:effectLst>
                <a:latin typeface="+mn-lt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effectLst>
                  <a:reflection endPos="0" dir="5400000" sy="-100000" algn="bl" rotWithShape="0"/>
                </a:effectLst>
                <a:latin typeface="+mn-lt"/>
              </a:rPr>
            </a:br>
            <a:r>
              <a:rPr lang="en-US" sz="2000" b="1" dirty="0" smtClean="0">
                <a:solidFill>
                  <a:schemeClr val="tx1"/>
                </a:solidFill>
                <a:effectLst>
                  <a:reflection endPos="0" dir="5400000" sy="-100000" algn="bl" rotWithShape="0"/>
                </a:effectLst>
                <a:latin typeface="+mn-lt"/>
              </a:rPr>
              <a:t>&gt;4000 deposits and occurrences</a:t>
            </a:r>
            <a:br>
              <a:rPr lang="en-US" sz="2000" b="1" dirty="0" smtClean="0">
                <a:solidFill>
                  <a:schemeClr val="tx1"/>
                </a:solidFill>
                <a:effectLst>
                  <a:reflection endPos="0" dir="5400000" sy="-100000" algn="bl" rotWithShape="0"/>
                </a:effectLst>
                <a:latin typeface="+mn-lt"/>
              </a:rPr>
            </a:br>
            <a:r>
              <a:rPr lang="en-US" sz="2000" b="1" dirty="0" smtClean="0">
                <a:solidFill>
                  <a:schemeClr val="tx1"/>
                </a:solidFill>
                <a:effectLst>
                  <a:reflection endPos="0" dir="5400000" sy="-100000" algn="bl" rotWithShape="0"/>
                </a:effectLst>
                <a:latin typeface="+mn-lt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effectLst>
                  <a:reflection endPos="0" dir="5400000" sy="-100000" algn="bl" rotWithShape="0"/>
                </a:effectLst>
                <a:latin typeface="+mn-lt"/>
              </a:rPr>
            </a:br>
            <a:r>
              <a:rPr lang="en-US" sz="2000" b="1" dirty="0" smtClean="0">
                <a:solidFill>
                  <a:schemeClr val="tx1"/>
                </a:solidFill>
                <a:effectLst>
                  <a:reflection endPos="0" dir="5400000" sy="-100000" algn="bl" rotWithShape="0"/>
                </a:effectLst>
                <a:latin typeface="+mn-lt"/>
              </a:rPr>
              <a:t>825 mineral assessment reports by commodity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388" y="3276600"/>
            <a:ext cx="3173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There are no producing non-energy mineral mines in Alberta</a:t>
            </a:r>
            <a:endParaRPr lang="en-US" sz="2000" b="1" dirty="0"/>
          </a:p>
        </p:txBody>
      </p:sp>
      <p:graphicFrame>
        <p:nvGraphicFramePr>
          <p:cNvPr id="9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5870575" y="3713163"/>
          <a:ext cx="3097213" cy="290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Chart" r:id="rId5" imgW="2943333" imgH="2762301" progId="Excel.Chart.8">
                  <p:embed/>
                </p:oleObj>
              </mc:Choice>
              <mc:Fallback>
                <p:oleObj name="Chart" r:id="rId5" imgW="2943333" imgH="2762301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5" y="3713163"/>
                        <a:ext cx="3097213" cy="290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391400" y="4495800"/>
            <a:ext cx="16764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200" dirty="0">
                <a:latin typeface="+mn-lt"/>
              </a:rPr>
              <a:t>Metals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(417)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895850" y="5788025"/>
            <a:ext cx="167640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200" dirty="0">
                <a:latin typeface="+mn-lt"/>
              </a:rPr>
              <a:t>Diamonds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(157)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267200" y="4114800"/>
            <a:ext cx="2133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200" dirty="0">
                <a:latin typeface="+mn-lt"/>
              </a:rPr>
              <a:t>Other non-</a:t>
            </a:r>
            <a:br>
              <a:rPr lang="en-US" sz="2200" dirty="0">
                <a:latin typeface="+mn-lt"/>
              </a:rPr>
            </a:br>
            <a:r>
              <a:rPr lang="en-US" sz="2200" dirty="0" err="1">
                <a:latin typeface="+mn-lt"/>
              </a:rPr>
              <a:t>metallics</a:t>
            </a:r>
            <a:r>
              <a:rPr lang="en-US" sz="2200" dirty="0">
                <a:latin typeface="+mn-lt"/>
              </a:rPr>
              <a:t> (251)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90920" y="122371"/>
            <a:ext cx="2842445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sz="1600" b="1" dirty="0" smtClean="0">
                <a:latin typeface="+mn-lt"/>
              </a:rPr>
              <a:t>AGS Information </a:t>
            </a:r>
            <a:r>
              <a:rPr lang="en-US" sz="1600" b="1" dirty="0">
                <a:latin typeface="+mn-lt"/>
              </a:rPr>
              <a:t>Series 137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sz="1600" b="1" dirty="0" err="1">
                <a:latin typeface="+mn-lt"/>
              </a:rPr>
              <a:t>Rukhlov</a:t>
            </a:r>
            <a:r>
              <a:rPr lang="en-US" sz="1600" b="1" dirty="0">
                <a:latin typeface="+mn-lt"/>
              </a:rPr>
              <a:t> and </a:t>
            </a:r>
            <a:r>
              <a:rPr lang="en-US" sz="1600" b="1" dirty="0" err="1">
                <a:latin typeface="+mn-lt"/>
              </a:rPr>
              <a:t>Eccles</a:t>
            </a:r>
            <a:r>
              <a:rPr lang="en-US" sz="1600" b="1" dirty="0">
                <a:latin typeface="+mn-lt"/>
              </a:rPr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38399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49213"/>
            <a:ext cx="4119563" cy="6773862"/>
            <a:chOff x="688975" y="49213"/>
            <a:chExt cx="4119563" cy="677386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7" t="22325" r="19063" b="6641"/>
            <a:stretch>
              <a:fillRect/>
            </a:stretch>
          </p:blipFill>
          <p:spPr bwMode="auto">
            <a:xfrm>
              <a:off x="746125" y="144463"/>
              <a:ext cx="3944938" cy="658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219200" y="1524000"/>
              <a:ext cx="538163" cy="990600"/>
            </a:xfrm>
            <a:prstGeom prst="ellips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3810000" y="762000"/>
              <a:ext cx="381000" cy="769938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 rot="2289315">
              <a:off x="1349375" y="180975"/>
              <a:ext cx="423863" cy="827088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 rot="3575190">
              <a:off x="1914525" y="982663"/>
              <a:ext cx="1228725" cy="22225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 rot="21342514">
              <a:off x="3856038" y="1982788"/>
              <a:ext cx="673100" cy="4335462"/>
            </a:xfrm>
            <a:prstGeom prst="ellipse">
              <a:avLst/>
            </a:prstGeom>
            <a:noFill/>
            <a:ln w="57150">
              <a:solidFill>
                <a:srgbClr val="66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2908300" y="5730875"/>
              <a:ext cx="1839913" cy="1074738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 rot="8762036">
              <a:off x="3519488" y="4813300"/>
              <a:ext cx="468312" cy="8080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 rot="8354698">
              <a:off x="2362200" y="4495800"/>
              <a:ext cx="206375" cy="808038"/>
            </a:xfrm>
            <a:prstGeom prst="ellipse">
              <a:avLst/>
            </a:prstGeom>
            <a:noFill/>
            <a:ln w="57150">
              <a:solidFill>
                <a:schemeClr val="tx2">
                  <a:lumMod val="90000"/>
                  <a:lumOff val="1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 rot="9821926">
              <a:off x="2805113" y="6015038"/>
              <a:ext cx="206375" cy="542925"/>
            </a:xfrm>
            <a:prstGeom prst="ellipse">
              <a:avLst/>
            </a:prstGeom>
            <a:noFill/>
            <a:ln w="57150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3678238" y="1281113"/>
              <a:ext cx="457200" cy="990600"/>
            </a:xfrm>
            <a:prstGeom prst="ellips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" name="Oval 27"/>
            <p:cNvSpPr>
              <a:spLocks noChangeArrowheads="1"/>
            </p:cNvSpPr>
            <p:nvPr/>
          </p:nvSpPr>
          <p:spPr bwMode="auto">
            <a:xfrm rot="873835">
              <a:off x="3733800" y="152400"/>
              <a:ext cx="396875" cy="717550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" name="Oval 28"/>
            <p:cNvSpPr>
              <a:spLocks noChangeArrowheads="1"/>
            </p:cNvSpPr>
            <p:nvPr/>
          </p:nvSpPr>
          <p:spPr bwMode="auto">
            <a:xfrm>
              <a:off x="2362200" y="2971800"/>
              <a:ext cx="317500" cy="1066800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9" name="Oval 29"/>
            <p:cNvSpPr>
              <a:spLocks noChangeArrowheads="1"/>
            </p:cNvSpPr>
            <p:nvPr/>
          </p:nvSpPr>
          <p:spPr bwMode="auto">
            <a:xfrm>
              <a:off x="3276600" y="1295400"/>
              <a:ext cx="457200" cy="533400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3790950" y="1447800"/>
              <a:ext cx="228600" cy="503238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" name="Oval 35"/>
            <p:cNvSpPr>
              <a:spLocks noChangeArrowheads="1"/>
            </p:cNvSpPr>
            <p:nvPr/>
          </p:nvSpPr>
          <p:spPr bwMode="auto">
            <a:xfrm rot="1712556">
              <a:off x="1571625" y="2870200"/>
              <a:ext cx="796925" cy="1206500"/>
            </a:xfrm>
            <a:prstGeom prst="ellips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2" name="Rectangle 37"/>
            <p:cNvSpPr>
              <a:spLocks noChangeArrowheads="1"/>
            </p:cNvSpPr>
            <p:nvPr/>
          </p:nvSpPr>
          <p:spPr bwMode="auto">
            <a:xfrm>
              <a:off x="688975" y="49213"/>
              <a:ext cx="4119563" cy="6773862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3" name="Oval 41"/>
            <p:cNvSpPr>
              <a:spLocks noChangeArrowheads="1"/>
            </p:cNvSpPr>
            <p:nvPr/>
          </p:nvSpPr>
          <p:spPr bwMode="auto">
            <a:xfrm>
              <a:off x="3706813" y="109538"/>
              <a:ext cx="457200" cy="3048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4" name="Oval 42"/>
            <p:cNvSpPr>
              <a:spLocks noChangeArrowheads="1"/>
            </p:cNvSpPr>
            <p:nvPr/>
          </p:nvSpPr>
          <p:spPr bwMode="auto">
            <a:xfrm>
              <a:off x="2152650" y="619125"/>
              <a:ext cx="381000" cy="152400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" name="Oval 44"/>
            <p:cNvSpPr>
              <a:spLocks noChangeArrowheads="1"/>
            </p:cNvSpPr>
            <p:nvPr/>
          </p:nvSpPr>
          <p:spPr bwMode="auto">
            <a:xfrm>
              <a:off x="1295400" y="1676400"/>
              <a:ext cx="381000" cy="762000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 rot="9821926">
              <a:off x="2673289" y="5585540"/>
              <a:ext cx="325762" cy="1133282"/>
            </a:xfrm>
            <a:prstGeom prst="ellipse">
              <a:avLst/>
            </a:prstGeom>
            <a:noFill/>
            <a:ln w="571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Oval 9"/>
            <p:cNvSpPr>
              <a:spLocks noChangeArrowheads="1"/>
            </p:cNvSpPr>
            <p:nvPr/>
          </p:nvSpPr>
          <p:spPr bwMode="auto">
            <a:xfrm rot="8762036">
              <a:off x="1739828" y="2718128"/>
              <a:ext cx="952643" cy="106355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8" name="Oval 9"/>
            <p:cNvSpPr>
              <a:spLocks noChangeArrowheads="1"/>
            </p:cNvSpPr>
            <p:nvPr/>
          </p:nvSpPr>
          <p:spPr bwMode="auto">
            <a:xfrm rot="8762036">
              <a:off x="2898938" y="2715639"/>
              <a:ext cx="732167" cy="80384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3581400" y="908322"/>
              <a:ext cx="756682" cy="2942954"/>
            </a:xfrm>
            <a:prstGeom prst="ellipse">
              <a:avLst/>
            </a:prstGeom>
            <a:noFill/>
            <a:ln w="7620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0" name="Oval 41"/>
            <p:cNvSpPr>
              <a:spLocks noChangeArrowheads="1"/>
            </p:cNvSpPr>
            <p:nvPr/>
          </p:nvSpPr>
          <p:spPr bwMode="auto">
            <a:xfrm>
              <a:off x="3274358" y="1473832"/>
              <a:ext cx="457200" cy="4114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050" y="68488"/>
            <a:ext cx="4278950" cy="1379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/>
              <a:t>Commodities &amp; Areas</a:t>
            </a:r>
            <a:endParaRPr lang="en-US" sz="4800" dirty="0"/>
          </a:p>
        </p:txBody>
      </p:sp>
      <p:sp>
        <p:nvSpPr>
          <p:cNvPr id="31" name="TextBox 30"/>
          <p:cNvSpPr txBox="1"/>
          <p:nvPr/>
        </p:nvSpPr>
        <p:spPr>
          <a:xfrm>
            <a:off x="4452381" y="1378622"/>
            <a:ext cx="45392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There is plenty of Potential for Non-energy minerals including traditional &amp; hi tech specialty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There is little to no exploration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Alberta is perceived as a non-mineral Province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Government tax incentives to explore &amp; spending on baseline geological studies are non-existent in comparison to other Provinces</a:t>
            </a:r>
            <a:endParaRPr lang="en-US" sz="2000" b="1" dirty="0"/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4631959" y="4976866"/>
            <a:ext cx="245767" cy="141207"/>
          </a:xfrm>
          <a:prstGeom prst="ellips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3" name="Oval 15"/>
          <p:cNvSpPr>
            <a:spLocks noChangeArrowheads="1"/>
          </p:cNvSpPr>
          <p:nvPr/>
        </p:nvSpPr>
        <p:spPr bwMode="auto">
          <a:xfrm>
            <a:off x="4631959" y="5797634"/>
            <a:ext cx="245767" cy="141207"/>
          </a:xfrm>
          <a:prstGeom prst="ellipse">
            <a:avLst/>
          </a:prstGeom>
          <a:noFill/>
          <a:ln w="57150">
            <a:solidFill>
              <a:schemeClr val="tx2">
                <a:lumMod val="90000"/>
                <a:lumOff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4" name="Oval 16"/>
          <p:cNvSpPr>
            <a:spLocks noChangeArrowheads="1"/>
          </p:cNvSpPr>
          <p:nvPr/>
        </p:nvSpPr>
        <p:spPr bwMode="auto">
          <a:xfrm>
            <a:off x="4631959" y="5250455"/>
            <a:ext cx="245767" cy="14120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5" name="Oval 17"/>
          <p:cNvSpPr>
            <a:spLocks noChangeArrowheads="1"/>
          </p:cNvSpPr>
          <p:nvPr/>
        </p:nvSpPr>
        <p:spPr bwMode="auto">
          <a:xfrm>
            <a:off x="4631959" y="5524045"/>
            <a:ext cx="245767" cy="141207"/>
          </a:xfrm>
          <a:prstGeom prst="ellipse">
            <a:avLst/>
          </a:prstGeom>
          <a:noFill/>
          <a:ln w="571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6" name="Oval 18"/>
          <p:cNvSpPr>
            <a:spLocks noChangeArrowheads="1"/>
          </p:cNvSpPr>
          <p:nvPr/>
        </p:nvSpPr>
        <p:spPr bwMode="auto">
          <a:xfrm>
            <a:off x="4631959" y="6069073"/>
            <a:ext cx="245767" cy="141207"/>
          </a:xfrm>
          <a:prstGeom prst="ellipse">
            <a:avLst/>
          </a:prstGeom>
          <a:noFill/>
          <a:ln w="5715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4916127" y="4916974"/>
            <a:ext cx="24687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+mn-lt"/>
              </a:rPr>
              <a:t>Base/precious metal</a:t>
            </a: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4916127" y="5656359"/>
            <a:ext cx="13480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Limestone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4916127" y="5105400"/>
            <a:ext cx="12250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Diamond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4916127" y="5394177"/>
            <a:ext cx="636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Iron</a:t>
            </a:r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auto">
          <a:xfrm>
            <a:off x="4916127" y="5943600"/>
            <a:ext cx="13448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Magnetite</a:t>
            </a:r>
          </a:p>
        </p:txBody>
      </p:sp>
      <p:sp>
        <p:nvSpPr>
          <p:cNvPr id="42" name="Oval 33"/>
          <p:cNvSpPr>
            <a:spLocks noChangeArrowheads="1"/>
          </p:cNvSpPr>
          <p:nvPr/>
        </p:nvSpPr>
        <p:spPr bwMode="auto">
          <a:xfrm>
            <a:off x="7449383" y="4993441"/>
            <a:ext cx="245767" cy="141207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7733551" y="4854388"/>
            <a:ext cx="10294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Lithium</a:t>
            </a: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7440706" y="5525315"/>
            <a:ext cx="245767" cy="141207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45" name="Oval 19"/>
          <p:cNvSpPr>
            <a:spLocks noChangeArrowheads="1"/>
          </p:cNvSpPr>
          <p:nvPr/>
        </p:nvSpPr>
        <p:spPr bwMode="auto">
          <a:xfrm>
            <a:off x="7440706" y="4702165"/>
            <a:ext cx="245767" cy="141207"/>
          </a:xfrm>
          <a:prstGeom prst="ellipse">
            <a:avLst/>
          </a:prstGeom>
          <a:noFill/>
          <a:ln w="57150">
            <a:solidFill>
              <a:srgbClr val="66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46" name="Text Box 20"/>
          <p:cNvSpPr txBox="1">
            <a:spLocks noChangeArrowheads="1"/>
          </p:cNvSpPr>
          <p:nvPr/>
        </p:nvSpPr>
        <p:spPr bwMode="auto">
          <a:xfrm>
            <a:off x="7724874" y="5410200"/>
            <a:ext cx="11560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Uranium</a:t>
            </a: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7724874" y="4585447"/>
            <a:ext cx="9414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Potash</a:t>
            </a:r>
          </a:p>
        </p:txBody>
      </p:sp>
      <p:sp>
        <p:nvSpPr>
          <p:cNvPr id="48" name="Oval 30"/>
          <p:cNvSpPr>
            <a:spLocks noChangeArrowheads="1"/>
          </p:cNvSpPr>
          <p:nvPr/>
        </p:nvSpPr>
        <p:spPr bwMode="auto">
          <a:xfrm>
            <a:off x="7440706" y="5255472"/>
            <a:ext cx="245767" cy="141207"/>
          </a:xfrm>
          <a:prstGeom prst="ellips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7724874" y="5132294"/>
            <a:ext cx="11737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Titanium</a:t>
            </a:r>
          </a:p>
        </p:txBody>
      </p:sp>
      <p:sp>
        <p:nvSpPr>
          <p:cNvPr id="50" name="Text Box 36"/>
          <p:cNvSpPr txBox="1">
            <a:spLocks noChangeArrowheads="1"/>
          </p:cNvSpPr>
          <p:nvPr/>
        </p:nvSpPr>
        <p:spPr bwMode="auto">
          <a:xfrm>
            <a:off x="4911699" y="6246767"/>
            <a:ext cx="20042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Sand and gravel</a:t>
            </a:r>
          </a:p>
        </p:txBody>
      </p:sp>
      <p:sp>
        <p:nvSpPr>
          <p:cNvPr id="51" name="Rectangle 38"/>
          <p:cNvSpPr>
            <a:spLocks noChangeArrowheads="1"/>
          </p:cNvSpPr>
          <p:nvPr/>
        </p:nvSpPr>
        <p:spPr bwMode="auto">
          <a:xfrm>
            <a:off x="4697506" y="6375254"/>
            <a:ext cx="97283" cy="137530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52" name="Text Box 39"/>
          <p:cNvSpPr txBox="1">
            <a:spLocks noChangeArrowheads="1"/>
          </p:cNvSpPr>
          <p:nvPr/>
        </p:nvSpPr>
        <p:spPr bwMode="auto">
          <a:xfrm>
            <a:off x="4932368" y="4598894"/>
            <a:ext cx="25042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Rare earth elements</a:t>
            </a:r>
          </a:p>
        </p:txBody>
      </p:sp>
      <p:sp>
        <p:nvSpPr>
          <p:cNvPr id="53" name="Oval 40"/>
          <p:cNvSpPr>
            <a:spLocks noChangeArrowheads="1"/>
          </p:cNvSpPr>
          <p:nvPr/>
        </p:nvSpPr>
        <p:spPr bwMode="auto">
          <a:xfrm>
            <a:off x="4634753" y="4715018"/>
            <a:ext cx="245767" cy="14120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9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3785"/>
            <a:ext cx="7900442" cy="9130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Potential Diamond mining</a:t>
            </a:r>
            <a:endParaRPr lang="en-US" dirty="0"/>
          </a:p>
        </p:txBody>
      </p:sp>
      <p:grpSp>
        <p:nvGrpSpPr>
          <p:cNvPr id="6" name="Group 196"/>
          <p:cNvGrpSpPr>
            <a:grpSpLocks/>
          </p:cNvGrpSpPr>
          <p:nvPr/>
        </p:nvGrpSpPr>
        <p:grpSpPr bwMode="auto">
          <a:xfrm>
            <a:off x="0" y="951512"/>
            <a:ext cx="9144000" cy="5924764"/>
            <a:chOff x="412" y="626"/>
            <a:chExt cx="4968" cy="3472"/>
          </a:xfrm>
        </p:grpSpPr>
        <p:pic>
          <p:nvPicPr>
            <p:cNvPr id="11" name="Picture 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93" t="16797" r="2812" b="7031"/>
            <a:stretch>
              <a:fillRect/>
            </a:stretch>
          </p:blipFill>
          <p:spPr bwMode="auto">
            <a:xfrm>
              <a:off x="412" y="626"/>
              <a:ext cx="4968" cy="34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64"/>
            <p:cNvGrpSpPr>
              <a:grpSpLocks/>
            </p:cNvGrpSpPr>
            <p:nvPr/>
          </p:nvGrpSpPr>
          <p:grpSpPr bwMode="auto">
            <a:xfrm>
              <a:off x="2092" y="2033"/>
              <a:ext cx="240" cy="217"/>
              <a:chOff x="1136" y="3326"/>
              <a:chExt cx="418" cy="378"/>
            </a:xfrm>
          </p:grpSpPr>
          <p:sp>
            <p:nvSpPr>
              <p:cNvPr id="39" name="Freeform 65"/>
              <p:cNvSpPr>
                <a:spLocks/>
              </p:cNvSpPr>
              <p:nvPr/>
            </p:nvSpPr>
            <p:spPr bwMode="auto">
              <a:xfrm>
                <a:off x="1136" y="3326"/>
                <a:ext cx="418" cy="378"/>
              </a:xfrm>
              <a:custGeom>
                <a:avLst/>
                <a:gdLst>
                  <a:gd name="T0" fmla="*/ 2147483647 w 84"/>
                  <a:gd name="T1" fmla="*/ 0 h 76"/>
                  <a:gd name="T2" fmla="*/ 2147483647 w 84"/>
                  <a:gd name="T3" fmla="*/ 0 h 76"/>
                  <a:gd name="T4" fmla="*/ 2147483647 w 84"/>
                  <a:gd name="T5" fmla="*/ 2147483647 h 76"/>
                  <a:gd name="T6" fmla="*/ 2147483647 w 84"/>
                  <a:gd name="T7" fmla="*/ 2147483647 h 76"/>
                  <a:gd name="T8" fmla="*/ 0 w 84"/>
                  <a:gd name="T9" fmla="*/ 2147483647 h 76"/>
                  <a:gd name="T10" fmla="*/ 2147483647 w 84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4" h="76">
                    <a:moveTo>
                      <a:pt x="26" y="0"/>
                    </a:moveTo>
                    <a:lnTo>
                      <a:pt x="59" y="0"/>
                    </a:lnTo>
                    <a:lnTo>
                      <a:pt x="84" y="14"/>
                    </a:lnTo>
                    <a:lnTo>
                      <a:pt x="45" y="76"/>
                    </a:lnTo>
                    <a:lnTo>
                      <a:pt x="0" y="1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FF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66"/>
              <p:cNvSpPr>
                <a:spLocks/>
              </p:cNvSpPr>
              <p:nvPr/>
            </p:nvSpPr>
            <p:spPr bwMode="auto">
              <a:xfrm>
                <a:off x="1136" y="3326"/>
                <a:ext cx="418" cy="378"/>
              </a:xfrm>
              <a:custGeom>
                <a:avLst/>
                <a:gdLst>
                  <a:gd name="T0" fmla="*/ 2147483647 w 84"/>
                  <a:gd name="T1" fmla="*/ 0 h 76"/>
                  <a:gd name="T2" fmla="*/ 2147483647 w 84"/>
                  <a:gd name="T3" fmla="*/ 0 h 76"/>
                  <a:gd name="T4" fmla="*/ 2147483647 w 84"/>
                  <a:gd name="T5" fmla="*/ 2147483647 h 76"/>
                  <a:gd name="T6" fmla="*/ 2147483647 w 84"/>
                  <a:gd name="T7" fmla="*/ 2147483647 h 76"/>
                  <a:gd name="T8" fmla="*/ 0 w 84"/>
                  <a:gd name="T9" fmla="*/ 2147483647 h 76"/>
                  <a:gd name="T10" fmla="*/ 2147483647 w 84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4" h="76">
                    <a:moveTo>
                      <a:pt x="26" y="0"/>
                    </a:moveTo>
                    <a:lnTo>
                      <a:pt x="59" y="0"/>
                    </a:lnTo>
                    <a:lnTo>
                      <a:pt x="84" y="14"/>
                    </a:lnTo>
                    <a:lnTo>
                      <a:pt x="45" y="76"/>
                    </a:lnTo>
                    <a:lnTo>
                      <a:pt x="0" y="17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FFFF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67"/>
              <p:cNvSpPr>
                <a:spLocks noChangeShapeType="1"/>
              </p:cNvSpPr>
              <p:nvPr/>
            </p:nvSpPr>
            <p:spPr bwMode="auto">
              <a:xfrm>
                <a:off x="1265" y="3331"/>
                <a:ext cx="45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68"/>
              <p:cNvSpPr>
                <a:spLocks noChangeShapeType="1"/>
              </p:cNvSpPr>
              <p:nvPr/>
            </p:nvSpPr>
            <p:spPr bwMode="auto">
              <a:xfrm>
                <a:off x="1310" y="3346"/>
                <a:ext cx="7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69"/>
              <p:cNvSpPr>
                <a:spLocks noChangeShapeType="1"/>
              </p:cNvSpPr>
              <p:nvPr/>
            </p:nvSpPr>
            <p:spPr bwMode="auto">
              <a:xfrm flipV="1">
                <a:off x="1385" y="3326"/>
                <a:ext cx="45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70"/>
              <p:cNvSpPr>
                <a:spLocks noChangeShapeType="1"/>
              </p:cNvSpPr>
              <p:nvPr/>
            </p:nvSpPr>
            <p:spPr bwMode="auto">
              <a:xfrm flipH="1">
                <a:off x="1265" y="3347"/>
                <a:ext cx="43" cy="8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71"/>
              <p:cNvSpPr>
                <a:spLocks noChangeShapeType="1"/>
              </p:cNvSpPr>
              <p:nvPr/>
            </p:nvSpPr>
            <p:spPr bwMode="auto">
              <a:xfrm>
                <a:off x="1390" y="3346"/>
                <a:ext cx="39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72"/>
              <p:cNvSpPr>
                <a:spLocks noChangeShapeType="1"/>
              </p:cNvSpPr>
              <p:nvPr/>
            </p:nvSpPr>
            <p:spPr bwMode="auto">
              <a:xfrm>
                <a:off x="1136" y="3411"/>
                <a:ext cx="129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73"/>
              <p:cNvSpPr>
                <a:spLocks noChangeShapeType="1"/>
              </p:cNvSpPr>
              <p:nvPr/>
            </p:nvSpPr>
            <p:spPr bwMode="auto">
              <a:xfrm flipV="1">
                <a:off x="1265" y="3429"/>
                <a:ext cx="16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74"/>
              <p:cNvSpPr>
                <a:spLocks noChangeShapeType="1"/>
              </p:cNvSpPr>
              <p:nvPr/>
            </p:nvSpPr>
            <p:spPr bwMode="auto">
              <a:xfrm flipV="1">
                <a:off x="1433" y="3396"/>
                <a:ext cx="121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5"/>
              <p:cNvSpPr>
                <a:spLocks noChangeShapeType="1"/>
              </p:cNvSpPr>
              <p:nvPr/>
            </p:nvSpPr>
            <p:spPr bwMode="auto">
              <a:xfrm>
                <a:off x="1265" y="3430"/>
                <a:ext cx="95" cy="2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76"/>
              <p:cNvSpPr>
                <a:spLocks noChangeShapeType="1"/>
              </p:cNvSpPr>
              <p:nvPr/>
            </p:nvSpPr>
            <p:spPr bwMode="auto">
              <a:xfrm flipH="1">
                <a:off x="1360" y="3427"/>
                <a:ext cx="69" cy="2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68"/>
            <p:cNvGrpSpPr>
              <a:grpSpLocks/>
            </p:cNvGrpSpPr>
            <p:nvPr/>
          </p:nvGrpSpPr>
          <p:grpSpPr bwMode="auto">
            <a:xfrm>
              <a:off x="1963" y="1578"/>
              <a:ext cx="240" cy="217"/>
              <a:chOff x="1136" y="3326"/>
              <a:chExt cx="418" cy="378"/>
            </a:xfrm>
          </p:grpSpPr>
          <p:sp>
            <p:nvSpPr>
              <p:cNvPr id="27" name="Freeform 169"/>
              <p:cNvSpPr>
                <a:spLocks/>
              </p:cNvSpPr>
              <p:nvPr/>
            </p:nvSpPr>
            <p:spPr bwMode="auto">
              <a:xfrm>
                <a:off x="1136" y="3326"/>
                <a:ext cx="418" cy="378"/>
              </a:xfrm>
              <a:custGeom>
                <a:avLst/>
                <a:gdLst>
                  <a:gd name="T0" fmla="*/ 2147483647 w 84"/>
                  <a:gd name="T1" fmla="*/ 0 h 76"/>
                  <a:gd name="T2" fmla="*/ 2147483647 w 84"/>
                  <a:gd name="T3" fmla="*/ 0 h 76"/>
                  <a:gd name="T4" fmla="*/ 2147483647 w 84"/>
                  <a:gd name="T5" fmla="*/ 2147483647 h 76"/>
                  <a:gd name="T6" fmla="*/ 2147483647 w 84"/>
                  <a:gd name="T7" fmla="*/ 2147483647 h 76"/>
                  <a:gd name="T8" fmla="*/ 0 w 84"/>
                  <a:gd name="T9" fmla="*/ 2147483647 h 76"/>
                  <a:gd name="T10" fmla="*/ 2147483647 w 84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4" h="76">
                    <a:moveTo>
                      <a:pt x="26" y="0"/>
                    </a:moveTo>
                    <a:lnTo>
                      <a:pt x="59" y="0"/>
                    </a:lnTo>
                    <a:lnTo>
                      <a:pt x="84" y="14"/>
                    </a:lnTo>
                    <a:lnTo>
                      <a:pt x="45" y="76"/>
                    </a:lnTo>
                    <a:lnTo>
                      <a:pt x="0" y="1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FF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70"/>
              <p:cNvSpPr>
                <a:spLocks/>
              </p:cNvSpPr>
              <p:nvPr/>
            </p:nvSpPr>
            <p:spPr bwMode="auto">
              <a:xfrm>
                <a:off x="1136" y="3326"/>
                <a:ext cx="418" cy="378"/>
              </a:xfrm>
              <a:custGeom>
                <a:avLst/>
                <a:gdLst>
                  <a:gd name="T0" fmla="*/ 2147483647 w 84"/>
                  <a:gd name="T1" fmla="*/ 0 h 76"/>
                  <a:gd name="T2" fmla="*/ 2147483647 w 84"/>
                  <a:gd name="T3" fmla="*/ 0 h 76"/>
                  <a:gd name="T4" fmla="*/ 2147483647 w 84"/>
                  <a:gd name="T5" fmla="*/ 2147483647 h 76"/>
                  <a:gd name="T6" fmla="*/ 2147483647 w 84"/>
                  <a:gd name="T7" fmla="*/ 2147483647 h 76"/>
                  <a:gd name="T8" fmla="*/ 0 w 84"/>
                  <a:gd name="T9" fmla="*/ 2147483647 h 76"/>
                  <a:gd name="T10" fmla="*/ 2147483647 w 84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4" h="76">
                    <a:moveTo>
                      <a:pt x="26" y="0"/>
                    </a:moveTo>
                    <a:lnTo>
                      <a:pt x="59" y="0"/>
                    </a:lnTo>
                    <a:lnTo>
                      <a:pt x="84" y="14"/>
                    </a:lnTo>
                    <a:lnTo>
                      <a:pt x="45" y="76"/>
                    </a:lnTo>
                    <a:lnTo>
                      <a:pt x="0" y="17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FFFF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71"/>
              <p:cNvSpPr>
                <a:spLocks noChangeShapeType="1"/>
              </p:cNvSpPr>
              <p:nvPr/>
            </p:nvSpPr>
            <p:spPr bwMode="auto">
              <a:xfrm>
                <a:off x="1265" y="3331"/>
                <a:ext cx="45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72"/>
              <p:cNvSpPr>
                <a:spLocks noChangeShapeType="1"/>
              </p:cNvSpPr>
              <p:nvPr/>
            </p:nvSpPr>
            <p:spPr bwMode="auto">
              <a:xfrm>
                <a:off x="1310" y="3346"/>
                <a:ext cx="7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73"/>
              <p:cNvSpPr>
                <a:spLocks noChangeShapeType="1"/>
              </p:cNvSpPr>
              <p:nvPr/>
            </p:nvSpPr>
            <p:spPr bwMode="auto">
              <a:xfrm flipV="1">
                <a:off x="1385" y="3326"/>
                <a:ext cx="45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74"/>
              <p:cNvSpPr>
                <a:spLocks noChangeShapeType="1"/>
              </p:cNvSpPr>
              <p:nvPr/>
            </p:nvSpPr>
            <p:spPr bwMode="auto">
              <a:xfrm flipH="1">
                <a:off x="1265" y="3347"/>
                <a:ext cx="43" cy="8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175"/>
              <p:cNvSpPr>
                <a:spLocks noChangeShapeType="1"/>
              </p:cNvSpPr>
              <p:nvPr/>
            </p:nvSpPr>
            <p:spPr bwMode="auto">
              <a:xfrm>
                <a:off x="1390" y="3346"/>
                <a:ext cx="39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76"/>
              <p:cNvSpPr>
                <a:spLocks noChangeShapeType="1"/>
              </p:cNvSpPr>
              <p:nvPr/>
            </p:nvSpPr>
            <p:spPr bwMode="auto">
              <a:xfrm>
                <a:off x="1136" y="3411"/>
                <a:ext cx="129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177"/>
              <p:cNvSpPr>
                <a:spLocks noChangeShapeType="1"/>
              </p:cNvSpPr>
              <p:nvPr/>
            </p:nvSpPr>
            <p:spPr bwMode="auto">
              <a:xfrm flipV="1">
                <a:off x="1265" y="3429"/>
                <a:ext cx="16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178"/>
              <p:cNvSpPr>
                <a:spLocks noChangeShapeType="1"/>
              </p:cNvSpPr>
              <p:nvPr/>
            </p:nvSpPr>
            <p:spPr bwMode="auto">
              <a:xfrm flipV="1">
                <a:off x="1433" y="3396"/>
                <a:ext cx="121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179"/>
              <p:cNvSpPr>
                <a:spLocks noChangeShapeType="1"/>
              </p:cNvSpPr>
              <p:nvPr/>
            </p:nvSpPr>
            <p:spPr bwMode="auto">
              <a:xfrm>
                <a:off x="1265" y="3430"/>
                <a:ext cx="95" cy="2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180"/>
              <p:cNvSpPr>
                <a:spLocks noChangeShapeType="1"/>
              </p:cNvSpPr>
              <p:nvPr/>
            </p:nvSpPr>
            <p:spPr bwMode="auto">
              <a:xfrm flipH="1">
                <a:off x="1360" y="3427"/>
                <a:ext cx="69" cy="2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81"/>
            <p:cNvGrpSpPr>
              <a:grpSpLocks/>
            </p:cNvGrpSpPr>
            <p:nvPr/>
          </p:nvGrpSpPr>
          <p:grpSpPr bwMode="auto">
            <a:xfrm>
              <a:off x="2059" y="1686"/>
              <a:ext cx="240" cy="217"/>
              <a:chOff x="1136" y="3326"/>
              <a:chExt cx="418" cy="378"/>
            </a:xfrm>
          </p:grpSpPr>
          <p:sp>
            <p:nvSpPr>
              <p:cNvPr id="15" name="Freeform 182"/>
              <p:cNvSpPr>
                <a:spLocks/>
              </p:cNvSpPr>
              <p:nvPr/>
            </p:nvSpPr>
            <p:spPr bwMode="auto">
              <a:xfrm>
                <a:off x="1136" y="3326"/>
                <a:ext cx="418" cy="378"/>
              </a:xfrm>
              <a:custGeom>
                <a:avLst/>
                <a:gdLst>
                  <a:gd name="T0" fmla="*/ 2147483647 w 84"/>
                  <a:gd name="T1" fmla="*/ 0 h 76"/>
                  <a:gd name="T2" fmla="*/ 2147483647 w 84"/>
                  <a:gd name="T3" fmla="*/ 0 h 76"/>
                  <a:gd name="T4" fmla="*/ 2147483647 w 84"/>
                  <a:gd name="T5" fmla="*/ 2147483647 h 76"/>
                  <a:gd name="T6" fmla="*/ 2147483647 w 84"/>
                  <a:gd name="T7" fmla="*/ 2147483647 h 76"/>
                  <a:gd name="T8" fmla="*/ 0 w 84"/>
                  <a:gd name="T9" fmla="*/ 2147483647 h 76"/>
                  <a:gd name="T10" fmla="*/ 2147483647 w 84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4" h="76">
                    <a:moveTo>
                      <a:pt x="26" y="0"/>
                    </a:moveTo>
                    <a:lnTo>
                      <a:pt x="59" y="0"/>
                    </a:lnTo>
                    <a:lnTo>
                      <a:pt x="84" y="14"/>
                    </a:lnTo>
                    <a:lnTo>
                      <a:pt x="45" y="76"/>
                    </a:lnTo>
                    <a:lnTo>
                      <a:pt x="0" y="1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FF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83"/>
              <p:cNvSpPr>
                <a:spLocks/>
              </p:cNvSpPr>
              <p:nvPr/>
            </p:nvSpPr>
            <p:spPr bwMode="auto">
              <a:xfrm>
                <a:off x="1136" y="3326"/>
                <a:ext cx="418" cy="378"/>
              </a:xfrm>
              <a:custGeom>
                <a:avLst/>
                <a:gdLst>
                  <a:gd name="T0" fmla="*/ 2147483647 w 84"/>
                  <a:gd name="T1" fmla="*/ 0 h 76"/>
                  <a:gd name="T2" fmla="*/ 2147483647 w 84"/>
                  <a:gd name="T3" fmla="*/ 0 h 76"/>
                  <a:gd name="T4" fmla="*/ 2147483647 w 84"/>
                  <a:gd name="T5" fmla="*/ 2147483647 h 76"/>
                  <a:gd name="T6" fmla="*/ 2147483647 w 84"/>
                  <a:gd name="T7" fmla="*/ 2147483647 h 76"/>
                  <a:gd name="T8" fmla="*/ 0 w 84"/>
                  <a:gd name="T9" fmla="*/ 2147483647 h 76"/>
                  <a:gd name="T10" fmla="*/ 2147483647 w 84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4" h="76">
                    <a:moveTo>
                      <a:pt x="26" y="0"/>
                    </a:moveTo>
                    <a:lnTo>
                      <a:pt x="59" y="0"/>
                    </a:lnTo>
                    <a:lnTo>
                      <a:pt x="84" y="14"/>
                    </a:lnTo>
                    <a:lnTo>
                      <a:pt x="45" y="76"/>
                    </a:lnTo>
                    <a:lnTo>
                      <a:pt x="0" y="17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FFFF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84"/>
              <p:cNvSpPr>
                <a:spLocks noChangeShapeType="1"/>
              </p:cNvSpPr>
              <p:nvPr/>
            </p:nvSpPr>
            <p:spPr bwMode="auto">
              <a:xfrm>
                <a:off x="1265" y="3331"/>
                <a:ext cx="45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85"/>
              <p:cNvSpPr>
                <a:spLocks noChangeShapeType="1"/>
              </p:cNvSpPr>
              <p:nvPr/>
            </p:nvSpPr>
            <p:spPr bwMode="auto">
              <a:xfrm>
                <a:off x="1310" y="3346"/>
                <a:ext cx="7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86"/>
              <p:cNvSpPr>
                <a:spLocks noChangeShapeType="1"/>
              </p:cNvSpPr>
              <p:nvPr/>
            </p:nvSpPr>
            <p:spPr bwMode="auto">
              <a:xfrm flipV="1">
                <a:off x="1385" y="3326"/>
                <a:ext cx="45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87"/>
              <p:cNvSpPr>
                <a:spLocks noChangeShapeType="1"/>
              </p:cNvSpPr>
              <p:nvPr/>
            </p:nvSpPr>
            <p:spPr bwMode="auto">
              <a:xfrm flipH="1">
                <a:off x="1265" y="3347"/>
                <a:ext cx="43" cy="8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88"/>
              <p:cNvSpPr>
                <a:spLocks noChangeShapeType="1"/>
              </p:cNvSpPr>
              <p:nvPr/>
            </p:nvSpPr>
            <p:spPr bwMode="auto">
              <a:xfrm>
                <a:off x="1390" y="3346"/>
                <a:ext cx="39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189"/>
              <p:cNvSpPr>
                <a:spLocks noChangeShapeType="1"/>
              </p:cNvSpPr>
              <p:nvPr/>
            </p:nvSpPr>
            <p:spPr bwMode="auto">
              <a:xfrm>
                <a:off x="1136" y="3411"/>
                <a:ext cx="129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190"/>
              <p:cNvSpPr>
                <a:spLocks noChangeShapeType="1"/>
              </p:cNvSpPr>
              <p:nvPr/>
            </p:nvSpPr>
            <p:spPr bwMode="auto">
              <a:xfrm flipV="1">
                <a:off x="1265" y="3429"/>
                <a:ext cx="16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191"/>
              <p:cNvSpPr>
                <a:spLocks noChangeShapeType="1"/>
              </p:cNvSpPr>
              <p:nvPr/>
            </p:nvSpPr>
            <p:spPr bwMode="auto">
              <a:xfrm flipV="1">
                <a:off x="1433" y="3396"/>
                <a:ext cx="121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192"/>
              <p:cNvSpPr>
                <a:spLocks noChangeShapeType="1"/>
              </p:cNvSpPr>
              <p:nvPr/>
            </p:nvSpPr>
            <p:spPr bwMode="auto">
              <a:xfrm>
                <a:off x="1265" y="3430"/>
                <a:ext cx="95" cy="2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93"/>
              <p:cNvSpPr>
                <a:spLocks noChangeShapeType="1"/>
              </p:cNvSpPr>
              <p:nvPr/>
            </p:nvSpPr>
            <p:spPr bwMode="auto">
              <a:xfrm flipH="1">
                <a:off x="1360" y="3427"/>
                <a:ext cx="69" cy="2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23"/>
              </p:ext>
            </p:extLst>
          </p:nvPr>
        </p:nvGraphicFramePr>
        <p:xfrm>
          <a:off x="6261279" y="4410891"/>
          <a:ext cx="2894376" cy="2469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Slide" r:id="rId4" imgW="3390840" imgH="4533840" progId="PowerPoint.Slide.8">
                  <p:embed/>
                </p:oleObj>
              </mc:Choice>
              <mc:Fallback>
                <p:oleObj name="Slide" r:id="rId4" imgW="3390840" imgH="453384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445" t="20000" r="2200" b="10001"/>
                      <a:stretch>
                        <a:fillRect/>
                      </a:stretch>
                    </p:blipFill>
                    <p:spPr bwMode="auto">
                      <a:xfrm>
                        <a:off x="6261279" y="4410891"/>
                        <a:ext cx="2894376" cy="2469776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341914" y="914400"/>
            <a:ext cx="381000" cy="2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" name="AutoShape 12"/>
          <p:cNvSpPr>
            <a:spLocks noChangeAspect="1" noChangeArrowheads="1"/>
          </p:cNvSpPr>
          <p:nvPr/>
        </p:nvSpPr>
        <p:spPr bwMode="auto">
          <a:xfrm>
            <a:off x="6783981" y="5849982"/>
            <a:ext cx="142875" cy="135303"/>
          </a:xfrm>
          <a:prstGeom prst="star5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640080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BHH </a:t>
            </a:r>
            <a:r>
              <a:rPr lang="en-US" sz="1200" dirty="0" err="1" smtClean="0"/>
              <a:t>Kimberlite</a:t>
            </a:r>
            <a:r>
              <a:rPr lang="en-US" sz="1200" dirty="0" smtClean="0"/>
              <a:t> Field</a:t>
            </a:r>
            <a:endParaRPr lang="en-US" sz="1200" dirty="0"/>
          </a:p>
        </p:txBody>
      </p:sp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5990995" y="936711"/>
            <a:ext cx="3156857" cy="876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400" b="1" dirty="0">
                <a:latin typeface="+mn-lt"/>
              </a:rPr>
              <a:t>Buffalo Head Hills </a:t>
            </a:r>
            <a:r>
              <a:rPr lang="en-US" sz="2400" b="1" dirty="0" err="1">
                <a:latin typeface="+mn-lt"/>
              </a:rPr>
              <a:t>Kimberlite</a:t>
            </a:r>
            <a:r>
              <a:rPr lang="en-US" sz="2400" b="1" dirty="0">
                <a:latin typeface="+mn-lt"/>
              </a:rPr>
              <a:t> Field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6827520" y="5978436"/>
            <a:ext cx="10480" cy="498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83"/>
          <p:cNvSpPr txBox="1">
            <a:spLocks noChangeArrowheads="1"/>
          </p:cNvSpPr>
          <p:nvPr/>
        </p:nvSpPr>
        <p:spPr bwMode="auto">
          <a:xfrm>
            <a:off x="283991" y="1305043"/>
            <a:ext cx="2842475" cy="305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Canterra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/Shore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Gold/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Encana</a:t>
            </a:r>
            <a:endPara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0" name="Text Box 83"/>
          <p:cNvSpPr txBox="1">
            <a:spLocks noChangeArrowheads="1"/>
          </p:cNvSpPr>
          <p:nvPr/>
        </p:nvSpPr>
        <p:spPr bwMode="auto">
          <a:xfrm>
            <a:off x="5407918" y="3797764"/>
            <a:ext cx="1097219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Grizzly Diamonds</a:t>
            </a:r>
            <a:endPara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6505137" y="3186417"/>
            <a:ext cx="1648263" cy="74332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6533671" y="3435743"/>
            <a:ext cx="1619729" cy="478151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6503023" y="3834941"/>
            <a:ext cx="659777" cy="7895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6503023" y="3913894"/>
            <a:ext cx="964577" cy="8746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503023" y="4179072"/>
            <a:ext cx="1383676" cy="14301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Box 83"/>
          <p:cNvSpPr txBox="1">
            <a:spLocks noChangeArrowheads="1"/>
          </p:cNvSpPr>
          <p:nvPr/>
        </p:nvSpPr>
        <p:spPr bwMode="auto">
          <a:xfrm>
            <a:off x="152400" y="3200400"/>
            <a:ext cx="22185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K252 with grades of 55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cpht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up to 85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cpht</a:t>
            </a:r>
            <a:endPara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8" name="Text Box 83"/>
          <p:cNvSpPr txBox="1">
            <a:spLocks noChangeArrowheads="1"/>
          </p:cNvSpPr>
          <p:nvPr/>
        </p:nvSpPr>
        <p:spPr bwMode="auto">
          <a:xfrm>
            <a:off x="5413185" y="4330521"/>
            <a:ext cx="225725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BE-2 &amp; BE-3 highly diamondiferous &amp; require bulk sampling</a:t>
            </a:r>
            <a:endPara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522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6" descr="K252 stones - 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9698" r="8368" b="6967"/>
          <a:stretch>
            <a:fillRect/>
          </a:stretch>
        </p:blipFill>
        <p:spPr bwMode="auto">
          <a:xfrm>
            <a:off x="5257800" y="1897278"/>
            <a:ext cx="3890553" cy="306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6904"/>
              </p:ext>
            </p:extLst>
          </p:nvPr>
        </p:nvGraphicFramePr>
        <p:xfrm>
          <a:off x="2497182" y="3214101"/>
          <a:ext cx="2057400" cy="174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Corel PHOTO-PAINT 9.0 Image" r:id="rId4" imgW="3181849" imgH="2968507" progId="">
                  <p:embed/>
                </p:oleObj>
              </mc:Choice>
              <mc:Fallback>
                <p:oleObj name="Corel PHOTO-PAINT 9.0 Image" r:id="rId4" imgW="3181849" imgH="296850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5128" t="1031" r="2563" b="60481"/>
                      <a:stretch>
                        <a:fillRect/>
                      </a:stretch>
                    </p:blipFill>
                    <p:spPr bwMode="auto">
                      <a:xfrm>
                        <a:off x="2497182" y="3214101"/>
                        <a:ext cx="2057400" cy="174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83842" y="1524000"/>
            <a:ext cx="4724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37160" indent="-137160" eaLnBrk="0" hangingPunct="0">
              <a:buFontTx/>
              <a:buChar char="•"/>
              <a:defRPr/>
            </a:pPr>
            <a:r>
              <a:rPr lang="en-US" dirty="0"/>
              <a:t>Yellow macro diamond from K6 weighs 0.76 </a:t>
            </a:r>
            <a:r>
              <a:rPr lang="en-US" dirty="0" smtClean="0"/>
              <a:t>carats &amp; was of high value in $</a:t>
            </a:r>
          </a:p>
          <a:p>
            <a:pPr marL="137160" indent="-137160" eaLnBrk="0" hangingPunct="0">
              <a:buFontTx/>
              <a:buChar char="•"/>
              <a:defRPr/>
            </a:pPr>
            <a:r>
              <a:rPr lang="en-US" dirty="0" smtClean="0"/>
              <a:t>Cantered/Shore </a:t>
            </a:r>
            <a:r>
              <a:rPr lang="en-US" dirty="0"/>
              <a:t>Gold/</a:t>
            </a:r>
            <a:r>
              <a:rPr lang="en-US" dirty="0" err="1"/>
              <a:t>Encana’s</a:t>
            </a:r>
            <a:r>
              <a:rPr lang="en-US" dirty="0"/>
              <a:t> K252 yielded an average of 0.55 carats per </a:t>
            </a:r>
            <a:r>
              <a:rPr lang="en-US" dirty="0" err="1"/>
              <a:t>tonne</a:t>
            </a:r>
            <a:r>
              <a:rPr lang="en-US" dirty="0"/>
              <a:t> – </a:t>
            </a:r>
            <a:r>
              <a:rPr lang="en-US" dirty="0" smtClean="0"/>
              <a:t>but the pipe </a:t>
            </a:r>
            <a:r>
              <a:rPr lang="en-US" dirty="0"/>
              <a:t>is a bit small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633435"/>
            <a:ext cx="8538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 smtClean="0"/>
              <a:t>Gem quality diamonds recovered from a number of the </a:t>
            </a:r>
            <a:r>
              <a:rPr lang="en-US" dirty="0" err="1" smtClean="0"/>
              <a:t>Canterra</a:t>
            </a:r>
            <a:r>
              <a:rPr lang="en-US" dirty="0" smtClean="0"/>
              <a:t>/Shore Gold/</a:t>
            </a:r>
            <a:r>
              <a:rPr lang="en-US" dirty="0" err="1" smtClean="0"/>
              <a:t>Encana</a:t>
            </a:r>
            <a:r>
              <a:rPr lang="en-US" dirty="0" smtClean="0"/>
              <a:t> BHH </a:t>
            </a:r>
            <a:r>
              <a:rPr lang="en-US" dirty="0" err="1" smtClean="0"/>
              <a:t>Kimberlite</a:t>
            </a:r>
            <a:r>
              <a:rPr lang="en-US" dirty="0" smtClean="0"/>
              <a:t> Pipes – no exploration since 2008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 smtClean="0"/>
              <a:t>Either grade or size of the pipes to date is not economic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04800" y="-44540"/>
            <a:ext cx="87630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3200" b="1" cap="all" dirty="0" smtClean="0">
                <a:latin typeface="+mj-lt"/>
              </a:rPr>
              <a:t>BHH Diamonds – Potential Cutting &amp; Export</a:t>
            </a:r>
            <a:endParaRPr lang="en-US" sz="3200" b="1" cap="all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55" y="5228272"/>
            <a:ext cx="64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 smtClean="0"/>
              <a:t>New explorer Grizzly Diamonds discovered 3 new </a:t>
            </a:r>
            <a:r>
              <a:rPr lang="en-US" dirty="0" err="1" smtClean="0"/>
              <a:t>kimberlites</a:t>
            </a:r>
            <a:r>
              <a:rPr lang="en-US" dirty="0" smtClean="0"/>
              <a:t>, two of which yielded abundant microdiamonds and require bulk sampling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 smtClean="0"/>
              <a:t>Grizzly has been conducting some exploration over the last few years – but Northern AB has been quiet</a:t>
            </a:r>
          </a:p>
        </p:txBody>
      </p:sp>
      <p:pic>
        <p:nvPicPr>
          <p:cNvPr id="11" name="Picture 9" descr="D-08-157 0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46" y="4980539"/>
            <a:ext cx="1988823" cy="187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be_01_macrocrystic_kimberlite_0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7" b="10802"/>
          <a:stretch>
            <a:fillRect/>
          </a:stretch>
        </p:blipFill>
        <p:spPr bwMode="auto">
          <a:xfrm rot="5400000">
            <a:off x="295274" y="3496264"/>
            <a:ext cx="2230438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49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1958"/>
            <a:ext cx="8305800" cy="83681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Lithium</a:t>
            </a:r>
            <a:r>
              <a:rPr lang="en-US" sz="4800" dirty="0"/>
              <a:t> </a:t>
            </a:r>
            <a:r>
              <a:rPr lang="en-US" sz="4800" dirty="0" smtClean="0"/>
              <a:t>– New </a:t>
            </a:r>
            <a:r>
              <a:rPr lang="en-US" sz="4800" dirty="0" err="1" smtClean="0"/>
              <a:t>EnERGY</a:t>
            </a:r>
            <a:r>
              <a:rPr lang="en-US" sz="4800" dirty="0" smtClean="0"/>
              <a:t> FUTURE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863" y="914400"/>
            <a:ext cx="5095137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096356"/>
            <a:ext cx="4762500" cy="2790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7379"/>
            <a:ext cx="4572000" cy="27798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919877"/>
            <a:ext cx="3352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 smtClean="0"/>
              <a:t>Lithium is leading the way in new battery technologies </a:t>
            </a:r>
            <a:r>
              <a:rPr lang="en-US" sz="2000" dirty="0" err="1" smtClean="0"/>
              <a:t>ie</a:t>
            </a:r>
            <a:r>
              <a:rPr lang="en-US" sz="2000" dirty="0" smtClean="0"/>
              <a:t> Tesla Giga Factory &amp; Cars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 smtClean="0"/>
              <a:t>Not just for cars but for major industrial use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 smtClean="0"/>
              <a:t>Need way to store energy from renewable sources such as wind &amp; solar </a:t>
            </a:r>
            <a:r>
              <a:rPr lang="en-US" sz="2000" dirty="0" err="1" smtClean="0"/>
              <a:t>etc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82737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osha%20and%20Oilfield%20Shots%20with%20New%20Lens%200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7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20296" y="1517524"/>
            <a:ext cx="8474075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30000"/>
              </a:spcBef>
            </a:pPr>
            <a:r>
              <a:rPr lang="en-CA" sz="3600" b="1" dirty="0">
                <a:solidFill>
                  <a:schemeClr val="bg1"/>
                </a:solidFill>
                <a:latin typeface="+mn-lt"/>
              </a:rPr>
              <a:t>Lithium-Rich Oilfield Formation Water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68360" y="3121621"/>
            <a:ext cx="30893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CA" dirty="0">
                <a:solidFill>
                  <a:schemeClr val="bg1"/>
                </a:solidFill>
                <a:latin typeface="+mn-lt"/>
              </a:rPr>
              <a:t>Permian Altmark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gasfield, </a:t>
            </a:r>
            <a:endParaRPr lang="en-CA" dirty="0">
              <a:solidFill>
                <a:schemeClr val="bg1"/>
              </a:solidFill>
              <a:latin typeface="+mn-lt"/>
            </a:endParaRPr>
          </a:p>
          <a:p>
            <a:pPr algn="ctr" eaLnBrk="1" hangingPunct="1"/>
            <a:r>
              <a:rPr lang="en-CA" dirty="0">
                <a:solidFill>
                  <a:schemeClr val="bg1"/>
                </a:solidFill>
                <a:latin typeface="+mn-lt"/>
              </a:rPr>
              <a:t>Germany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(263 ppm)</a:t>
            </a:r>
            <a:endParaRPr lang="en-C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8777" y="2115740"/>
            <a:ext cx="31101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CA" dirty="0">
                <a:solidFill>
                  <a:schemeClr val="bg1"/>
                </a:solidFill>
                <a:latin typeface="+mn-lt"/>
              </a:rPr>
              <a:t>Jurassic</a:t>
            </a:r>
            <a:r>
              <a:rPr lang="en-CA" dirty="0">
                <a:latin typeface="+mn-lt"/>
              </a:rPr>
              <a:t> 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Smackover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brine, </a:t>
            </a:r>
            <a:endParaRPr lang="en-CA" dirty="0">
              <a:solidFill>
                <a:schemeClr val="bg1"/>
              </a:solidFill>
              <a:latin typeface="+mn-lt"/>
            </a:endParaRPr>
          </a:p>
          <a:p>
            <a:pPr algn="ctr" eaLnBrk="1" hangingPunct="1"/>
            <a:r>
              <a:rPr lang="en-CA" dirty="0">
                <a:solidFill>
                  <a:schemeClr val="bg1"/>
                </a:solidFill>
                <a:latin typeface="+mn-lt"/>
              </a:rPr>
              <a:t>Arkansas and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Texas, 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USA</a:t>
            </a:r>
          </a:p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(50-572 ppm)</a:t>
            </a:r>
            <a:endParaRPr lang="en-C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5949021" y="3205033"/>
            <a:ext cx="32125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CA" dirty="0">
                <a:solidFill>
                  <a:schemeClr val="bg1"/>
                </a:solidFill>
                <a:latin typeface="+mn-lt"/>
              </a:rPr>
              <a:t>North Dakota Devonian</a:t>
            </a:r>
          </a:p>
          <a:p>
            <a:pPr algn="ctr" eaLnBrk="1" hangingPunct="1"/>
            <a:r>
              <a:rPr lang="en-CA" dirty="0" smtClean="0">
                <a:solidFill>
                  <a:schemeClr val="bg1"/>
                </a:solidFill>
                <a:latin typeface="+mn-lt"/>
              </a:rPr>
              <a:t>Formations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(100-288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ppm)</a:t>
            </a:r>
            <a:endParaRPr lang="en-C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201343" y="2421533"/>
            <a:ext cx="32560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CA" dirty="0">
                <a:solidFill>
                  <a:schemeClr val="bg1"/>
                </a:solidFill>
                <a:latin typeface="+mn-lt"/>
              </a:rPr>
              <a:t>Texas Cretaceous reservoirs</a:t>
            </a:r>
          </a:p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(132-333 ppm)</a:t>
            </a:r>
            <a:endParaRPr lang="en-C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0" y="5326063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And the…</a:t>
            </a:r>
          </a:p>
          <a:p>
            <a:pPr algn="ctr" eaLnBrk="1" hangingPunct="1"/>
            <a:r>
              <a:rPr lang="en-CA" sz="2800" b="1" dirty="0">
                <a:solidFill>
                  <a:schemeClr val="bg1"/>
                </a:solidFill>
                <a:latin typeface="+mn-lt"/>
              </a:rPr>
              <a:t>w</a:t>
            </a:r>
            <a:r>
              <a:rPr lang="en-CA" sz="2800" b="1" dirty="0" smtClean="0">
                <a:solidFill>
                  <a:schemeClr val="bg1"/>
                </a:solidFill>
                <a:latin typeface="+mn-lt"/>
              </a:rPr>
              <a:t>est-central Alberta area of the </a:t>
            </a:r>
          </a:p>
          <a:p>
            <a:pPr algn="ctr" eaLnBrk="1" hangingPunct="1"/>
            <a:r>
              <a:rPr lang="en-CA" sz="2800" b="1" dirty="0" smtClean="0">
                <a:solidFill>
                  <a:schemeClr val="bg1"/>
                </a:solidFill>
                <a:latin typeface="+mn-lt"/>
              </a:rPr>
              <a:t>Western Canada Sedimentary Basin (70-140 ppm)</a:t>
            </a:r>
            <a:endParaRPr lang="en-CA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552186" y="2174743"/>
            <a:ext cx="24657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CA" dirty="0">
                <a:solidFill>
                  <a:schemeClr val="bg1"/>
                </a:solidFill>
                <a:latin typeface="+mn-lt"/>
              </a:rPr>
              <a:t>Cretaceous</a:t>
            </a:r>
          </a:p>
          <a:p>
            <a:pPr algn="ctr" eaLnBrk="1" hangingPunct="1"/>
            <a:r>
              <a:rPr lang="en-CA" dirty="0" smtClean="0">
                <a:solidFill>
                  <a:schemeClr val="bg1"/>
                </a:solidFill>
                <a:latin typeface="+mn-lt"/>
              </a:rPr>
              <a:t>Heletz-Kokhav, 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Israel</a:t>
            </a:r>
          </a:p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(97-228 ppm)</a:t>
            </a:r>
            <a:endParaRPr lang="en-C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6185"/>
            <a:ext cx="8979149" cy="8368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Brine </a:t>
            </a:r>
            <a:r>
              <a:rPr lang="en-US" sz="4400" dirty="0" err="1" smtClean="0">
                <a:solidFill>
                  <a:schemeClr val="bg1"/>
                </a:solidFill>
              </a:rPr>
              <a:t>iNTO</a:t>
            </a:r>
            <a:r>
              <a:rPr lang="en-US" sz="4400" dirty="0" smtClean="0">
                <a:solidFill>
                  <a:schemeClr val="bg1"/>
                </a:solidFill>
              </a:rPr>
              <a:t> Wine – </a:t>
            </a:r>
            <a:r>
              <a:rPr lang="en-US" sz="4400" dirty="0" err="1" smtClean="0">
                <a:solidFill>
                  <a:schemeClr val="bg1"/>
                </a:solidFill>
              </a:rPr>
              <a:t>LitHium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u="sng" dirty="0" smtClean="0">
                <a:solidFill>
                  <a:schemeClr val="bg1"/>
                </a:solidFill>
              </a:rPr>
              <a:t>+</a:t>
            </a:r>
            <a:r>
              <a:rPr lang="en-US" sz="4400" dirty="0" smtClean="0">
                <a:solidFill>
                  <a:schemeClr val="bg1"/>
                </a:solidFill>
              </a:rPr>
              <a:t> K, B, Br, I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06560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576</TotalTime>
  <Words>1250</Words>
  <Application>Microsoft Office PowerPoint</Application>
  <PresentationFormat>On-screen Show (4:3)</PresentationFormat>
  <Paragraphs>206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Badge</vt:lpstr>
      <vt:lpstr>Chart</vt:lpstr>
      <vt:lpstr>Slide</vt:lpstr>
      <vt:lpstr>Corel PHOTO-PAINT 9.0 Image</vt:lpstr>
      <vt:lpstr>Mining &amp;  Mineral  Processing </vt:lpstr>
      <vt:lpstr>Recognizing the Contributors</vt:lpstr>
      <vt:lpstr>The Forces and Sources of Change</vt:lpstr>
      <vt:lpstr>MINERAL POTENTIAL OF AlBERTA</vt:lpstr>
      <vt:lpstr>Commodities &amp; Areas</vt:lpstr>
      <vt:lpstr>Potential Diamond mining</vt:lpstr>
      <vt:lpstr>PowerPoint Presentation</vt:lpstr>
      <vt:lpstr>Lithium – New EnERGY FUTURE</vt:lpstr>
      <vt:lpstr>Brine iNTO Wine – LitHium + K, B, Br, I</vt:lpstr>
      <vt:lpstr>Li Brine Potential in Alberta</vt:lpstr>
      <vt:lpstr>The Challenge is technology</vt:lpstr>
      <vt:lpstr>Potash In Alberta</vt:lpstr>
      <vt:lpstr>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&amp; recommendations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&amp; Mineral Processing</dc:title>
  <dc:creator>User</dc:creator>
  <cp:lastModifiedBy>Garrett</cp:lastModifiedBy>
  <cp:revision>51</cp:revision>
  <dcterms:created xsi:type="dcterms:W3CDTF">2016-09-22T01:54:35Z</dcterms:created>
  <dcterms:modified xsi:type="dcterms:W3CDTF">2016-11-24T05:33:51Z</dcterms:modified>
</cp:coreProperties>
</file>