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6" r:id="rId3"/>
    <p:sldId id="260" r:id="rId4"/>
    <p:sldId id="263" r:id="rId5"/>
    <p:sldId id="264" r:id="rId6"/>
    <p:sldId id="266" r:id="rId7"/>
    <p:sldId id="267" r:id="rId8"/>
    <p:sldId id="303" r:id="rId9"/>
    <p:sldId id="280" r:id="rId10"/>
    <p:sldId id="281" r:id="rId11"/>
    <p:sldId id="283" r:id="rId12"/>
    <p:sldId id="286" r:id="rId13"/>
    <p:sldId id="291" r:id="rId14"/>
    <p:sldId id="292" r:id="rId15"/>
    <p:sldId id="295" r:id="rId16"/>
    <p:sldId id="296" r:id="rId17"/>
    <p:sldId id="297" r:id="rId18"/>
    <p:sldId id="300" r:id="rId19"/>
    <p:sldId id="302" r:id="rId20"/>
    <p:sldId id="271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8" d="100"/>
          <a:sy n="138" d="100"/>
        </p:scale>
        <p:origin x="-114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ke%20Holden\Desktop\Unnetworked%20files\Industrie%202030%20work\Final%20reports%20work\Commercialization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Share of Companies</a:t>
            </a:r>
            <a:r>
              <a:rPr lang="en-US" baseline="0" dirty="0"/>
              <a:t> Reporting Innovations</a:t>
            </a:r>
          </a:p>
        </c:rich>
      </c:tx>
      <c:layout>
        <c:manualLayout>
          <c:xMode val="edge"/>
          <c:yMode val="edge"/>
          <c:x val="0.10902077865266856"/>
          <c:y val="3.240740740740748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5444020011934334E-2"/>
          <c:y val="0.16690981335666388"/>
          <c:w val="0.8648476626198337"/>
          <c:h val="0.524822948585823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Sheet1!$C$19</c:f>
              <c:strCache>
                <c:ptCount val="1"/>
                <c:pt idx="0">
                  <c:v>2007-2009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Sheet1!$B$20:$B$21</c:f>
              <c:strCache>
                <c:ptCount val="2"/>
                <c:pt idx="0">
                  <c:v>Product innovations</c:v>
                </c:pt>
                <c:pt idx="1">
                  <c:v>No innovations</c:v>
                </c:pt>
              </c:strCache>
            </c:strRef>
          </c:cat>
          <c:val>
            <c:numRef>
              <c:f>Sheet1!$C$20:$C$21</c:f>
              <c:numCache>
                <c:formatCode>General</c:formatCode>
                <c:ptCount val="2"/>
                <c:pt idx="0">
                  <c:v>48.6</c:v>
                </c:pt>
                <c:pt idx="1">
                  <c:v>18.8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E0-46ED-8939-63304AA229BE}"/>
            </c:ext>
          </c:extLst>
        </c:ser>
        <c:ser>
          <c:idx val="1"/>
          <c:order val="1"/>
          <c:tx>
            <c:strRef>
              <c:f>Sheet1!$D$19</c:f>
              <c:strCache>
                <c:ptCount val="1"/>
                <c:pt idx="0">
                  <c:v>2010-2012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Sheet1!$B$20:$B$21</c:f>
              <c:strCache>
                <c:ptCount val="2"/>
                <c:pt idx="0">
                  <c:v>Product innovations</c:v>
                </c:pt>
                <c:pt idx="1">
                  <c:v>No innovations</c:v>
                </c:pt>
              </c:strCache>
            </c:strRef>
          </c:cat>
          <c:val>
            <c:numRef>
              <c:f>Sheet1!$D$20:$D$21</c:f>
              <c:numCache>
                <c:formatCode>General</c:formatCode>
                <c:ptCount val="2"/>
                <c:pt idx="0">
                  <c:v>46</c:v>
                </c:pt>
                <c:pt idx="1">
                  <c:v>25.2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7E0-46ED-8939-63304AA229BE}"/>
            </c:ext>
          </c:extLst>
        </c:ser>
        <c:ser>
          <c:idx val="2"/>
          <c:order val="2"/>
          <c:tx>
            <c:strRef>
              <c:f>Sheet1!$E$19</c:f>
              <c:strCache>
                <c:ptCount val="1"/>
                <c:pt idx="0">
                  <c:v>2012-2014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Sheet1!$B$20:$B$21</c:f>
              <c:strCache>
                <c:ptCount val="2"/>
                <c:pt idx="0">
                  <c:v>Product innovations</c:v>
                </c:pt>
                <c:pt idx="1">
                  <c:v>No innovations</c:v>
                </c:pt>
              </c:strCache>
            </c:strRef>
          </c:cat>
          <c:val>
            <c:numRef>
              <c:f>Sheet1!$E$20:$E$21</c:f>
              <c:numCache>
                <c:formatCode>General</c:formatCode>
                <c:ptCount val="2"/>
                <c:pt idx="0">
                  <c:v>43.9</c:v>
                </c:pt>
                <c:pt idx="1">
                  <c:v>33.800000000000004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7E0-46ED-8939-63304AA22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028032"/>
        <c:axId val="21893632"/>
      </c:barChart>
      <c:catAx>
        <c:axId val="26028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893632"/>
        <c:crosses val="autoZero"/>
        <c:auto val="1"/>
        <c:lblAlgn val="ctr"/>
        <c:lblOffset val="100"/>
        <c:noMultiLvlLbl val="0"/>
      </c:catAx>
      <c:valAx>
        <c:axId val="21893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6028032"/>
        <c:crosses val="autoZero"/>
        <c:crossBetween val="between"/>
      </c:valAx>
    </c:plotArea>
    <c:legend>
      <c:legendPos val="b"/>
      <c:layout/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52A3A-DCA9-4B4A-A57D-C18D6A7F5505}" type="datetimeFigureOut">
              <a:rPr lang="en-CA" smtClean="0"/>
              <a:pPr/>
              <a:t>2016-11-22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E719B-DFA3-4451-A68E-56A1EEEBDF1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6284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E719B-DFA3-4451-A68E-56A1EEEBDF1D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2168-D7B9-EB4F-839D-3A724739B8BE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2111-FB59-8A41-BBF1-7662F0D30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4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2168-D7B9-EB4F-839D-3A724739B8BE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2111-FB59-8A41-BBF1-7662F0D30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88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2168-D7B9-EB4F-839D-3A724739B8BE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2111-FB59-8A41-BBF1-7662F0D30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7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2168-D7B9-EB4F-839D-3A724739B8BE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2111-FB59-8A41-BBF1-7662F0D30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2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2168-D7B9-EB4F-839D-3A724739B8BE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2111-FB59-8A41-BBF1-7662F0D30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9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2168-D7B9-EB4F-839D-3A724739B8BE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2111-FB59-8A41-BBF1-7662F0D30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2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2168-D7B9-EB4F-839D-3A724739B8BE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2111-FB59-8A41-BBF1-7662F0D30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9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2168-D7B9-EB4F-839D-3A724739B8BE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2111-FB59-8A41-BBF1-7662F0D30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2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2168-D7B9-EB4F-839D-3A724739B8BE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2111-FB59-8A41-BBF1-7662F0D30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0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2168-D7B9-EB4F-839D-3A724739B8BE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2111-FB59-8A41-BBF1-7662F0D30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9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2168-D7B9-EB4F-839D-3A724739B8BE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2111-FB59-8A41-BBF1-7662F0D30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5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42168-D7B9-EB4F-839D-3A724739B8BE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12111-FB59-8A41-BBF1-7662F0D30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4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ustrie2030.ca/" TargetMode="External"/><Relationship Id="rId2" Type="http://schemas.openxmlformats.org/officeDocument/2006/relationships/hyperlink" Target="mailto:David.maclean@cme-mec.c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anufacturingourfuture.ca/" TargetMode="External"/><Relationship Id="rId4" Type="http://schemas.openxmlformats.org/officeDocument/2006/relationships/hyperlink" Target="http://www.cme-mec.ca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3035" y="1497205"/>
            <a:ext cx="54240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3200" b="1" dirty="0"/>
              <a:t>Manufacturing </a:t>
            </a:r>
            <a:r>
              <a:rPr lang="en-CA" sz="3200" b="1" dirty="0" smtClean="0"/>
              <a:t>&amp; Export –</a:t>
            </a:r>
          </a:p>
          <a:p>
            <a:pPr algn="r"/>
            <a:r>
              <a:rPr lang="en-CA" sz="2800" b="1" dirty="0" smtClean="0"/>
              <a:t>Growth</a:t>
            </a:r>
            <a:r>
              <a:rPr lang="en-CA" sz="2800" b="1" dirty="0"/>
              <a:t>, Innovation and Prosperity for Canada</a:t>
            </a:r>
          </a:p>
          <a:p>
            <a:pPr algn="r"/>
            <a:endParaRPr lang="en-CA" sz="1600" b="1" dirty="0" smtClean="0"/>
          </a:p>
          <a:p>
            <a:pPr algn="r"/>
            <a:r>
              <a:rPr lang="en-CA" sz="1600" b="1" dirty="0" smtClean="0"/>
              <a:t>David </a:t>
            </a:r>
            <a:r>
              <a:rPr lang="en-CA" sz="1600" b="1" dirty="0"/>
              <a:t>MacLean </a:t>
            </a:r>
          </a:p>
          <a:p>
            <a:pPr algn="r"/>
            <a:r>
              <a:rPr lang="en-CA" sz="1600" b="1" dirty="0"/>
              <a:t>Divisional Vice President – Alberta</a:t>
            </a:r>
          </a:p>
          <a:p>
            <a:pPr algn="r"/>
            <a:r>
              <a:rPr lang="en-CA" sz="1600" b="1" dirty="0"/>
              <a:t>Canadian Manufacturers &amp; </a:t>
            </a:r>
            <a:r>
              <a:rPr lang="en-CA" sz="1600" b="1" dirty="0" smtClean="0"/>
              <a:t>Exporters</a:t>
            </a:r>
          </a:p>
          <a:p>
            <a:pPr algn="r"/>
            <a:endParaRPr lang="en-CA" sz="1600" b="1" dirty="0"/>
          </a:p>
          <a:p>
            <a:pPr algn="r"/>
            <a:r>
              <a:rPr lang="en-CA" sz="2400" i="1" dirty="0" smtClean="0"/>
              <a:t>November 26, </a:t>
            </a:r>
            <a:r>
              <a:rPr lang="en-CA" sz="2400" i="1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076735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928" y="205979"/>
            <a:ext cx="6068141" cy="857250"/>
          </a:xfrm>
        </p:spPr>
        <p:txBody>
          <a:bodyPr>
            <a:normAutofit/>
          </a:bodyPr>
          <a:lstStyle/>
          <a:p>
            <a:pPr algn="l"/>
            <a:r>
              <a:rPr lang="en-US" sz="3600" i="1" dirty="0">
                <a:solidFill>
                  <a:schemeClr val="bg1"/>
                </a:solidFill>
              </a:rPr>
              <a:t>General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Businesses have been challenged by recent economic conditions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They are cautiously optimistic about the future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But they face many obstacles that threaten future growth and competitiveness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They are looking to governments to help facilitate technology adoption and drive expansion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07294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14" y="205979"/>
            <a:ext cx="6185338" cy="857250"/>
          </a:xfrm>
        </p:spPr>
        <p:txBody>
          <a:bodyPr>
            <a:normAutofit/>
          </a:bodyPr>
          <a:lstStyle/>
          <a:p>
            <a:pPr algn="l"/>
            <a:r>
              <a:rPr lang="en-US" sz="3600" i="1" dirty="0">
                <a:solidFill>
                  <a:schemeClr val="bg1"/>
                </a:solidFill>
              </a:rPr>
              <a:t>Business Outlook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14" y="1927952"/>
            <a:ext cx="3599793" cy="1972707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sz="2800" dirty="0"/>
              <a:t>What are the most pressing challenges facing your company today?</a:t>
            </a:r>
          </a:p>
          <a:p>
            <a:pPr marL="0">
              <a:buNone/>
            </a:pPr>
            <a:endParaRPr lang="en-US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4864" y="1200151"/>
            <a:ext cx="4951936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7294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14" y="205979"/>
            <a:ext cx="6185338" cy="857250"/>
          </a:xfrm>
        </p:spPr>
        <p:txBody>
          <a:bodyPr>
            <a:normAutofit/>
          </a:bodyPr>
          <a:lstStyle/>
          <a:p>
            <a:pPr algn="l"/>
            <a:r>
              <a:rPr lang="en-US" sz="3600" i="1" dirty="0">
                <a:solidFill>
                  <a:schemeClr val="bg1"/>
                </a:solidFill>
              </a:rPr>
              <a:t>Business Outlook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8278" y="1462311"/>
            <a:ext cx="5547701" cy="299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8013" y="1946709"/>
            <a:ext cx="3180265" cy="2085464"/>
          </a:xfrm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en-US" sz="2800" dirty="0"/>
              <a:t>What are the most important factors you consider when deciding where in Canada to invest?</a:t>
            </a:r>
          </a:p>
          <a:p>
            <a:pPr marL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7294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14" y="205979"/>
            <a:ext cx="6185338" cy="857250"/>
          </a:xfrm>
        </p:spPr>
        <p:txBody>
          <a:bodyPr>
            <a:normAutofit/>
          </a:bodyPr>
          <a:lstStyle/>
          <a:p>
            <a:pPr algn="l"/>
            <a:r>
              <a:rPr lang="en-US" sz="3600" i="1" dirty="0">
                <a:solidFill>
                  <a:schemeClr val="bg1"/>
                </a:solidFill>
              </a:rPr>
              <a:t>Business Innovation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2890" y="1200151"/>
            <a:ext cx="4398849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2250" y="1946709"/>
            <a:ext cx="3180265" cy="2085464"/>
          </a:xfrm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en-US" sz="2800" dirty="0"/>
              <a:t>What are the biggest obstacles you face in bringing new products to market?</a:t>
            </a:r>
          </a:p>
          <a:p>
            <a:pPr marL="0">
              <a:buNone/>
            </a:pPr>
            <a:endParaRPr lang="en-US" sz="2800" dirty="0"/>
          </a:p>
          <a:p>
            <a:pPr marL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7294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14" y="205979"/>
            <a:ext cx="6185338" cy="857250"/>
          </a:xfrm>
        </p:spPr>
        <p:txBody>
          <a:bodyPr>
            <a:normAutofit/>
          </a:bodyPr>
          <a:lstStyle/>
          <a:p>
            <a:pPr algn="l"/>
            <a:r>
              <a:rPr lang="en-US" sz="3600" i="1" dirty="0">
                <a:solidFill>
                  <a:schemeClr val="bg1"/>
                </a:solidFill>
              </a:rPr>
              <a:t>Business Innovation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6242" y="1135085"/>
            <a:ext cx="4602518" cy="350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2250" y="1946709"/>
            <a:ext cx="3180265" cy="2085464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sz="2800" dirty="0"/>
              <a:t>What are the biggest obstacles you face in adopting new technologies?</a:t>
            </a:r>
          </a:p>
          <a:p>
            <a:pPr marL="0">
              <a:buNone/>
            </a:pPr>
            <a:endParaRPr lang="en-US" sz="2800" dirty="0"/>
          </a:p>
          <a:p>
            <a:pPr marL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7294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14" y="205979"/>
            <a:ext cx="6185338" cy="857250"/>
          </a:xfrm>
        </p:spPr>
        <p:txBody>
          <a:bodyPr>
            <a:normAutofit/>
          </a:bodyPr>
          <a:lstStyle/>
          <a:p>
            <a:pPr algn="l"/>
            <a:r>
              <a:rPr lang="en-US" sz="3600" i="1" dirty="0">
                <a:solidFill>
                  <a:schemeClr val="bg1"/>
                </a:solidFill>
              </a:rPr>
              <a:t>Policy Climate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9970" y="1186353"/>
            <a:ext cx="4318611" cy="344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9367" y="1946709"/>
            <a:ext cx="3400603" cy="2085464"/>
          </a:xfrm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en-US" sz="2800" dirty="0"/>
              <a:t>Have tax and regulatory policies become more supportive in the last three years?</a:t>
            </a:r>
          </a:p>
          <a:p>
            <a:pPr marL="0">
              <a:buNone/>
            </a:pPr>
            <a:endParaRPr lang="en-US" sz="2800" dirty="0"/>
          </a:p>
          <a:p>
            <a:pPr marL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7294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14" y="205979"/>
            <a:ext cx="6185338" cy="857250"/>
          </a:xfrm>
        </p:spPr>
        <p:txBody>
          <a:bodyPr>
            <a:normAutofit/>
          </a:bodyPr>
          <a:lstStyle/>
          <a:p>
            <a:pPr algn="l"/>
            <a:r>
              <a:rPr lang="en-US" sz="3600" i="1" dirty="0">
                <a:solidFill>
                  <a:schemeClr val="bg1"/>
                </a:solidFill>
              </a:rPr>
              <a:t>Policy Climate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9367" y="1946709"/>
            <a:ext cx="3400603" cy="20854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more should governments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 to support manufacturing in Canada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0922" y="1231759"/>
            <a:ext cx="3802745" cy="333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990644" y="4299577"/>
            <a:ext cx="2655065" cy="2644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94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14" y="205979"/>
            <a:ext cx="6185338" cy="857250"/>
          </a:xfrm>
        </p:spPr>
        <p:txBody>
          <a:bodyPr>
            <a:normAutofit/>
          </a:bodyPr>
          <a:lstStyle/>
          <a:p>
            <a:pPr algn="l"/>
            <a:r>
              <a:rPr lang="en-US" sz="3600" i="1" dirty="0">
                <a:solidFill>
                  <a:schemeClr val="bg1"/>
                </a:solidFill>
              </a:rPr>
              <a:t>Global Markets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7977" y="1344058"/>
            <a:ext cx="5579026" cy="321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99367" y="1946709"/>
            <a:ext cx="2768610" cy="20854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 do you see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greatest opportunities for growth over the next five years?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294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14" y="205979"/>
            <a:ext cx="6185338" cy="857250"/>
          </a:xfrm>
        </p:spPr>
        <p:txBody>
          <a:bodyPr>
            <a:normAutofit/>
          </a:bodyPr>
          <a:lstStyle/>
          <a:p>
            <a:pPr algn="l"/>
            <a:r>
              <a:rPr lang="en-US" sz="3600" i="1" dirty="0">
                <a:solidFill>
                  <a:schemeClr val="bg1"/>
                </a:solidFill>
              </a:rPr>
              <a:t>Carbon Pricing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4212" y="1469528"/>
            <a:ext cx="5493414" cy="300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5301" y="1946709"/>
            <a:ext cx="3048063" cy="20854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you support carbon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pricing as a means to reduce industrial emissions?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294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14" y="205979"/>
            <a:ext cx="6185338" cy="857250"/>
          </a:xfrm>
        </p:spPr>
        <p:txBody>
          <a:bodyPr>
            <a:normAutofit/>
          </a:bodyPr>
          <a:lstStyle/>
          <a:p>
            <a:pPr algn="l"/>
            <a:r>
              <a:rPr lang="en-US" sz="3600" i="1" dirty="0">
                <a:solidFill>
                  <a:schemeClr val="bg1"/>
                </a:solidFill>
              </a:rPr>
              <a:t>Carbon Pricing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8014" y="1795749"/>
            <a:ext cx="2572718" cy="2085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should governments help businesses adjust to new prices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carbon?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0731" y="1230613"/>
            <a:ext cx="6145245" cy="333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7294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1100429"/>
            <a:ext cx="7373938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Calibri" pitchFamily="34" charset="0"/>
              </a:rPr>
              <a:t>David MacLean</a:t>
            </a:r>
          </a:p>
          <a:p>
            <a:pPr algn="ctr"/>
            <a:r>
              <a:rPr lang="en-US" sz="2400" b="1" dirty="0">
                <a:latin typeface="Calibri" pitchFamily="34" charset="0"/>
              </a:rPr>
              <a:t>Alberta Vice President</a:t>
            </a:r>
          </a:p>
          <a:p>
            <a:pPr algn="ctr"/>
            <a:r>
              <a:rPr lang="en-US" sz="2400" b="1" dirty="0">
                <a:latin typeface="Calibri" pitchFamily="34" charset="0"/>
              </a:rPr>
              <a:t>Canadian Manufacturers &amp; Exporters</a:t>
            </a:r>
          </a:p>
          <a:p>
            <a:pPr algn="ctr"/>
            <a:r>
              <a:rPr lang="en-US" sz="2400" b="1" dirty="0">
                <a:latin typeface="Calibri" pitchFamily="34" charset="0"/>
                <a:hlinkClick r:id="rId2"/>
              </a:rPr>
              <a:t>David.maclean@cme-mec.ca</a:t>
            </a:r>
            <a:endParaRPr lang="en-US" sz="2400" b="1" dirty="0">
              <a:latin typeface="Calibri" pitchFamily="34" charset="0"/>
            </a:endParaRPr>
          </a:p>
          <a:p>
            <a:pPr algn="ctr"/>
            <a:r>
              <a:rPr lang="en-US" sz="2400" b="1" dirty="0">
                <a:latin typeface="Calibri" pitchFamily="34" charset="0"/>
              </a:rPr>
              <a:t>780.965.4691</a:t>
            </a:r>
          </a:p>
          <a:p>
            <a:pPr algn="ctr"/>
            <a:endParaRPr lang="en-US" sz="2400" b="1" dirty="0">
              <a:latin typeface="Calibri" pitchFamily="34" charset="0"/>
            </a:endParaRPr>
          </a:p>
          <a:p>
            <a:pPr algn="ctr"/>
            <a:r>
              <a:rPr lang="en-US" sz="2400" b="1" dirty="0">
                <a:latin typeface="Calibri" pitchFamily="34" charset="0"/>
                <a:hlinkClick r:id="rId3"/>
              </a:rPr>
              <a:t>www.industrie2030.ca</a:t>
            </a:r>
            <a:endParaRPr lang="en-US" sz="2400" b="1" dirty="0">
              <a:latin typeface="Calibri" pitchFamily="34" charset="0"/>
            </a:endParaRPr>
          </a:p>
          <a:p>
            <a:pPr algn="ctr"/>
            <a:r>
              <a:rPr lang="en-US" sz="2400" b="1" dirty="0">
                <a:latin typeface="Calibri" pitchFamily="34" charset="0"/>
                <a:hlinkClick r:id="rId4"/>
              </a:rPr>
              <a:t>www.cme-mec.ca</a:t>
            </a:r>
            <a:endParaRPr lang="en-US" sz="2400" b="1" dirty="0">
              <a:latin typeface="Calibri" pitchFamily="34" charset="0"/>
            </a:endParaRPr>
          </a:p>
          <a:p>
            <a:pPr algn="ctr"/>
            <a:r>
              <a:rPr lang="en-US" sz="2400" b="1" dirty="0">
                <a:latin typeface="Calibri" pitchFamily="34" charset="0"/>
                <a:hlinkClick r:id="rId5"/>
              </a:rPr>
              <a:t>www.manufacturingourfuture.ca</a:t>
            </a:r>
            <a:r>
              <a:rPr lang="en-US" sz="2400" b="1" dirty="0">
                <a:latin typeface="Calibri" pitchFamily="34" charset="0"/>
              </a:rPr>
              <a:t> </a:t>
            </a:r>
          </a:p>
          <a:p>
            <a:pPr algn="ctr"/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3600" b="1" i="1" dirty="0">
                <a:solidFill>
                  <a:schemeClr val="bg1"/>
                </a:solidFill>
              </a:rPr>
              <a:t>Industrie 2030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endParaRPr lang="en-CA" sz="2000" b="1" dirty="0"/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CA" sz="2000" b="1" dirty="0"/>
              <a:t>Improve access to a skilled workforce, including management training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CA" sz="2000" b="1" dirty="0"/>
              <a:t>Accelerate Adoption of Advanced Manufacturing Technologies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CA" sz="2000" b="1" dirty="0"/>
              <a:t>Foster Innovation, Commercialization and New Product Development 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CA" sz="2000" b="1" dirty="0"/>
              <a:t>Create a Competitive Business Environment in Canada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CA" sz="2000" b="1" dirty="0"/>
              <a:t>Increase Access to Domestic and Foreign Markets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3600" i="1" dirty="0">
                <a:solidFill>
                  <a:schemeClr val="bg1"/>
                </a:solidFill>
              </a:rPr>
              <a:t>Manufacturing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489" y="1322023"/>
            <a:ext cx="8648241" cy="3161841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CA" sz="2000" dirty="0"/>
              <a:t>Direct Economic Impacts: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n-CA" sz="1800" dirty="0"/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en-CA" sz="2000" dirty="0"/>
              <a:t>Employs 1.7 million Canadians – constant since 2008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en-CA" sz="2000" dirty="0"/>
              <a:t>Has wages of $118 billion – the highest of any sector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en-CA" sz="2000" dirty="0"/>
              <a:t>Represents over 90,000 companies of all sizes in all regions of the country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en-CA" sz="2000" dirty="0"/>
              <a:t>Has annual sales of over $600 billion – 10.5% of GDP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en-CA" sz="2000" dirty="0"/>
              <a:t>Responsible for nearly $350 billion in exports – 2/3rds of Canada’s total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3600" i="1" dirty="0">
                <a:solidFill>
                  <a:schemeClr val="bg1"/>
                </a:solidFill>
              </a:rPr>
              <a:t>Manufacturing Productivity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3883"/>
            <a:ext cx="3541923" cy="2710739"/>
          </a:xfrm>
        </p:spPr>
        <p:txBody>
          <a:bodyPr>
            <a:normAutofit/>
          </a:bodyPr>
          <a:lstStyle/>
          <a:p>
            <a:pPr marL="452438" indent="-452438">
              <a:buClr>
                <a:srgbClr val="C00000"/>
              </a:buClr>
              <a:buFont typeface="Wingdings" pitchFamily="2" charset="2"/>
              <a:buChar char="Ø"/>
            </a:pPr>
            <a:r>
              <a:rPr lang="en-CA" sz="2400" dirty="0"/>
              <a:t>Canada’s labour productivity rates are declining compared to major competitors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9637" y="1200151"/>
            <a:ext cx="51244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3600" i="1" dirty="0">
                <a:solidFill>
                  <a:schemeClr val="bg1"/>
                </a:solidFill>
              </a:rPr>
              <a:t>Capital Investment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6762"/>
            <a:ext cx="3248025" cy="2468368"/>
          </a:xfrm>
        </p:spPr>
        <p:txBody>
          <a:bodyPr>
            <a:normAutofit/>
          </a:bodyPr>
          <a:lstStyle/>
          <a:p>
            <a:pPr marL="452438" indent="-452438">
              <a:buClr>
                <a:srgbClr val="C00000"/>
              </a:buClr>
              <a:buFont typeface="Wingdings" pitchFamily="2" charset="2"/>
              <a:buChar char="Ø"/>
            </a:pPr>
            <a:r>
              <a:rPr lang="en-CA" sz="2400" dirty="0"/>
              <a:t>Canada’s investment in new machinery and equipment and technology is declining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5225" y="1200151"/>
            <a:ext cx="49815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8686800" cy="857250"/>
          </a:xfrm>
        </p:spPr>
        <p:txBody>
          <a:bodyPr>
            <a:normAutofit/>
          </a:bodyPr>
          <a:lstStyle/>
          <a:p>
            <a:pPr algn="l"/>
            <a:r>
              <a:rPr lang="en-CA" sz="3600" i="1" dirty="0">
                <a:solidFill>
                  <a:schemeClr val="bg1"/>
                </a:solidFill>
              </a:rPr>
              <a:t>Innovation and Commercialization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139808" cy="3394472"/>
          </a:xfrm>
        </p:spPr>
        <p:txBody>
          <a:bodyPr>
            <a:normAutofit/>
          </a:bodyPr>
          <a:lstStyle/>
          <a:p>
            <a:pPr marL="452438" indent="-452438">
              <a:buClr>
                <a:srgbClr val="C00000"/>
              </a:buClr>
              <a:buFont typeface="Wingdings" pitchFamily="2" charset="2"/>
              <a:buChar char="Ø"/>
            </a:pPr>
            <a:r>
              <a:rPr lang="en-CA" sz="2400" dirty="0"/>
              <a:t>Canadian companies are investing less in innovation</a:t>
            </a:r>
          </a:p>
          <a:p>
            <a:pPr marL="452438" indent="-452438">
              <a:buClr>
                <a:srgbClr val="C00000"/>
              </a:buClr>
              <a:buFont typeface="Wingdings" pitchFamily="2" charset="2"/>
              <a:buChar char="Ø"/>
            </a:pPr>
            <a:r>
              <a:rPr lang="en-CA" sz="2400" dirty="0"/>
              <a:t>Fewer product innovations</a:t>
            </a:r>
          </a:p>
          <a:p>
            <a:pPr marL="452438" indent="-452438">
              <a:buClr>
                <a:srgbClr val="C00000"/>
              </a:buClr>
              <a:buFont typeface="Wingdings" pitchFamily="2" charset="2"/>
              <a:buChar char="Ø"/>
            </a:pPr>
            <a:r>
              <a:rPr lang="en-CA" sz="2400" dirty="0"/>
              <a:t>More companies with no innovations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3597008" y="1685581"/>
          <a:ext cx="5546992" cy="2909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3600" b="1" i="1" dirty="0">
                <a:solidFill>
                  <a:schemeClr val="bg1"/>
                </a:solidFill>
              </a:rPr>
              <a:t>Sales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6255"/>
            <a:ext cx="3181235" cy="2468368"/>
          </a:xfrm>
        </p:spPr>
        <p:txBody>
          <a:bodyPr>
            <a:normAutofit/>
          </a:bodyPr>
          <a:lstStyle/>
          <a:p>
            <a:pPr marL="452438" indent="-452438">
              <a:buClr>
                <a:srgbClr val="C00000"/>
              </a:buClr>
              <a:buFont typeface="Wingdings" pitchFamily="2" charset="2"/>
              <a:buChar char="Ø"/>
            </a:pPr>
            <a:r>
              <a:rPr lang="en-CA" sz="2400" dirty="0"/>
              <a:t>We are selling less manufactured goods to the world and more is being imported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8435" y="1200151"/>
            <a:ext cx="5048365" cy="339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3600" i="1" dirty="0">
                <a:solidFill>
                  <a:schemeClr val="bg1"/>
                </a:solidFill>
              </a:rPr>
              <a:t>Industrie 2030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CA" sz="2400" dirty="0"/>
              <a:t>A strategy to double manufacturing output and value-added exports by 2030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CA" sz="2400" dirty="0"/>
              <a:t>Consultation of more than 1250 industry leaders in person and on-line across the country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CA" sz="2400" dirty="0"/>
              <a:t>Detailed economic analysis of the current state of manufacturing in Canada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CA" sz="2400" dirty="0"/>
              <a:t>Action plan for Growth – </a:t>
            </a:r>
            <a:r>
              <a:rPr lang="en-CA" sz="2400" i="1" dirty="0"/>
              <a:t>Manufacturing Growth, Innovation and Prosperity for Canada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911" y="205979"/>
            <a:ext cx="6079158" cy="857250"/>
          </a:xfrm>
        </p:spPr>
        <p:txBody>
          <a:bodyPr>
            <a:normAutofit/>
          </a:bodyPr>
          <a:lstStyle/>
          <a:p>
            <a:pPr algn="l"/>
            <a:r>
              <a:rPr lang="en-US" sz="3600" i="1" dirty="0">
                <a:solidFill>
                  <a:schemeClr val="bg1"/>
                </a:solidFill>
              </a:rPr>
              <a:t>MIS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959"/>
            <a:ext cx="8229600" cy="3112664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/>
              <a:t>Focus on understanding current business conditions and challenges in manufacturing, including:</a:t>
            </a:r>
          </a:p>
          <a:p>
            <a:pPr lvl="1">
              <a:buClr>
                <a:srgbClr val="C00000"/>
              </a:buClr>
            </a:pPr>
            <a:r>
              <a:rPr lang="en-US" dirty="0"/>
              <a:t>Business and Investment Outlook </a:t>
            </a:r>
          </a:p>
          <a:p>
            <a:pPr lvl="1">
              <a:buClr>
                <a:srgbClr val="C00000"/>
              </a:buClr>
            </a:pPr>
            <a:r>
              <a:rPr lang="en-US" dirty="0" err="1"/>
              <a:t>Labour</a:t>
            </a:r>
            <a:r>
              <a:rPr lang="en-US" dirty="0"/>
              <a:t> and Skills</a:t>
            </a:r>
          </a:p>
          <a:p>
            <a:pPr lvl="1">
              <a:buClr>
                <a:srgbClr val="C00000"/>
              </a:buClr>
            </a:pPr>
            <a:r>
              <a:rPr lang="en-US" dirty="0"/>
              <a:t>Innovation and Commercialization</a:t>
            </a:r>
          </a:p>
          <a:p>
            <a:pPr lvl="1">
              <a:buClr>
                <a:srgbClr val="C00000"/>
              </a:buClr>
            </a:pPr>
            <a:r>
              <a:rPr lang="en-US" dirty="0"/>
              <a:t>Tax and Regulatory Policy</a:t>
            </a:r>
          </a:p>
          <a:p>
            <a:pPr lvl="1">
              <a:buClr>
                <a:srgbClr val="C00000"/>
              </a:buClr>
            </a:pPr>
            <a:r>
              <a:rPr lang="en-US" dirty="0"/>
              <a:t>Global Markets</a:t>
            </a:r>
          </a:p>
          <a:p>
            <a:pPr lvl="1">
              <a:buClr>
                <a:srgbClr val="C00000"/>
              </a:buClr>
            </a:pPr>
            <a:r>
              <a:rPr lang="en-US" dirty="0"/>
              <a:t>Climate Change and Carbon Pricing</a:t>
            </a:r>
          </a:p>
        </p:txBody>
      </p:sp>
    </p:spTree>
    <p:extLst>
      <p:ext uri="{BB962C8B-B14F-4D97-AF65-F5344CB8AC3E}">
        <p14:creationId xmlns:p14="http://schemas.microsoft.com/office/powerpoint/2010/main" val="2107294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11173</TotalTime>
  <Words>474</Words>
  <Application>Microsoft Office PowerPoint</Application>
  <PresentationFormat>On-screen Show (16:9)</PresentationFormat>
  <Paragraphs>80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Manufacturing Matters</vt:lpstr>
      <vt:lpstr>Manufacturing Productivity</vt:lpstr>
      <vt:lpstr>Capital Investment</vt:lpstr>
      <vt:lpstr>Innovation and Commercialization</vt:lpstr>
      <vt:lpstr>Sales</vt:lpstr>
      <vt:lpstr>Industrie 2030</vt:lpstr>
      <vt:lpstr>MIS Overview</vt:lpstr>
      <vt:lpstr>General Observations</vt:lpstr>
      <vt:lpstr>Business Outlook</vt:lpstr>
      <vt:lpstr>Business Outlook </vt:lpstr>
      <vt:lpstr>Business Innovation</vt:lpstr>
      <vt:lpstr>Business Innovation</vt:lpstr>
      <vt:lpstr>Policy Climate</vt:lpstr>
      <vt:lpstr>Policy Climate</vt:lpstr>
      <vt:lpstr>Global Markets</vt:lpstr>
      <vt:lpstr>Carbon Pricing</vt:lpstr>
      <vt:lpstr>Carbon Pricing</vt:lpstr>
      <vt:lpstr>Industrie 2030 Plan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</dc:creator>
  <cp:lastModifiedBy>Perry</cp:lastModifiedBy>
  <cp:revision>360</cp:revision>
  <dcterms:created xsi:type="dcterms:W3CDTF">2016-10-14T17:32:34Z</dcterms:created>
  <dcterms:modified xsi:type="dcterms:W3CDTF">2016-11-22T16:37:18Z</dcterms:modified>
</cp:coreProperties>
</file>