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51" r:id="rId2"/>
    <p:sldMasterId id="2147483653" r:id="rId3"/>
    <p:sldMasterId id="2147483654" r:id="rId4"/>
    <p:sldMasterId id="2147483655" r:id="rId5"/>
    <p:sldMasterId id="2147483656" r:id="rId6"/>
    <p:sldMasterId id="2147483659" r:id="rId7"/>
    <p:sldMasterId id="2147483660" r:id="rId8"/>
    <p:sldMasterId id="2147483661" r:id="rId9"/>
    <p:sldMasterId id="2147483936" r:id="rId10"/>
  </p:sldMasterIdLst>
  <p:notesMasterIdLst>
    <p:notesMasterId r:id="rId31"/>
  </p:notesMasterIdLst>
  <p:handoutMasterIdLst>
    <p:handoutMasterId r:id="rId32"/>
  </p:handoutMasterIdLst>
  <p:sldIdLst>
    <p:sldId id="325" r:id="rId11"/>
    <p:sldId id="413" r:id="rId12"/>
    <p:sldId id="491" r:id="rId13"/>
    <p:sldId id="472" r:id="rId14"/>
    <p:sldId id="511" r:id="rId15"/>
    <p:sldId id="471" r:id="rId16"/>
    <p:sldId id="512" r:id="rId17"/>
    <p:sldId id="507" r:id="rId18"/>
    <p:sldId id="513" r:id="rId19"/>
    <p:sldId id="508" r:id="rId20"/>
    <p:sldId id="520" r:id="rId21"/>
    <p:sldId id="514" r:id="rId22"/>
    <p:sldId id="509" r:id="rId23"/>
    <p:sldId id="510" r:id="rId24"/>
    <p:sldId id="515" r:id="rId25"/>
    <p:sldId id="517" r:id="rId26"/>
    <p:sldId id="516" r:id="rId27"/>
    <p:sldId id="518" r:id="rId28"/>
    <p:sldId id="490" r:id="rId29"/>
    <p:sldId id="519" r:id="rId30"/>
  </p:sldIdLst>
  <p:sldSz cx="13004800" cy="9753600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1pPr>
    <a:lvl2pPr marL="457129" algn="ctr" rtl="0" fontAlgn="base">
      <a:spcBef>
        <a:spcPct val="0"/>
      </a:spcBef>
      <a:spcAft>
        <a:spcPct val="0"/>
      </a:spcAft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2pPr>
    <a:lvl3pPr marL="914260" algn="ctr" rtl="0" fontAlgn="base">
      <a:spcBef>
        <a:spcPct val="0"/>
      </a:spcBef>
      <a:spcAft>
        <a:spcPct val="0"/>
      </a:spcAft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3pPr>
    <a:lvl4pPr marL="1371390" algn="ctr" rtl="0" fontAlgn="base">
      <a:spcBef>
        <a:spcPct val="0"/>
      </a:spcBef>
      <a:spcAft>
        <a:spcPct val="0"/>
      </a:spcAft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4pPr>
    <a:lvl5pPr marL="1828518" algn="ctr" rtl="0" fontAlgn="base">
      <a:spcBef>
        <a:spcPct val="0"/>
      </a:spcBef>
      <a:spcAft>
        <a:spcPct val="0"/>
      </a:spcAft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5pPr>
    <a:lvl6pPr marL="2285650" algn="l" defTabSz="914260" rtl="0" eaLnBrk="1" latinLnBrk="0" hangingPunct="1"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6pPr>
    <a:lvl7pPr marL="2742778" algn="l" defTabSz="914260" rtl="0" eaLnBrk="1" latinLnBrk="0" hangingPunct="1"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7pPr>
    <a:lvl8pPr marL="3199909" algn="l" defTabSz="914260" rtl="0" eaLnBrk="1" latinLnBrk="0" hangingPunct="1"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8pPr>
    <a:lvl9pPr marL="3657039" algn="l" defTabSz="914260" rtl="0" eaLnBrk="1" latinLnBrk="0" hangingPunct="1">
      <a:defRPr sz="4300" kern="1200">
        <a:solidFill>
          <a:srgbClr val="000000"/>
        </a:solidFill>
        <a:latin typeface="Times New Roman" pitchFamily="18" charset="0"/>
        <a:ea typeface="+mn-ea"/>
        <a:cs typeface="+mn-cs"/>
        <a:sym typeface="Times New Roman" pitchFamily="18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ssen 1" initials="N1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547"/>
    <a:srgbClr val="990033"/>
    <a:srgbClr val="9A0F00"/>
    <a:srgbClr val="CC33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1" autoAdjust="0"/>
    <p:restoredTop sz="83718" autoAdjust="0"/>
  </p:normalViewPr>
  <p:slideViewPr>
    <p:cSldViewPr>
      <p:cViewPr>
        <p:scale>
          <a:sx n="67" d="100"/>
          <a:sy n="67" d="100"/>
        </p:scale>
        <p:origin x="-1464" y="-7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324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2521830-FBBB-474D-B25E-C5D9699349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062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C6538EE-2A2D-4E36-801F-2FD39A7F8C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74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29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26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39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518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650" algn="l" defTabSz="914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2778" algn="l" defTabSz="914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99909" algn="l" defTabSz="914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7039" algn="l" defTabSz="914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86111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Link: https://bitcoin.org/en/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Picture</a:t>
            </a:r>
            <a:r>
              <a:rPr lang="en-US" altLang="en-US" baseline="0" dirty="0" smtClean="0"/>
              <a:t> link: https://blogs.cdc.gov/niosh-science-blog/2015/11/20/working-with-robots/</a:t>
            </a:r>
          </a:p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15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16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17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18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6538EE-2A2D-4E36-801F-2FD39A7F8CC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04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2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8995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6538EE-2A2D-4E36-801F-2FD39A7F8CC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04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Catching</a:t>
            </a:r>
            <a:r>
              <a:rPr lang="en-US" altLang="en-US" baseline="0" dirty="0" smtClean="0"/>
              <a:t> picture link: https://millpondporch.com/2015/04/16/trust-and-drinking-water/</a:t>
            </a:r>
          </a:p>
          <a:p>
            <a:endParaRPr lang="en-US" altLang="en-US" baseline="0" dirty="0" smtClean="0"/>
          </a:p>
          <a:p>
            <a:r>
              <a:rPr lang="en-US" altLang="en-US" baseline="0" dirty="0" smtClean="0"/>
              <a:t>Pulling picture link: http://www.danielehenkel.com/2016/05/trust-a-rare-asset/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1pPr>
            <a:lvl2pPr marL="785275" indent="-302029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2pPr>
            <a:lvl3pPr marL="1208115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3pPr>
            <a:lvl4pPr marL="1691361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4pPr>
            <a:lvl5pPr marL="2174608" indent="-241623" eaLnBrk="0" hangingPunct="0"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5pPr>
            <a:lvl6pPr marL="2657854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6pPr>
            <a:lvl7pPr marL="3141100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7pPr>
            <a:lvl8pPr marL="3624346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8pPr>
            <a:lvl9pPr marL="4107592" indent="-241623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defRPr>
            </a:lvl9pPr>
          </a:lstStyle>
          <a:p>
            <a:pPr eaLnBrk="1" hangingPunct="1"/>
            <a:fld id="{A9D3C94E-2B9A-44FF-8599-292802141B8B}" type="slidenum">
              <a:rPr lang="en-US" altLang="en-US" sz="13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2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4533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6" y="2276479"/>
            <a:ext cx="11703050" cy="6435725"/>
          </a:xfrm>
          <a:prstGeom prst="rect">
            <a:avLst/>
          </a:prstGeom>
        </p:spPr>
        <p:txBody>
          <a:bodyPr vert="eaVert"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84556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6758579"/>
            <a:ext cx="13004800" cy="300510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130046" tIns="65023" rIns="130046" bIns="65023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683414" y="0"/>
            <a:ext cx="4321387" cy="97536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130046" tIns="65023" rIns="130046" bIns="65023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10224" y="4746752"/>
            <a:ext cx="9216068" cy="3272875"/>
          </a:xfrm>
        </p:spPr>
        <p:txBody>
          <a:bodyPr rIns="65023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15893" y="2197066"/>
            <a:ext cx="9216068" cy="2492587"/>
          </a:xfrm>
        </p:spPr>
        <p:txBody>
          <a:bodyPr tIns="0" rIns="65023" bIns="0" anchor="b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  <a:effectLst/>
              </a:defRPr>
            </a:lvl1pPr>
            <a:lvl2pPr marL="650230" indent="0" algn="ctr">
              <a:buNone/>
            </a:lvl2pPr>
            <a:lvl3pPr marL="1300460" indent="0" algn="ctr">
              <a:buNone/>
            </a:lvl3pPr>
            <a:lvl4pPr marL="1950690" indent="0" algn="ctr">
              <a:buNone/>
            </a:lvl4pPr>
            <a:lvl5pPr marL="2600919" indent="0" algn="ctr">
              <a:buNone/>
            </a:lvl5pPr>
            <a:lvl6pPr marL="3251149" indent="0" algn="ctr">
              <a:buNone/>
            </a:lvl6pPr>
            <a:lvl7pPr marL="3901379" indent="0" algn="ctr">
              <a:buNone/>
            </a:lvl7pPr>
            <a:lvl8pPr marL="4551609" indent="0" algn="ctr">
              <a:buNone/>
            </a:lvl8pPr>
            <a:lvl9pPr marL="5201839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6758579"/>
            <a:ext cx="13004800" cy="300510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130046" tIns="65023" rIns="130046" bIns="65023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8683414" y="0"/>
            <a:ext cx="4321387" cy="97536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130046" tIns="65023" rIns="130046" bIns="65023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0" y="5097013"/>
            <a:ext cx="9428480" cy="2597494"/>
          </a:xfrm>
        </p:spPr>
        <p:txBody>
          <a:bodyPr tIns="0" bIns="0" anchor="t"/>
          <a:lstStyle>
            <a:lvl1pPr algn="l">
              <a:buNone/>
              <a:defRPr sz="60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360" y="3535360"/>
            <a:ext cx="9428480" cy="1517067"/>
          </a:xfrm>
        </p:spPr>
        <p:txBody>
          <a:bodyPr lIns="65023" tIns="0" rIns="65023" bIns="0" anchor="b"/>
          <a:lstStyle>
            <a:lvl1pPr marL="0" indent="0" algn="l">
              <a:buNone/>
              <a:defRPr sz="2800">
                <a:solidFill>
                  <a:schemeClr val="tx1"/>
                </a:solidFill>
                <a:effectLst/>
              </a:defRPr>
            </a:lvl1pPr>
            <a:lvl2pPr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0620587" cy="1625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201920" cy="6436925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8907" y="2275841"/>
            <a:ext cx="5201920" cy="6436925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88338"/>
            <a:ext cx="11704320" cy="16256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7802880"/>
            <a:ext cx="5746045" cy="1192107"/>
          </a:xfrm>
        </p:spPr>
        <p:txBody>
          <a:bodyPr anchor="t"/>
          <a:lstStyle>
            <a:lvl1pPr marL="0" indent="0">
              <a:buNone/>
              <a:defRPr sz="3400" b="1">
                <a:solidFill>
                  <a:schemeClr val="accent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6259" y="7802880"/>
            <a:ext cx="5748302" cy="1192107"/>
          </a:xfrm>
        </p:spPr>
        <p:txBody>
          <a:bodyPr anchor="t"/>
          <a:lstStyle>
            <a:lvl1pPr marL="0" indent="0">
              <a:buNone/>
              <a:defRPr sz="3400" b="1">
                <a:solidFill>
                  <a:schemeClr val="accent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50240" y="2157387"/>
            <a:ext cx="5746045" cy="560606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9" y="2157387"/>
            <a:ext cx="5748302" cy="560606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144"/>
            <a:ext cx="10624922" cy="1625600"/>
          </a:xfrm>
        </p:spPr>
        <p:txBody>
          <a:bodyPr anchor="ctr"/>
          <a:lstStyle>
            <a:lvl1pPr algn="l">
              <a:defRPr sz="65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1686084"/>
            <a:ext cx="4551680" cy="1038578"/>
          </a:xfrm>
        </p:spPr>
        <p:txBody>
          <a:bodyPr tIns="0" bIns="0" anchor="t"/>
          <a:lstStyle>
            <a:lvl1pPr algn="l">
              <a:buNone/>
              <a:defRPr sz="26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0240" y="304959"/>
            <a:ext cx="3901440" cy="1300480"/>
          </a:xfrm>
        </p:spPr>
        <p:txBody>
          <a:bodyPr lIns="65023" tIns="0" rIns="65023" bIns="0" anchor="b"/>
          <a:lstStyle>
            <a:lvl1pPr marL="0" indent="0" algn="l">
              <a:buNone/>
              <a:defRPr sz="2000"/>
            </a:lvl1pPr>
            <a:lvl2pPr>
              <a:buNone/>
              <a:defRPr sz="1700"/>
            </a:lvl2pPr>
            <a:lvl3pPr>
              <a:buNone/>
              <a:defRPr sz="1400"/>
            </a:lvl3pPr>
            <a:lvl4pPr>
              <a:buNone/>
              <a:defRPr sz="1300"/>
            </a:lvl4pPr>
            <a:lvl5pPr>
              <a:buNone/>
              <a:defRPr sz="13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50240" y="2817707"/>
            <a:ext cx="10078720" cy="5418667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600282" y="9133603"/>
            <a:ext cx="1083733" cy="519289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2908" y="2425897"/>
            <a:ext cx="4343279" cy="1783194"/>
          </a:xfrm>
        </p:spPr>
        <p:txBody>
          <a:bodyPr anchor="b"/>
          <a:lstStyle>
            <a:lvl1pPr algn="l">
              <a:buNone/>
              <a:defRPr sz="31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15560" y="1450534"/>
            <a:ext cx="5852160" cy="585216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46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2911" y="4264910"/>
            <a:ext cx="4343276" cy="3788063"/>
          </a:xfrm>
        </p:spPr>
        <p:txBody>
          <a:bodyPr lIns="65023" rIns="65023"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700"/>
            </a:lvl2pPr>
            <a:lvl3pPr>
              <a:buFontTx/>
              <a:buNone/>
              <a:defRPr sz="1400"/>
            </a:lvl3pPr>
            <a:lvl4pPr>
              <a:buFontTx/>
              <a:buNone/>
              <a:defRPr sz="1300"/>
            </a:lvl4pPr>
            <a:lvl5pPr>
              <a:buFontTx/>
              <a:buNone/>
              <a:defRPr sz="13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0240" y="9133603"/>
            <a:ext cx="3034453" cy="519289"/>
          </a:xfrm>
        </p:spPr>
        <p:txBody>
          <a:bodyPr/>
          <a:lstStyle/>
          <a:p>
            <a:fld id="{327B613C-1AD7-49D3-885D-F654C5CDBAA6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9"/>
            <a:ext cx="2925761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6" y="2276479"/>
            <a:ext cx="8624887" cy="6435725"/>
          </a:xfrm>
          <a:prstGeom prst="rect">
            <a:avLst/>
          </a:prstGeom>
        </p:spPr>
        <p:txBody>
          <a:bodyPr vert="eaVert"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61021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390597"/>
            <a:ext cx="2926080" cy="832216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390597"/>
            <a:ext cx="8561493" cy="8322169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2291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6634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905647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2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8013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6534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5115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185908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344301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6" y="2276479"/>
            <a:ext cx="11703050" cy="6435725"/>
          </a:xfrm>
          <a:prstGeom prst="rect">
            <a:avLst/>
          </a:prstGeom>
        </p:spPr>
        <p:txBody>
          <a:bodyPr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2696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872933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5579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599" y="1638301"/>
            <a:ext cx="2616201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4" y="1638301"/>
            <a:ext cx="7696201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7749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3887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6" y="2276479"/>
            <a:ext cx="11703050" cy="6435725"/>
          </a:xfrm>
          <a:prstGeom prst="rect">
            <a:avLst/>
          </a:prstGeom>
        </p:spPr>
        <p:txBody>
          <a:bodyPr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1711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71925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8" y="2276479"/>
            <a:ext cx="5775324" cy="6435725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2" y="2276479"/>
            <a:ext cx="5775324" cy="6435725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5339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5516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387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43138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284273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84000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7030030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6" y="2276479"/>
            <a:ext cx="11703050" cy="6435725"/>
          </a:xfrm>
          <a:prstGeom prst="rect">
            <a:avLst/>
          </a:prstGeom>
        </p:spPr>
        <p:txBody>
          <a:bodyPr vert="eaVert"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85793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6"/>
            <a:ext cx="2925761" cy="67913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6" y="2276476"/>
            <a:ext cx="8624887" cy="6791324"/>
          </a:xfrm>
          <a:prstGeom prst="rect">
            <a:avLst/>
          </a:prstGeom>
        </p:spPr>
        <p:txBody>
          <a:bodyPr vert="eaVert"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0987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2051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5403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866627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2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2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51916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56314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350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8" y="2276479"/>
            <a:ext cx="5775324" cy="6435725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2" y="2276479"/>
            <a:ext cx="5775324" cy="6435725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8108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954126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7952634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968979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32490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2" y="1409699"/>
            <a:ext cx="1466850" cy="66802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1" y="1409699"/>
            <a:ext cx="4248149" cy="6680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20887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81024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07769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2923664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2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2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679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941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30238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61139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10216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362206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4274079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91032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2" y="1409699"/>
            <a:ext cx="1466850" cy="66802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1" y="1409699"/>
            <a:ext cx="4248149" cy="6680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05945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95157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6" y="2276479"/>
            <a:ext cx="11703050" cy="6435725"/>
          </a:xfrm>
          <a:prstGeom prst="rect">
            <a:avLst/>
          </a:prstGeom>
        </p:spPr>
        <p:txBody>
          <a:bodyPr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5956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9395303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8" y="2276479"/>
            <a:ext cx="5775324" cy="6435725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2" y="2276479"/>
            <a:ext cx="5775324" cy="6435725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2512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68498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  <a:prstGeom prst="rect">
            <a:avLst/>
          </a:prstGeom>
        </p:spPr>
        <p:txBody>
          <a:bodyPr lIns="91425" tIns="45712" rIns="91425" bIns="45712"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03300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31197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241850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7509389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8845480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6" y="2276479"/>
            <a:ext cx="11703050" cy="6435725"/>
          </a:xfrm>
          <a:prstGeom prst="rect">
            <a:avLst/>
          </a:prstGeom>
        </p:spPr>
        <p:txBody>
          <a:bodyPr vert="eaVert"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2172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1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6" y="254000"/>
            <a:ext cx="8624887" cy="8458200"/>
          </a:xfrm>
          <a:prstGeom prst="rect">
            <a:avLst/>
          </a:prstGeom>
        </p:spPr>
        <p:txBody>
          <a:bodyPr vert="eaVert" lIns="91425" tIns="45712" rIns="91425" bIns="457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31758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48793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99762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5000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778408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2" y="2768604"/>
            <a:ext cx="5156200" cy="5714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4"/>
            <a:ext cx="5156200" cy="5714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10055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44223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91661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66907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0167965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5610724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37066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599" y="254000"/>
            <a:ext cx="2616201" cy="8229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4" y="254000"/>
            <a:ext cx="7696201" cy="8229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37166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76252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6882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  <a:prstGeom prst="rect">
            <a:avLst/>
          </a:prstGeom>
        </p:spPr>
        <p:txBody>
          <a:bodyPr lIns="91425" tIns="45712" rIns="91425" bIns="45712"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8896328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349156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2" y="2768604"/>
            <a:ext cx="1905000" cy="5714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68604"/>
            <a:ext cx="1905000" cy="5714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78734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09609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52924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0569196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201358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8584769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74308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599" y="254000"/>
            <a:ext cx="2616201" cy="8229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4" y="254000"/>
            <a:ext cx="7696201" cy="8229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84384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129" indent="0" algn="ctr">
              <a:buNone/>
              <a:defRPr/>
            </a:lvl2pPr>
            <a:lvl3pPr marL="914260" indent="0" algn="ctr">
              <a:buNone/>
              <a:defRPr/>
            </a:lvl3pPr>
            <a:lvl4pPr marL="1371390" indent="0" algn="ctr">
              <a:buNone/>
              <a:defRPr/>
            </a:lvl4pPr>
            <a:lvl5pPr marL="1828518" indent="0" algn="ctr">
              <a:buNone/>
              <a:defRPr/>
            </a:lvl5pPr>
            <a:lvl6pPr marL="2285650" indent="0" algn="ctr">
              <a:buNone/>
              <a:defRPr/>
            </a:lvl6pPr>
            <a:lvl7pPr marL="2742778" indent="0" algn="ctr">
              <a:buNone/>
              <a:defRPr/>
            </a:lvl7pPr>
            <a:lvl8pPr marL="3199909" indent="0" algn="ctr">
              <a:buNone/>
              <a:defRPr/>
            </a:lvl8pPr>
            <a:lvl9pPr marL="365703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0517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  <a:prstGeom prst="rect">
            <a:avLst/>
          </a:prstGeom>
        </p:spPr>
        <p:txBody>
          <a:bodyPr lIns="91425" tIns="45712" rIns="91425" bIns="45712"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8668185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21030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9" indent="0">
              <a:buNone/>
              <a:defRPr sz="1800"/>
            </a:lvl2pPr>
            <a:lvl3pPr marL="914260" indent="0">
              <a:buNone/>
              <a:defRPr sz="1600"/>
            </a:lvl3pPr>
            <a:lvl4pPr marL="1371390" indent="0">
              <a:buNone/>
              <a:defRPr sz="1400"/>
            </a:lvl4pPr>
            <a:lvl5pPr marL="1828518" indent="0">
              <a:buNone/>
              <a:defRPr sz="1400"/>
            </a:lvl5pPr>
            <a:lvl6pPr marL="2285650" indent="0">
              <a:buNone/>
              <a:defRPr sz="1400"/>
            </a:lvl6pPr>
            <a:lvl7pPr marL="2742778" indent="0">
              <a:buNone/>
              <a:defRPr sz="1400"/>
            </a:lvl7pPr>
            <a:lvl8pPr marL="3199909" indent="0">
              <a:buNone/>
              <a:defRPr sz="1400"/>
            </a:lvl8pPr>
            <a:lvl9pPr marL="36570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9458066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1" y="2768604"/>
            <a:ext cx="2444750" cy="5714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1" y="2768604"/>
            <a:ext cx="2444750" cy="5714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80966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60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8" indent="0">
              <a:buNone/>
              <a:defRPr sz="1600" b="1"/>
            </a:lvl5pPr>
            <a:lvl6pPr marL="2285650" indent="0">
              <a:buNone/>
              <a:defRPr sz="1600" b="1"/>
            </a:lvl6pPr>
            <a:lvl7pPr marL="2742778" indent="0">
              <a:buNone/>
              <a:defRPr sz="1600" b="1"/>
            </a:lvl7pPr>
            <a:lvl8pPr marL="3199909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98179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22368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6956561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9" y="388943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0090032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9" y="6827839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7129" indent="0">
              <a:buNone/>
              <a:defRPr sz="2800"/>
            </a:lvl2pPr>
            <a:lvl3pPr marL="914260" indent="0">
              <a:buNone/>
              <a:defRPr sz="2400"/>
            </a:lvl3pPr>
            <a:lvl4pPr marL="1371390" indent="0">
              <a:buNone/>
              <a:defRPr sz="2000"/>
            </a:lvl4pPr>
            <a:lvl5pPr marL="1828518" indent="0">
              <a:buNone/>
              <a:defRPr sz="2000"/>
            </a:lvl5pPr>
            <a:lvl6pPr marL="2285650" indent="0">
              <a:buNone/>
              <a:defRPr sz="2000"/>
            </a:lvl6pPr>
            <a:lvl7pPr marL="2742778" indent="0">
              <a:buNone/>
              <a:defRPr sz="2000"/>
            </a:lvl7pPr>
            <a:lvl8pPr marL="3199909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pPr lvl="0"/>
            <a:endParaRPr lang="en-US" noProof="0" dirty="0" smtClean="0">
              <a:sym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100"/>
            </a:lvl2pPr>
            <a:lvl3pPr marL="914260" indent="0">
              <a:buNone/>
              <a:defRPr sz="1000"/>
            </a:lvl3pPr>
            <a:lvl4pPr marL="1371390" indent="0">
              <a:buNone/>
              <a:defRPr sz="900"/>
            </a:lvl4pPr>
            <a:lvl5pPr marL="1828518" indent="0">
              <a:buNone/>
              <a:defRPr sz="900"/>
            </a:lvl5pPr>
            <a:lvl6pPr marL="2285650" indent="0">
              <a:buNone/>
              <a:defRPr sz="900"/>
            </a:lvl6pPr>
            <a:lvl7pPr marL="2742778" indent="0">
              <a:buNone/>
              <a:defRPr sz="900"/>
            </a:lvl7pPr>
            <a:lvl8pPr marL="3199909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83274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72808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599" y="254000"/>
            <a:ext cx="2616201" cy="8229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4" y="254000"/>
            <a:ext cx="7696201" cy="8229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9279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2971800"/>
            <a:ext cx="10464801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342847" indent="-342847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742835" indent="-285706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sym typeface="Times New Roman" pitchFamily="18" charset="0"/>
        </a:defRPr>
      </a:lvl2pPr>
      <a:lvl3pPr marL="1142824" indent="-228565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sym typeface="Times New Roman" pitchFamily="18" charset="0"/>
        </a:defRPr>
      </a:lvl3pPr>
      <a:lvl4pPr marL="1599957" indent="-228565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sym typeface="Times New Roman" pitchFamily="18" charset="0"/>
        </a:defRPr>
      </a:lvl4pPr>
      <a:lvl5pPr marL="2057084" indent="-228565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6758579"/>
            <a:ext cx="13004800" cy="300510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130046" tIns="65023" rIns="130046" bIns="65023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0403840" y="0"/>
            <a:ext cx="2600960" cy="97536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130046" tIns="65023" rIns="130046" bIns="65023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50240" y="390596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50240" y="2275841"/>
            <a:ext cx="10620587" cy="6436925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50240" y="9133603"/>
            <a:ext cx="3034453" cy="519289"/>
          </a:xfrm>
          <a:prstGeom prst="rect">
            <a:avLst/>
          </a:prstGeom>
        </p:spPr>
        <p:txBody>
          <a:bodyPr vert="horz" lIns="130046" tIns="65023" rIns="130046" bIns="0" anchor="b"/>
          <a:lstStyle>
            <a:lvl1pPr algn="l" eaLnBrk="1" latinLnBrk="0" hangingPunct="1">
              <a:defRPr kumimoji="0"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11/25/2016</a:t>
            </a:fld>
            <a:endParaRPr lang="en-US" sz="14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443307" y="9133603"/>
            <a:ext cx="4118187" cy="519289"/>
          </a:xfrm>
          <a:prstGeom prst="rect">
            <a:avLst/>
          </a:prstGeom>
        </p:spPr>
        <p:txBody>
          <a:bodyPr vert="horz" lIns="0" tIns="65023" rIns="0" bIns="0" anchor="b"/>
          <a:lstStyle>
            <a:lvl1pPr algn="ctr" eaLnBrk="1" latinLnBrk="0" hangingPunct="1">
              <a:defRPr kumimoji="0"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4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95947" y="9133603"/>
            <a:ext cx="1083733" cy="51928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4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98211" indent="-546193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27363" indent="-390138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30506" indent="-364129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0644" indent="-338120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9749" indent="-260092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418855" indent="-260092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30965" indent="-260092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3076" indent="-260092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3316172" indent="-260092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4" y="5029200"/>
            <a:ext cx="10464801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Arial" charset="0"/>
              </a:rPr>
              <a:t>Second level</a:t>
            </a:r>
          </a:p>
          <a:p>
            <a:pPr lvl="2"/>
            <a:r>
              <a:rPr lang="en-US" altLang="en-US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en-US" altLang="en-US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en-US" altLang="en-US" smtClean="0">
                <a:sym typeface="Times New Roman" pitchFamily="18" charset="0"/>
              </a:rPr>
              <a:t>Fifth level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1638301"/>
            <a:ext cx="10464801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Arial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Arial" charset="0"/>
          <a:sym typeface="Arial" charset="0"/>
        </a:defRPr>
      </a:lvl9pPr>
    </p:titleStyle>
    <p:bodyStyle>
      <a:lvl1pPr marL="342847" indent="-342847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742835" indent="-285706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sym typeface="Arial" charset="0"/>
        </a:defRPr>
      </a:lvl2pPr>
      <a:lvl3pPr marL="1142824" indent="-228565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marL="1599957" indent="-228565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marL="2057084" indent="-228565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7366000"/>
            <a:ext cx="10464801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342847" indent="-342847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742835" indent="-285706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sym typeface="Times New Roman" pitchFamily="18" charset="0"/>
        </a:defRPr>
      </a:lvl2pPr>
      <a:lvl3pPr marL="1142824" indent="-228565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sym typeface="Times New Roman" pitchFamily="18" charset="0"/>
        </a:defRPr>
      </a:lvl3pPr>
      <a:lvl4pPr marL="1599957" indent="-228565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sym typeface="Times New Roman" pitchFamily="18" charset="0"/>
        </a:defRPr>
      </a:lvl4pPr>
      <a:lvl5pPr marL="2057084" indent="-228565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4999" y="4787902"/>
            <a:ext cx="5867401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en-US" altLang="en-US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en-US" altLang="en-US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en-US" altLang="en-US" smtClean="0">
                <a:sym typeface="Times New Roman" pitchFamily="18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4999" y="1409700"/>
            <a:ext cx="5867401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342847" indent="-342847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742835" indent="-285706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sym typeface="Times New Roman" pitchFamily="18" charset="0"/>
        </a:defRPr>
      </a:lvl2pPr>
      <a:lvl3pPr marL="1142824" indent="-228565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sym typeface="Times New Roman" pitchFamily="18" charset="0"/>
        </a:defRPr>
      </a:lvl3pPr>
      <a:lvl4pPr marL="1599957" indent="-228565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sym typeface="Times New Roman" pitchFamily="18" charset="0"/>
        </a:defRPr>
      </a:lvl4pPr>
      <a:lvl5pPr marL="2057084" indent="-228565" algn="ctr" rtl="0" eaLnBrk="0" fontAlgn="base" hangingPunct="0">
        <a:spcBef>
          <a:spcPct val="0"/>
        </a:spcBef>
        <a:spcAft>
          <a:spcPct val="0"/>
        </a:spcAft>
        <a:buChar char="»"/>
        <a:defRPr sz="3400">
          <a:solidFill>
            <a:schemeClr val="tx1"/>
          </a:solidFill>
          <a:latin typeface="+mn-lt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4999" y="4787902"/>
            <a:ext cx="5867401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en-US" altLang="en-US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en-US" altLang="en-US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en-US" altLang="en-US" smtClean="0">
                <a:sym typeface="Times New Roman" pitchFamily="18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4999" y="1409700"/>
            <a:ext cx="5867401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342847" indent="-342847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742835" indent="-285706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sym typeface="Times New Roman" pitchFamily="18" charset="0"/>
        </a:defRPr>
      </a:lvl2pPr>
      <a:lvl3pPr marL="1142824" indent="-228565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sym typeface="Times New Roman" pitchFamily="18" charset="0"/>
        </a:defRPr>
      </a:lvl3pPr>
      <a:lvl4pPr marL="1599957" indent="-228565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sym typeface="Times New Roman" pitchFamily="18" charset="0"/>
        </a:defRPr>
      </a:lvl4pPr>
      <a:lvl5pPr marL="2057084" indent="-228565" algn="ctr" rtl="0" eaLnBrk="0" fontAlgn="base" hangingPunct="0">
        <a:spcBef>
          <a:spcPct val="0"/>
        </a:spcBef>
        <a:spcAft>
          <a:spcPct val="0"/>
        </a:spcAft>
        <a:buChar char="»"/>
        <a:defRPr sz="3400">
          <a:solidFill>
            <a:schemeClr val="tx1"/>
          </a:solidFill>
          <a:latin typeface="+mn-lt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254000"/>
            <a:ext cx="104648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888864" indent="-571412" algn="l" rtl="0" eaLnBrk="0" fontAlgn="base" hangingPunct="0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1333295" indent="-571412" algn="l" rtl="0" eaLnBrk="0" fontAlgn="base" hangingPunct="0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2pPr>
      <a:lvl3pPr marL="1777727" indent="-571412" algn="l" rtl="0" eaLnBrk="0" fontAlgn="base" hangingPunct="0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3pPr>
      <a:lvl4pPr marL="2222159" indent="-571412" algn="l" rtl="0" eaLnBrk="0" fontAlgn="base" hangingPunct="0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4pPr>
      <a:lvl5pPr marL="2666591" indent="-571412" algn="l" rtl="0" eaLnBrk="0" fontAlgn="base" hangingPunct="0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5pPr>
      <a:lvl6pPr marL="3123722" indent="-571412" algn="l" rtl="0" fontAlgn="base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6pPr>
      <a:lvl7pPr marL="3580849" indent="-571412" algn="l" rtl="0" fontAlgn="base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7pPr>
      <a:lvl8pPr marL="4037981" indent="-571412" algn="l" rtl="0" fontAlgn="base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8pPr>
      <a:lvl9pPr marL="4495111" indent="-571412" algn="l" rtl="0" fontAlgn="base">
        <a:spcBef>
          <a:spcPts val="2399"/>
        </a:spcBef>
        <a:spcAft>
          <a:spcPct val="0"/>
        </a:spcAft>
        <a:buSzPct val="171000"/>
        <a:buFont typeface="Times New Roman" pitchFamily="18" charset="0"/>
        <a:buChar char="•"/>
        <a:defRPr sz="43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254000"/>
            <a:ext cx="104648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4" y="2768604"/>
            <a:ext cx="10464801" cy="5714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en-US" altLang="en-US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en-US" altLang="en-US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en-US" altLang="en-US" smtClean="0">
                <a:sym typeface="Times New Roman" pitchFamily="18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760297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1204729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2pPr>
      <a:lvl3pPr marL="1649159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3pPr>
      <a:lvl4pPr marL="2093592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4pPr>
      <a:lvl5pPr marL="2538023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5pPr>
      <a:lvl6pPr marL="2995153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6pPr>
      <a:lvl7pPr marL="3452284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7pPr>
      <a:lvl8pPr marL="3909414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8pPr>
      <a:lvl9pPr marL="4366542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254000"/>
            <a:ext cx="104648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4" y="2768604"/>
            <a:ext cx="3962401" cy="5714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en-US" altLang="en-US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en-US" altLang="en-US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en-US" altLang="en-US" smtClean="0">
                <a:sym typeface="Times New Roman" pitchFamily="18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760297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1204729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2pPr>
      <a:lvl3pPr marL="1649159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3pPr>
      <a:lvl4pPr marL="2093592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4pPr>
      <a:lvl5pPr marL="2538023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5pPr>
      <a:lvl6pPr marL="2995153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6pPr>
      <a:lvl7pPr marL="3452284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7pPr>
      <a:lvl8pPr marL="3909414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8pPr>
      <a:lvl9pPr marL="4366542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4" y="254000"/>
            <a:ext cx="104648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4"/>
            <a:ext cx="5041900" cy="5714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791" tIns="50791" rIns="50791" bIns="507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en-US" altLang="en-US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en-US" altLang="en-US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en-US" altLang="en-US" smtClean="0">
                <a:sym typeface="Times New Roman" pitchFamily="18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5pPr>
      <a:lvl6pPr marL="457129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6pPr>
      <a:lvl7pPr marL="91426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7pPr>
      <a:lvl8pPr marL="137139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8pPr>
      <a:lvl9pPr marL="182851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Times New Roman" pitchFamily="18" charset="0"/>
          <a:sym typeface="Times New Roman" pitchFamily="18" charset="0"/>
        </a:defRPr>
      </a:lvl9pPr>
    </p:titleStyle>
    <p:bodyStyle>
      <a:lvl1pPr marL="760297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Times New Roman" pitchFamily="18" charset="0"/>
        </a:defRPr>
      </a:lvl1pPr>
      <a:lvl2pPr marL="1204729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2pPr>
      <a:lvl3pPr marL="1649159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3pPr>
      <a:lvl4pPr marL="2093592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4pPr>
      <a:lvl5pPr marL="2538023" indent="-493637" algn="l" rtl="0" eaLnBrk="0" fontAlgn="base" hangingPunct="0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5pPr>
      <a:lvl6pPr marL="2995153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6pPr>
      <a:lvl7pPr marL="3452284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7pPr>
      <a:lvl8pPr marL="3909414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8pPr>
      <a:lvl9pPr marL="4366542" indent="-493637" algn="l" rtl="0" fontAlgn="base">
        <a:spcBef>
          <a:spcPts val="3800"/>
        </a:spcBef>
        <a:spcAft>
          <a:spcPct val="0"/>
        </a:spcAft>
        <a:buSzPct val="171000"/>
        <a:buFont typeface="Times New Roman" pitchFamily="18" charset="0"/>
        <a:buChar char="•"/>
        <a:defRPr sz="3100">
          <a:solidFill>
            <a:schemeClr val="tx1"/>
          </a:solidFill>
          <a:latin typeface="+mn-lt"/>
          <a:sym typeface="Times New Roman" pitchFamily="18" charset="0"/>
        </a:defRPr>
      </a:lvl9pPr>
    </p:bodyStyle>
    <p:otherStyle>
      <a:defPPr>
        <a:defRPr lang="en-US"/>
      </a:defPPr>
      <a:lvl1pPr marL="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0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8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1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0" y="2971800"/>
            <a:ext cx="10287000" cy="2819400"/>
          </a:xfrm>
        </p:spPr>
        <p:txBody>
          <a:bodyPr anchor="ctr">
            <a:noAutofit/>
          </a:bodyPr>
          <a:lstStyle/>
          <a:p>
            <a:pPr algn="ctr"/>
            <a:r>
              <a:rPr lang="en-CA" sz="8000" dirty="0" smtClean="0">
                <a:solidFill>
                  <a:srgbClr val="321547"/>
                </a:solidFill>
              </a:rPr>
              <a:t>Legal &amp; Security - </a:t>
            </a:r>
            <a:r>
              <a:rPr lang="en-CA" sz="4800" dirty="0" smtClean="0">
                <a:solidFill>
                  <a:srgbClr val="321547"/>
                </a:solidFill>
              </a:rPr>
              <a:t>Knowledge, Wisdom, Trust, and Big Ideas</a:t>
            </a:r>
            <a:endParaRPr lang="en-CA" sz="4800" dirty="0">
              <a:solidFill>
                <a:srgbClr val="321547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29601" y="7467600"/>
            <a:ext cx="6485623" cy="141577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 smtClean="0">
                <a:solidFill>
                  <a:srgbClr val="321547"/>
                </a:solidFill>
              </a:rPr>
              <a:t>Presenter: Robbie Nissen</a:t>
            </a:r>
          </a:p>
          <a:p>
            <a:r>
              <a:rPr lang="en-US" dirty="0" smtClean="0">
                <a:solidFill>
                  <a:srgbClr val="321547"/>
                </a:solidFill>
              </a:rPr>
              <a:t>Patent &amp; Trademark Lawyer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9166" y="0"/>
            <a:ext cx="5095635" cy="2057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567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Early development </a:t>
            </a:r>
            <a:r>
              <a:rPr lang="en-CA" altLang="en-US" dirty="0">
                <a:solidFill>
                  <a:srgbClr val="321547"/>
                </a:solidFill>
              </a:rPr>
              <a:t>- client testimonials posted on web </a:t>
            </a:r>
            <a:r>
              <a:rPr lang="en-CA" altLang="en-US" dirty="0" smtClean="0">
                <a:solidFill>
                  <a:srgbClr val="321547"/>
                </a:solidFill>
              </a:rPr>
              <a:t>page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Presumed bias - not </a:t>
            </a:r>
            <a:r>
              <a:rPr lang="en-CA" altLang="en-US" dirty="0">
                <a:solidFill>
                  <a:srgbClr val="321547"/>
                </a:solidFill>
              </a:rPr>
              <a:t>inherently </a:t>
            </a:r>
            <a:r>
              <a:rPr lang="en-CA" altLang="en-US" dirty="0" smtClean="0">
                <a:solidFill>
                  <a:srgbClr val="321547"/>
                </a:solidFill>
              </a:rPr>
              <a:t>credible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More recently – trust evaluation administered by a neutral </a:t>
            </a:r>
            <a:r>
              <a:rPr lang="en-CA" altLang="en-US" dirty="0">
                <a:solidFill>
                  <a:srgbClr val="321547"/>
                </a:solidFill>
              </a:rPr>
              <a:t>third party such as </a:t>
            </a:r>
            <a:r>
              <a:rPr lang="en-CA" altLang="en-US" dirty="0" smtClean="0">
                <a:solidFill>
                  <a:srgbClr val="321547"/>
                </a:solidFill>
              </a:rPr>
              <a:t>Google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Open-Source Trust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0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Search </a:t>
            </a:r>
            <a:r>
              <a:rPr lang="en-CA" altLang="en-US" dirty="0">
                <a:solidFill>
                  <a:srgbClr val="321547"/>
                </a:solidFill>
              </a:rPr>
              <a:t>engine algorithms - used to authenticate a website as </a:t>
            </a:r>
            <a:r>
              <a:rPr lang="en-CA" altLang="en-US" dirty="0" smtClean="0">
                <a:solidFill>
                  <a:srgbClr val="321547"/>
                </a:solidFill>
              </a:rPr>
              <a:t>a law firm</a:t>
            </a:r>
            <a:endParaRPr lang="en-CA" altLang="en-US" dirty="0">
              <a:solidFill>
                <a:srgbClr val="321547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Pro</a:t>
            </a:r>
            <a:r>
              <a:rPr lang="en-CA" altLang="en-US" dirty="0">
                <a:solidFill>
                  <a:srgbClr val="321547"/>
                </a:solidFill>
              </a:rPr>
              <a:t>: search algorithms are </a:t>
            </a:r>
            <a:r>
              <a:rPr lang="en-CA" altLang="en-US" dirty="0" smtClean="0">
                <a:solidFill>
                  <a:srgbClr val="321547"/>
                </a:solidFill>
              </a:rPr>
              <a:t>generally effective</a:t>
            </a:r>
            <a:endParaRPr lang="en-CA" altLang="en-US" dirty="0">
              <a:solidFill>
                <a:srgbClr val="321547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Con</a:t>
            </a:r>
            <a:r>
              <a:rPr lang="en-CA" altLang="en-US" dirty="0">
                <a:solidFill>
                  <a:srgbClr val="321547"/>
                </a:solidFill>
              </a:rPr>
              <a:t>: SEO can be used by fraudsters to infiltrate the results </a:t>
            </a:r>
            <a:r>
              <a:rPr lang="en-CA" altLang="en-US" dirty="0" smtClean="0">
                <a:solidFill>
                  <a:srgbClr val="321547"/>
                </a:solidFill>
              </a:rPr>
              <a:t>lists 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Con: rankings can be improved by force, i.e. Google </a:t>
            </a:r>
            <a:r>
              <a:rPr lang="en-CA" altLang="en-US" dirty="0" err="1" smtClean="0">
                <a:solidFill>
                  <a:srgbClr val="321547"/>
                </a:solidFill>
              </a:rPr>
              <a:t>adwords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Open-Source Trust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0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3rd </a:t>
            </a:r>
            <a:r>
              <a:rPr lang="en-CA" altLang="en-US" dirty="0">
                <a:solidFill>
                  <a:srgbClr val="321547"/>
                </a:solidFill>
              </a:rPr>
              <a:t>Party </a:t>
            </a:r>
            <a:r>
              <a:rPr lang="en-CA" altLang="en-US" dirty="0" smtClean="0">
                <a:solidFill>
                  <a:srgbClr val="321547"/>
                </a:solidFill>
              </a:rPr>
              <a:t>reviewers – ex. Online reviews on Google+ or Yellow </a:t>
            </a:r>
            <a:r>
              <a:rPr lang="en-CA" altLang="en-US" dirty="0">
                <a:solidFill>
                  <a:srgbClr val="321547"/>
                </a:solidFill>
              </a:rPr>
              <a:t>pages </a:t>
            </a:r>
            <a:endParaRPr lang="en-CA" altLang="en-US" dirty="0" smtClean="0">
              <a:solidFill>
                <a:srgbClr val="321547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Pro</a:t>
            </a:r>
            <a:r>
              <a:rPr lang="en-CA" altLang="en-US" dirty="0">
                <a:solidFill>
                  <a:srgbClr val="321547"/>
                </a:solidFill>
              </a:rPr>
              <a:t>: 3rd party results inherently credible, particularly if </a:t>
            </a:r>
            <a:r>
              <a:rPr lang="en-CA" altLang="en-US" dirty="0" smtClean="0">
                <a:solidFill>
                  <a:srgbClr val="321547"/>
                </a:solidFill>
              </a:rPr>
              <a:t>the identity of the reviewer is posted</a:t>
            </a:r>
            <a:endParaRPr lang="en-CA" altLang="en-US" dirty="0">
              <a:solidFill>
                <a:srgbClr val="321547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Con</a:t>
            </a:r>
            <a:r>
              <a:rPr lang="en-CA" altLang="en-US" dirty="0">
                <a:solidFill>
                  <a:srgbClr val="321547"/>
                </a:solidFill>
              </a:rPr>
              <a:t>: </a:t>
            </a:r>
            <a:r>
              <a:rPr lang="en-CA" altLang="en-US" dirty="0" smtClean="0">
                <a:solidFill>
                  <a:srgbClr val="321547"/>
                </a:solidFill>
              </a:rPr>
              <a:t>Fake reviews are possible. Problem somewhat mitigated by certain measures, such as cell </a:t>
            </a:r>
            <a:r>
              <a:rPr lang="en-CA" altLang="en-US" dirty="0">
                <a:solidFill>
                  <a:srgbClr val="321547"/>
                </a:solidFill>
              </a:rPr>
              <a:t>phone number and other </a:t>
            </a:r>
            <a:r>
              <a:rPr lang="en-CA" altLang="en-US" dirty="0" smtClean="0">
                <a:solidFill>
                  <a:srgbClr val="321547"/>
                </a:solidFill>
              </a:rPr>
              <a:t>intrusive verification methods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Open-Source Trust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51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Authentication v. Confidentiality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B</a:t>
            </a:r>
            <a:r>
              <a:rPr lang="en-CA" altLang="en-US" dirty="0" smtClean="0">
                <a:solidFill>
                  <a:srgbClr val="321547"/>
                </a:solidFill>
              </a:rPr>
              <a:t>usiness </a:t>
            </a:r>
            <a:r>
              <a:rPr lang="en-CA" altLang="en-US" dirty="0">
                <a:solidFill>
                  <a:srgbClr val="321547"/>
                </a:solidFill>
              </a:rPr>
              <a:t>transactions require </a:t>
            </a:r>
            <a:r>
              <a:rPr lang="en-CA" altLang="en-US" dirty="0" smtClean="0">
                <a:solidFill>
                  <a:srgbClr val="321547"/>
                </a:solidFill>
              </a:rPr>
              <a:t>authentication 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Potential buyer needs </a:t>
            </a:r>
            <a:r>
              <a:rPr lang="en-CA" altLang="en-US" dirty="0">
                <a:solidFill>
                  <a:srgbClr val="321547"/>
                </a:solidFill>
              </a:rPr>
              <a:t>to know </a:t>
            </a:r>
            <a:r>
              <a:rPr lang="en-CA" altLang="en-US" dirty="0" smtClean="0">
                <a:solidFill>
                  <a:srgbClr val="321547"/>
                </a:solidFill>
              </a:rPr>
              <a:t>product is </a:t>
            </a:r>
            <a:r>
              <a:rPr lang="en-CA" altLang="en-US" dirty="0">
                <a:solidFill>
                  <a:srgbClr val="321547"/>
                </a:solidFill>
              </a:rPr>
              <a:t>legitimate. 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B</a:t>
            </a:r>
            <a:r>
              <a:rPr lang="en-CA" altLang="en-US" dirty="0" smtClean="0">
                <a:solidFill>
                  <a:srgbClr val="321547"/>
                </a:solidFill>
              </a:rPr>
              <a:t>uyers </a:t>
            </a:r>
            <a:r>
              <a:rPr lang="en-CA" altLang="en-US" dirty="0">
                <a:solidFill>
                  <a:srgbClr val="321547"/>
                </a:solidFill>
              </a:rPr>
              <a:t>and sellers often wish to remain </a:t>
            </a:r>
            <a:r>
              <a:rPr lang="en-CA" altLang="en-US" dirty="0" smtClean="0">
                <a:solidFill>
                  <a:srgbClr val="321547"/>
                </a:solidFill>
              </a:rPr>
              <a:t>anonymous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Difficult in the internet </a:t>
            </a:r>
            <a:r>
              <a:rPr lang="en-CA" altLang="en-US" dirty="0">
                <a:solidFill>
                  <a:srgbClr val="321547"/>
                </a:solidFill>
              </a:rPr>
              <a:t>and </a:t>
            </a:r>
            <a:r>
              <a:rPr lang="en-CA" altLang="en-US" dirty="0" smtClean="0">
                <a:solidFill>
                  <a:srgbClr val="321547"/>
                </a:solidFill>
              </a:rPr>
              <a:t>cellphone age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Valid and Secret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14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9906000" cy="6248400"/>
          </a:xfrm>
          <a:prstGeom prst="rect">
            <a:avLst/>
          </a:prstGeom>
        </p:spPr>
        <p:txBody>
          <a:bodyPr vert="horz" lIns="130046" tIns="65023" rIns="130046" bIns="65023">
            <a:normAutofit lnSpcReduction="100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Enter Bitcoin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Based </a:t>
            </a:r>
            <a:r>
              <a:rPr lang="en-CA" altLang="en-US" dirty="0">
                <a:solidFill>
                  <a:srgbClr val="321547"/>
                </a:solidFill>
              </a:rPr>
              <a:t>on serial chain encryption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Bitcoin can </a:t>
            </a:r>
            <a:r>
              <a:rPr lang="en-CA" altLang="en-US" dirty="0">
                <a:solidFill>
                  <a:srgbClr val="321547"/>
                </a:solidFill>
              </a:rPr>
              <a:t>be traced to confirm that the ownership in a particular product, such as a piece of rare art, was legally and validly passed, while protecting the confidentiality of the previous owners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Now accepted </a:t>
            </a:r>
            <a:r>
              <a:rPr lang="en-CA" altLang="en-US" dirty="0">
                <a:solidFill>
                  <a:srgbClr val="321547"/>
                </a:solidFill>
              </a:rPr>
              <a:t>in many countries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Valid and Secret</a:t>
            </a:r>
            <a:endParaRPr lang="en-CA" dirty="0">
              <a:solidFill>
                <a:srgbClr val="321547"/>
              </a:solidFill>
            </a:endParaRPr>
          </a:p>
        </p:txBody>
      </p:sp>
      <p:pic>
        <p:nvPicPr>
          <p:cNvPr id="3074" name="Picture 5" descr="Image result for bitco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456" y="1371600"/>
            <a:ext cx="2476744" cy="247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13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Artificial intelligence has a dark and light side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Positive applications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Language processing and search algorithms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Data processing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Marketing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Rise of AI</a:t>
            </a:r>
            <a:endParaRPr lang="en-CA" dirty="0">
              <a:solidFill>
                <a:srgbClr val="321547"/>
              </a:solidFill>
            </a:endParaRPr>
          </a:p>
        </p:txBody>
      </p:sp>
      <p:pic>
        <p:nvPicPr>
          <p:cNvPr id="4098" name="Picture 6" descr="robotb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400" y="5715000"/>
            <a:ext cx="3276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38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Negatives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Security issues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I</a:t>
            </a:r>
            <a:r>
              <a:rPr lang="en-CA" altLang="en-US" dirty="0" smtClean="0">
                <a:solidFill>
                  <a:srgbClr val="321547"/>
                </a:solidFill>
              </a:rPr>
              <a:t>nfiltration </a:t>
            </a:r>
            <a:r>
              <a:rPr lang="en-CA" altLang="en-US" dirty="0">
                <a:solidFill>
                  <a:srgbClr val="321547"/>
                </a:solidFill>
              </a:rPr>
              <a:t>and infections from robots and </a:t>
            </a:r>
            <a:r>
              <a:rPr lang="en-CA" altLang="en-US" dirty="0" smtClean="0">
                <a:solidFill>
                  <a:srgbClr val="321547"/>
                </a:solidFill>
              </a:rPr>
              <a:t>viruses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C</a:t>
            </a:r>
            <a:r>
              <a:rPr lang="en-CA" altLang="en-US" dirty="0" smtClean="0">
                <a:solidFill>
                  <a:srgbClr val="321547"/>
                </a:solidFill>
              </a:rPr>
              <a:t>hat bots and fishing tools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Reduced enjoyment - </a:t>
            </a:r>
            <a:r>
              <a:rPr lang="en-CA" altLang="en-US" dirty="0" err="1" smtClean="0">
                <a:solidFill>
                  <a:srgbClr val="321547"/>
                </a:solidFill>
              </a:rPr>
              <a:t>spambots</a:t>
            </a:r>
            <a:r>
              <a:rPr lang="en-CA" altLang="en-US" dirty="0">
                <a:solidFill>
                  <a:srgbClr val="321547"/>
                </a:solidFill>
              </a:rPr>
              <a:t>, </a:t>
            </a:r>
            <a:r>
              <a:rPr lang="en-CA" altLang="en-US" dirty="0" smtClean="0">
                <a:solidFill>
                  <a:srgbClr val="321547"/>
                </a:solidFill>
              </a:rPr>
              <a:t>malware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Rise of AI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90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Difficult to police with legal solution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Perpetrators are difficult to track and may be out of the jurisdiction</a:t>
            </a:r>
            <a:endParaRPr lang="en-CA" altLang="en-US" dirty="0" smtClean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Physical solutions required – anti-spam, anti-virus, anti-malware software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A</a:t>
            </a:r>
            <a:r>
              <a:rPr lang="en-CA" altLang="en-US" dirty="0" smtClean="0">
                <a:solidFill>
                  <a:srgbClr val="321547"/>
                </a:solidFill>
              </a:rPr>
              <a:t>nti-spam </a:t>
            </a:r>
            <a:r>
              <a:rPr lang="en-CA" altLang="en-US" dirty="0">
                <a:solidFill>
                  <a:srgbClr val="321547"/>
                </a:solidFill>
              </a:rPr>
              <a:t>regulations have not solved the </a:t>
            </a:r>
            <a:r>
              <a:rPr lang="en-CA" altLang="en-US" dirty="0" smtClean="0">
                <a:solidFill>
                  <a:srgbClr val="321547"/>
                </a:solidFill>
              </a:rPr>
              <a:t>real problem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*Reduction in spamming by honest people and organizations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Rise of AI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94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Need increased protection for “things”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Internet of Things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Webcams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Any device with an IP address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Things are susceptible to hijacking and misuse by hackers.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Rise of AI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51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rgbClr val="321547"/>
                </a:solidFill>
              </a:rPr>
              <a:t>Recommendations</a:t>
            </a: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2057400"/>
            <a:ext cx="10620587" cy="6436925"/>
          </a:xfrm>
        </p:spPr>
        <p:txBody>
          <a:bodyPr>
            <a:normAutofit fontScale="92500" lnSpcReduction="10000"/>
          </a:bodyPr>
          <a:lstStyle/>
          <a:p>
            <a:pPr lvl="0" fontAlgn="base">
              <a:buClr>
                <a:srgbClr val="321547"/>
              </a:buClr>
            </a:pPr>
            <a:r>
              <a:rPr lang="en-CA" sz="4400" dirty="0" smtClean="0">
                <a:solidFill>
                  <a:srgbClr val="321547"/>
                </a:solidFill>
              </a:rPr>
              <a:t>Lawyers </a:t>
            </a:r>
            <a:r>
              <a:rPr lang="en-CA" sz="4400" dirty="0">
                <a:solidFill>
                  <a:srgbClr val="321547"/>
                </a:solidFill>
              </a:rPr>
              <a:t>and </a:t>
            </a:r>
            <a:r>
              <a:rPr lang="en-CA" sz="4400" dirty="0" smtClean="0">
                <a:solidFill>
                  <a:srgbClr val="321547"/>
                </a:solidFill>
              </a:rPr>
              <a:t>the Alberta Law Society should safeguard the public - report </a:t>
            </a:r>
            <a:r>
              <a:rPr lang="en-CA" sz="4400" dirty="0">
                <a:solidFill>
                  <a:srgbClr val="321547"/>
                </a:solidFill>
              </a:rPr>
              <a:t>and prosecute unauthorized practise of law</a:t>
            </a:r>
          </a:p>
          <a:p>
            <a:pPr lvl="1" fontAlgn="base">
              <a:buClr>
                <a:srgbClr val="321547"/>
              </a:buClr>
            </a:pPr>
            <a:r>
              <a:rPr lang="en-CA" sz="3800" dirty="0" smtClean="0">
                <a:solidFill>
                  <a:srgbClr val="321547"/>
                </a:solidFill>
              </a:rPr>
              <a:t>Should embrace </a:t>
            </a:r>
            <a:r>
              <a:rPr lang="en-CA" sz="3800" dirty="0">
                <a:solidFill>
                  <a:srgbClr val="321547"/>
                </a:solidFill>
              </a:rPr>
              <a:t>change, </a:t>
            </a:r>
            <a:r>
              <a:rPr lang="en-CA" sz="3800" dirty="0" smtClean="0">
                <a:solidFill>
                  <a:srgbClr val="321547"/>
                </a:solidFill>
              </a:rPr>
              <a:t>be open-minded to more efficient solutions, </a:t>
            </a:r>
            <a:r>
              <a:rPr lang="en-CA" sz="3800" dirty="0">
                <a:solidFill>
                  <a:srgbClr val="321547"/>
                </a:solidFill>
              </a:rPr>
              <a:t>and </a:t>
            </a:r>
            <a:r>
              <a:rPr lang="en-CA" sz="3800" dirty="0" smtClean="0">
                <a:solidFill>
                  <a:srgbClr val="321547"/>
                </a:solidFill>
              </a:rPr>
              <a:t>outsourcing </a:t>
            </a:r>
            <a:r>
              <a:rPr lang="en-CA" sz="3800" dirty="0">
                <a:solidFill>
                  <a:srgbClr val="321547"/>
                </a:solidFill>
              </a:rPr>
              <a:t>of simpler </a:t>
            </a:r>
            <a:r>
              <a:rPr lang="en-CA" sz="3800" dirty="0" smtClean="0">
                <a:solidFill>
                  <a:srgbClr val="321547"/>
                </a:solidFill>
              </a:rPr>
              <a:t>matters to </a:t>
            </a:r>
            <a:r>
              <a:rPr lang="en-CA" sz="3800" dirty="0">
                <a:solidFill>
                  <a:srgbClr val="321547"/>
                </a:solidFill>
              </a:rPr>
              <a:t>3rd party </a:t>
            </a:r>
            <a:r>
              <a:rPr lang="en-CA" sz="3800" dirty="0" smtClean="0">
                <a:solidFill>
                  <a:srgbClr val="321547"/>
                </a:solidFill>
              </a:rPr>
              <a:t>non-lawyers</a:t>
            </a:r>
          </a:p>
          <a:p>
            <a:pPr lvl="1" fontAlgn="base">
              <a:buClr>
                <a:srgbClr val="321547"/>
              </a:buClr>
            </a:pPr>
            <a:r>
              <a:rPr lang="en-CA" sz="4400" dirty="0">
                <a:solidFill>
                  <a:srgbClr val="321547"/>
                </a:solidFill>
              </a:rPr>
              <a:t>I</a:t>
            </a:r>
            <a:r>
              <a:rPr lang="en-CA" sz="4400" dirty="0" smtClean="0">
                <a:solidFill>
                  <a:srgbClr val="321547"/>
                </a:solidFill>
              </a:rPr>
              <a:t>nvention </a:t>
            </a:r>
            <a:r>
              <a:rPr lang="en-CA" sz="4400" dirty="0">
                <a:solidFill>
                  <a:srgbClr val="321547"/>
                </a:solidFill>
              </a:rPr>
              <a:t>promotion companies </a:t>
            </a:r>
            <a:r>
              <a:rPr lang="en-CA" sz="4400" dirty="0" smtClean="0">
                <a:solidFill>
                  <a:srgbClr val="321547"/>
                </a:solidFill>
              </a:rPr>
              <a:t>need regulation</a:t>
            </a:r>
            <a:endParaRPr lang="en-CA" sz="4400" dirty="0">
              <a:solidFill>
                <a:srgbClr val="321547"/>
              </a:solidFill>
            </a:endParaRPr>
          </a:p>
          <a:p>
            <a:pPr lvl="0" fontAlgn="base">
              <a:buClr>
                <a:srgbClr val="321547"/>
              </a:buClr>
            </a:pPr>
            <a:r>
              <a:rPr lang="en-CA" sz="4400" dirty="0" smtClean="0">
                <a:solidFill>
                  <a:srgbClr val="321547"/>
                </a:solidFill>
              </a:rPr>
              <a:t>Albertans should review their lawyers online</a:t>
            </a:r>
            <a:endParaRPr lang="en-CA" sz="4400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59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Contributors</a:t>
            </a: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31850" y="2085975"/>
            <a:ext cx="8489950" cy="5800725"/>
          </a:xfrm>
          <a:prstGeom prst="rect">
            <a:avLst/>
          </a:prstGeom>
        </p:spPr>
        <p:txBody>
          <a:bodyPr vert="horz" lIns="130046" tIns="65023" rIns="130046" bIns="65023">
            <a:normAutofit lnSpcReduction="100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Robbie Nissen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Registered </a:t>
            </a:r>
            <a:r>
              <a:rPr lang="en-CA" altLang="en-US" dirty="0">
                <a:solidFill>
                  <a:srgbClr val="321547"/>
                </a:solidFill>
              </a:rPr>
              <a:t>Patent </a:t>
            </a:r>
            <a:r>
              <a:rPr lang="en-CA" altLang="en-US" dirty="0" smtClean="0">
                <a:solidFill>
                  <a:srgbClr val="321547"/>
                </a:solidFill>
              </a:rPr>
              <a:t>Agent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Registered Trademark Agent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Lawyer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Nissen Patent Law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LES, CBA, IPIC member</a:t>
            </a:r>
            <a:endParaRPr lang="en-CA" altLang="en-US" dirty="0" smtClean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Robert Hubbs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Business Consultant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Tech Entrepreneur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853621" y="4495800"/>
            <a:ext cx="5613173" cy="33909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018" indent="0" fontAlgn="auto">
              <a:spcAft>
                <a:spcPts val="0"/>
              </a:spcAft>
              <a:buClr>
                <a:srgbClr val="321547"/>
              </a:buClr>
              <a:buNone/>
            </a:pPr>
            <a:endParaRPr lang="en-CA" altLang="en-US" dirty="0" smtClean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80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rgbClr val="321547"/>
                </a:solidFill>
              </a:rPr>
              <a:t>Recommendations</a:t>
            </a: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2057400"/>
            <a:ext cx="10620587" cy="6436925"/>
          </a:xfrm>
        </p:spPr>
        <p:txBody>
          <a:bodyPr>
            <a:normAutofit/>
          </a:bodyPr>
          <a:lstStyle/>
          <a:p>
            <a:pPr lvl="0" fontAlgn="base">
              <a:buClr>
                <a:srgbClr val="321547"/>
              </a:buClr>
            </a:pPr>
            <a:r>
              <a:rPr lang="en-CA" sz="4400" dirty="0" smtClean="0">
                <a:solidFill>
                  <a:srgbClr val="321547"/>
                </a:solidFill>
              </a:rPr>
              <a:t>Albertans </a:t>
            </a:r>
            <a:r>
              <a:rPr lang="en-CA" sz="4400" dirty="0">
                <a:solidFill>
                  <a:srgbClr val="321547"/>
                </a:solidFill>
              </a:rPr>
              <a:t>should consider adopting alternative currency methods, such as </a:t>
            </a:r>
            <a:r>
              <a:rPr lang="en-CA" sz="4400" dirty="0" smtClean="0">
                <a:solidFill>
                  <a:srgbClr val="321547"/>
                </a:solidFill>
              </a:rPr>
              <a:t>Bitcoin</a:t>
            </a:r>
            <a:endParaRPr lang="en-CA" sz="4400" dirty="0">
              <a:solidFill>
                <a:srgbClr val="321547"/>
              </a:solidFill>
            </a:endParaRPr>
          </a:p>
          <a:p>
            <a:pPr lvl="0" fontAlgn="base">
              <a:buClr>
                <a:srgbClr val="321547"/>
              </a:buClr>
            </a:pPr>
            <a:r>
              <a:rPr lang="en-CA" sz="4400" dirty="0" smtClean="0">
                <a:solidFill>
                  <a:srgbClr val="321547"/>
                </a:solidFill>
              </a:rPr>
              <a:t>Albertans </a:t>
            </a:r>
            <a:r>
              <a:rPr lang="en-CA" sz="4400" dirty="0">
                <a:solidFill>
                  <a:srgbClr val="321547"/>
                </a:solidFill>
              </a:rPr>
              <a:t>should invest </a:t>
            </a:r>
            <a:r>
              <a:rPr lang="en-CA" sz="4400" dirty="0" smtClean="0">
                <a:solidFill>
                  <a:srgbClr val="321547"/>
                </a:solidFill>
              </a:rPr>
              <a:t>in advancing AI</a:t>
            </a:r>
          </a:p>
          <a:p>
            <a:pPr lvl="1" fontAlgn="base">
              <a:buClr>
                <a:srgbClr val="321547"/>
              </a:buClr>
            </a:pPr>
            <a:r>
              <a:rPr lang="en-US" sz="3800" dirty="0" smtClean="0">
                <a:solidFill>
                  <a:srgbClr val="321547"/>
                </a:solidFill>
              </a:rPr>
              <a:t>More physical protection measures</a:t>
            </a:r>
            <a:endParaRPr lang="en-CA" sz="3800" dirty="0" smtClean="0">
              <a:solidFill>
                <a:srgbClr val="321547"/>
              </a:solidFill>
            </a:endParaRPr>
          </a:p>
          <a:p>
            <a:pPr lvl="1" fontAlgn="base">
              <a:buClr>
                <a:srgbClr val="321547"/>
              </a:buClr>
            </a:pPr>
            <a:r>
              <a:rPr lang="en-CA" sz="3800" dirty="0" smtClean="0">
                <a:solidFill>
                  <a:srgbClr val="321547"/>
                </a:solidFill>
              </a:rPr>
              <a:t>Cloud </a:t>
            </a:r>
            <a:r>
              <a:rPr lang="en-CA" sz="3800" dirty="0">
                <a:solidFill>
                  <a:srgbClr val="321547"/>
                </a:solidFill>
              </a:rPr>
              <a:t>computing </a:t>
            </a:r>
            <a:r>
              <a:rPr lang="en-CA" sz="3800" dirty="0" smtClean="0">
                <a:solidFill>
                  <a:srgbClr val="321547"/>
                </a:solidFill>
              </a:rPr>
              <a:t>infrastructure</a:t>
            </a:r>
          </a:p>
          <a:p>
            <a:pPr fontAlgn="base">
              <a:buClr>
                <a:srgbClr val="321547"/>
              </a:buClr>
            </a:pPr>
            <a:endParaRPr lang="en-CA" sz="4400" dirty="0" smtClean="0">
              <a:solidFill>
                <a:srgbClr val="321547"/>
              </a:solidFill>
            </a:endParaRPr>
          </a:p>
          <a:p>
            <a:pPr lvl="1" fontAlgn="base">
              <a:buClr>
                <a:srgbClr val="321547"/>
              </a:buClr>
            </a:pPr>
            <a:endParaRPr lang="en-CA" sz="4400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20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414760" cy="1625600"/>
          </a:xfrm>
        </p:spPr>
        <p:txBody>
          <a:bodyPr>
            <a:normAutofit/>
          </a:bodyPr>
          <a:lstStyle/>
          <a:p>
            <a:r>
              <a:rPr lang="en-CA" altLang="en-US" dirty="0">
                <a:solidFill>
                  <a:srgbClr val="321547"/>
                </a:solidFill>
              </a:rPr>
              <a:t>The Forces &amp; Sources of Change</a:t>
            </a: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 lnSpcReduction="100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Desire for low-cost, efficient legal services by non-lawyers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The </a:t>
            </a:r>
            <a:r>
              <a:rPr lang="en-CA" altLang="en-US" dirty="0">
                <a:solidFill>
                  <a:srgbClr val="321547"/>
                </a:solidFill>
              </a:rPr>
              <a:t>rise of the internet and access to knowledge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Artificial </a:t>
            </a:r>
            <a:r>
              <a:rPr lang="en-CA" altLang="en-US" dirty="0">
                <a:solidFill>
                  <a:srgbClr val="321547"/>
                </a:solidFill>
              </a:rPr>
              <a:t>Intelligence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Increased reliance on computer </a:t>
            </a:r>
            <a:r>
              <a:rPr lang="en-CA" altLang="en-US" dirty="0">
                <a:solidFill>
                  <a:srgbClr val="321547"/>
                </a:solidFill>
              </a:rPr>
              <a:t>systems and electronic document storage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Increased </a:t>
            </a:r>
            <a:r>
              <a:rPr lang="en-CA" altLang="en-US" dirty="0">
                <a:solidFill>
                  <a:srgbClr val="321547"/>
                </a:solidFill>
              </a:rPr>
              <a:t>exposure to </a:t>
            </a:r>
            <a:r>
              <a:rPr lang="en-CA" altLang="en-US" dirty="0" smtClean="0">
                <a:solidFill>
                  <a:srgbClr val="321547"/>
                </a:solidFill>
              </a:rPr>
              <a:t>online security risks from </a:t>
            </a:r>
            <a:r>
              <a:rPr lang="en-CA" altLang="en-US" dirty="0">
                <a:solidFill>
                  <a:srgbClr val="321547"/>
                </a:solidFill>
              </a:rPr>
              <a:t>anywhere on the </a:t>
            </a:r>
            <a:r>
              <a:rPr lang="en-CA" altLang="en-US" dirty="0" smtClean="0">
                <a:solidFill>
                  <a:srgbClr val="321547"/>
                </a:solidFill>
              </a:rPr>
              <a:t>planet</a:t>
            </a:r>
            <a:endParaRPr lang="en-CA" altLang="en-US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01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520" y="457200"/>
            <a:ext cx="11414760" cy="16256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</a:t>
            </a:r>
            <a:r>
              <a:rPr lang="en-US" altLang="en-US" dirty="0">
                <a:solidFill>
                  <a:srgbClr val="321547"/>
                </a:solidFill>
              </a:rPr>
              <a:t>N</a:t>
            </a:r>
            <a:r>
              <a:rPr lang="en-US" altLang="en-US" dirty="0" smtClean="0">
                <a:solidFill>
                  <a:srgbClr val="321547"/>
                </a:solidFill>
              </a:rPr>
              <a:t>on-lawyer legal services</a:t>
            </a: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Driven by opportunity-seekers who identify a portion of legal work that can be efficiently carried out by artificial intelligence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Many provide free </a:t>
            </a:r>
            <a:r>
              <a:rPr lang="en-CA" altLang="en-US" dirty="0">
                <a:solidFill>
                  <a:srgbClr val="321547"/>
                </a:solidFill>
              </a:rPr>
              <a:t>or low-cost </a:t>
            </a:r>
            <a:r>
              <a:rPr lang="en-CA" altLang="en-US" dirty="0" smtClean="0">
                <a:solidFill>
                  <a:srgbClr val="321547"/>
                </a:solidFill>
              </a:rPr>
              <a:t>access to databases of </a:t>
            </a:r>
            <a:r>
              <a:rPr lang="en-CA" altLang="en-US" dirty="0">
                <a:solidFill>
                  <a:srgbClr val="321547"/>
                </a:solidFill>
              </a:rPr>
              <a:t>legal </a:t>
            </a:r>
            <a:r>
              <a:rPr lang="en-CA" altLang="en-US" dirty="0" smtClean="0">
                <a:solidFill>
                  <a:srgbClr val="321547"/>
                </a:solidFill>
              </a:rPr>
              <a:t>precedents</a:t>
            </a:r>
            <a:endParaRPr lang="en-CA" altLang="en-US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8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643360" cy="1285804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</a:t>
            </a:r>
            <a:r>
              <a:rPr lang="en-US" altLang="en-US" dirty="0">
                <a:solidFill>
                  <a:srgbClr val="321547"/>
                </a:solidFill>
              </a:rPr>
              <a:t>N</a:t>
            </a:r>
            <a:r>
              <a:rPr lang="en-US" altLang="en-US" dirty="0" smtClean="0">
                <a:solidFill>
                  <a:srgbClr val="321547"/>
                </a:solidFill>
              </a:rPr>
              <a:t>on-lawyer legal services</a:t>
            </a: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9522564" cy="6400800"/>
          </a:xfrm>
          <a:prstGeom prst="rect">
            <a:avLst/>
          </a:prstGeom>
        </p:spPr>
        <p:txBody>
          <a:bodyPr vert="horz" lIns="130046" tIns="65023" rIns="130046" bIns="65023">
            <a:normAutofit fontScale="925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Ex. </a:t>
            </a:r>
            <a:r>
              <a:rPr lang="en-CA" altLang="en-US" dirty="0" err="1" smtClean="0">
                <a:solidFill>
                  <a:srgbClr val="321547"/>
                </a:solidFill>
              </a:rPr>
              <a:t>LawDepot</a:t>
            </a:r>
            <a:endParaRPr lang="en-CA" altLang="en-US" dirty="0">
              <a:solidFill>
                <a:srgbClr val="321547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2 </a:t>
            </a:r>
            <a:r>
              <a:rPr lang="en-CA" altLang="en-US" dirty="0">
                <a:solidFill>
                  <a:srgbClr val="321547"/>
                </a:solidFill>
              </a:rPr>
              <a:t>million </a:t>
            </a:r>
            <a:r>
              <a:rPr lang="en-CA" altLang="en-US" dirty="0" smtClean="0">
                <a:solidFill>
                  <a:srgbClr val="321547"/>
                </a:solidFill>
              </a:rPr>
              <a:t>users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4 </a:t>
            </a:r>
            <a:r>
              <a:rPr lang="en-CA" altLang="en-US" dirty="0">
                <a:solidFill>
                  <a:srgbClr val="321547"/>
                </a:solidFill>
              </a:rPr>
              <a:t>million legal </a:t>
            </a:r>
            <a:r>
              <a:rPr lang="en-CA" altLang="en-US" dirty="0" smtClean="0">
                <a:solidFill>
                  <a:srgbClr val="321547"/>
                </a:solidFill>
              </a:rPr>
              <a:t>documents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$1 </a:t>
            </a:r>
            <a:r>
              <a:rPr lang="en-CA" altLang="en-US" dirty="0">
                <a:solidFill>
                  <a:srgbClr val="321547"/>
                </a:solidFill>
              </a:rPr>
              <a:t>billion dollars of savings in legal </a:t>
            </a:r>
            <a:r>
              <a:rPr lang="en-CA" altLang="en-US" dirty="0" smtClean="0">
                <a:solidFill>
                  <a:srgbClr val="321547"/>
                </a:solidFill>
              </a:rPr>
              <a:t>fees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L</a:t>
            </a:r>
            <a:r>
              <a:rPr lang="en-CA" altLang="en-US" dirty="0" smtClean="0">
                <a:solidFill>
                  <a:srgbClr val="321547"/>
                </a:solidFill>
              </a:rPr>
              <a:t>egal </a:t>
            </a:r>
            <a:r>
              <a:rPr lang="en-CA" altLang="en-US" dirty="0">
                <a:solidFill>
                  <a:srgbClr val="321547"/>
                </a:solidFill>
              </a:rPr>
              <a:t>precedents for a wide variety of legal areas </a:t>
            </a:r>
            <a:r>
              <a:rPr lang="en-CA" altLang="en-US" dirty="0" smtClean="0">
                <a:solidFill>
                  <a:srgbClr val="321547"/>
                </a:solidFill>
              </a:rPr>
              <a:t>including incorporations, </a:t>
            </a:r>
            <a:r>
              <a:rPr lang="en-CA" altLang="en-US" dirty="0">
                <a:solidFill>
                  <a:srgbClr val="321547"/>
                </a:solidFill>
              </a:rPr>
              <a:t>wills and estates, real estate, business, family, and </a:t>
            </a:r>
            <a:r>
              <a:rPr lang="en-CA" altLang="en-US" dirty="0" smtClean="0">
                <a:solidFill>
                  <a:srgbClr val="321547"/>
                </a:solidFill>
              </a:rPr>
              <a:t>others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Documents assembled by lawyers</a:t>
            </a:r>
          </a:p>
          <a:p>
            <a:pPr lvl="1"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Field-fillable online forms as precedents</a:t>
            </a:r>
            <a:endParaRPr lang="en-CA" altLang="en-US" dirty="0">
              <a:solidFill>
                <a:srgbClr val="321547"/>
              </a:solidFill>
            </a:endParaRPr>
          </a:p>
        </p:txBody>
      </p:sp>
      <p:pic>
        <p:nvPicPr>
          <p:cNvPr id="1026" name="Picture 1" descr="Image result for LAW DEPOT ca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1676400"/>
            <a:ext cx="3803196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35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 lnSpcReduction="100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Invention </a:t>
            </a:r>
            <a:r>
              <a:rPr lang="en-CA" altLang="en-US" dirty="0">
                <a:solidFill>
                  <a:srgbClr val="321547"/>
                </a:solidFill>
              </a:rPr>
              <a:t>promotion </a:t>
            </a:r>
            <a:r>
              <a:rPr lang="en-CA" altLang="en-US" dirty="0" smtClean="0">
                <a:solidFill>
                  <a:srgbClr val="321547"/>
                </a:solidFill>
              </a:rPr>
              <a:t>companies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Offer commercialization, licensing, investment, and/or patent services to new inventor-entrepreneurs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Client may pay </a:t>
            </a:r>
            <a:r>
              <a:rPr lang="en-CA" altLang="en-US" dirty="0">
                <a:solidFill>
                  <a:srgbClr val="321547"/>
                </a:solidFill>
              </a:rPr>
              <a:t>a lump sum (~$15k) AND </a:t>
            </a:r>
            <a:r>
              <a:rPr lang="en-CA" altLang="en-US" dirty="0" smtClean="0">
                <a:solidFill>
                  <a:srgbClr val="321547"/>
                </a:solidFill>
              </a:rPr>
              <a:t>a royalty (~10%)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Many are scams – unclear how to assess value of deliverables and whether any were carried out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02640" y="542996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567160" cy="16256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</a:t>
            </a:r>
            <a:r>
              <a:rPr lang="en-US" altLang="en-US" dirty="0">
                <a:solidFill>
                  <a:srgbClr val="321547"/>
                </a:solidFill>
              </a:rPr>
              <a:t>N</a:t>
            </a:r>
            <a:r>
              <a:rPr lang="en-US" altLang="en-US" dirty="0" smtClean="0">
                <a:solidFill>
                  <a:srgbClr val="321547"/>
                </a:solidFill>
              </a:rPr>
              <a:t>on-lawyer legal services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14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018" indent="0" fontAlgn="auto">
              <a:spcAft>
                <a:spcPts val="0"/>
              </a:spcAft>
              <a:buClr>
                <a:srgbClr val="321547"/>
              </a:buClr>
              <a:buNone/>
            </a:pPr>
            <a:endParaRPr lang="en-CA" altLang="en-US" dirty="0" smtClean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Some illegally file provisional patent applications without a license to do so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Emphasis on filing bare bones provisional patent applications can create a false sense of security</a:t>
            </a:r>
            <a:endParaRPr lang="en-CA" altLang="en-US" dirty="0" smtClean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These companies </a:t>
            </a:r>
            <a:r>
              <a:rPr lang="en-CA" altLang="en-US" dirty="0">
                <a:solidFill>
                  <a:srgbClr val="321547"/>
                </a:solidFill>
              </a:rPr>
              <a:t>are highly regulated in the U.S</a:t>
            </a:r>
            <a:r>
              <a:rPr lang="en-CA" altLang="en-US" dirty="0" smtClean="0">
                <a:solidFill>
                  <a:srgbClr val="321547"/>
                </a:solidFill>
              </a:rPr>
              <a:t>.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02640" y="542996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</a:t>
            </a:r>
            <a:r>
              <a:rPr lang="en-US" altLang="en-US" dirty="0">
                <a:solidFill>
                  <a:srgbClr val="321547"/>
                </a:solidFill>
              </a:rPr>
              <a:t>N</a:t>
            </a:r>
            <a:r>
              <a:rPr lang="en-US" altLang="en-US" dirty="0" smtClean="0">
                <a:solidFill>
                  <a:srgbClr val="321547"/>
                </a:solidFill>
              </a:rPr>
              <a:t>on-lawyer legal services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7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6858000" cy="6248400"/>
          </a:xfrm>
          <a:prstGeom prst="rect">
            <a:avLst/>
          </a:prstGeom>
        </p:spPr>
        <p:txBody>
          <a:bodyPr vert="horz" lIns="130046" tIns="65023" rIns="130046" bIns="65023">
            <a:normAutofit fontScale="92500" lnSpcReduction="200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A</a:t>
            </a:r>
            <a:r>
              <a:rPr lang="en-CA" altLang="en-US" dirty="0" smtClean="0">
                <a:solidFill>
                  <a:srgbClr val="321547"/>
                </a:solidFill>
              </a:rPr>
              <a:t>ccess </a:t>
            </a:r>
            <a:r>
              <a:rPr lang="en-CA" altLang="en-US" dirty="0">
                <a:solidFill>
                  <a:srgbClr val="321547"/>
                </a:solidFill>
              </a:rPr>
              <a:t>to </a:t>
            </a:r>
            <a:r>
              <a:rPr lang="en-CA" altLang="en-US" dirty="0" smtClean="0">
                <a:solidFill>
                  <a:srgbClr val="321547"/>
                </a:solidFill>
              </a:rPr>
              <a:t>knowledge has increased through the internet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Lawyers still needed for </a:t>
            </a:r>
            <a:r>
              <a:rPr lang="en-CA" altLang="en-US" i="1" dirty="0" smtClean="0">
                <a:solidFill>
                  <a:srgbClr val="321547"/>
                </a:solidFill>
              </a:rPr>
              <a:t>wisdom</a:t>
            </a:r>
            <a:r>
              <a:rPr lang="en-CA" altLang="en-US" dirty="0" smtClean="0">
                <a:solidFill>
                  <a:srgbClr val="321547"/>
                </a:solidFill>
              </a:rPr>
              <a:t> – i.e. proper use of knowledge</a:t>
            </a: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US" altLang="en-US" dirty="0" smtClean="0">
                <a:solidFill>
                  <a:srgbClr val="321547"/>
                </a:solidFill>
              </a:rPr>
              <a:t>How does one find a good lawyer?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>
                <a:solidFill>
                  <a:srgbClr val="321547"/>
                </a:solidFill>
              </a:rPr>
              <a:t>High stakes – the wrong professional may cost you time and </a:t>
            </a:r>
            <a:r>
              <a:rPr lang="en-CA" altLang="en-US" dirty="0" smtClean="0">
                <a:solidFill>
                  <a:srgbClr val="321547"/>
                </a:solidFill>
              </a:rPr>
              <a:t>money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Open-Source Trust</a:t>
            </a:r>
            <a:endParaRPr lang="en-CA" dirty="0">
              <a:solidFill>
                <a:srgbClr val="321547"/>
              </a:solidFill>
            </a:endParaRPr>
          </a:p>
        </p:txBody>
      </p:sp>
      <p:pic>
        <p:nvPicPr>
          <p:cNvPr id="2050" name="Picture 3" descr="Confianc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0" y="5786503"/>
            <a:ext cx="4114800" cy="2747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o-TRUST-FALLS-faceboo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800" y="3009900"/>
            <a:ext cx="4343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778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63600" y="2438400"/>
            <a:ext cx="10896600" cy="6248400"/>
          </a:xfrm>
          <a:prstGeom prst="rect">
            <a:avLst/>
          </a:prstGeom>
        </p:spPr>
        <p:txBody>
          <a:bodyPr vert="horz" lIns="130046" tIns="65023" rIns="130046" bIns="65023">
            <a:normAutofit lnSpcReduction="10000"/>
          </a:bodyPr>
          <a:lstStyle>
            <a:lvl1pPr marL="598211" indent="-546193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363" indent="-39013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30506" indent="-364129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0644" indent="-3381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9749" indent="-26009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8855" indent="-260092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0965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3076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6172" indent="-260092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Classical </a:t>
            </a:r>
            <a:r>
              <a:rPr lang="en-CA" altLang="en-US" dirty="0">
                <a:solidFill>
                  <a:srgbClr val="321547"/>
                </a:solidFill>
              </a:rPr>
              <a:t>scenario  - potential client asks a friend or business associate where to find a </a:t>
            </a:r>
            <a:r>
              <a:rPr lang="en-CA" altLang="en-US" dirty="0" smtClean="0">
                <a:solidFill>
                  <a:srgbClr val="321547"/>
                </a:solidFill>
              </a:rPr>
              <a:t>lawyer.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Modern </a:t>
            </a:r>
            <a:r>
              <a:rPr lang="en-CA" altLang="en-US" dirty="0">
                <a:solidFill>
                  <a:srgbClr val="321547"/>
                </a:solidFill>
              </a:rPr>
              <a:t>scenario - potential client checks the internet, </a:t>
            </a:r>
            <a:r>
              <a:rPr lang="en-CA" altLang="en-US" dirty="0" smtClean="0">
                <a:solidFill>
                  <a:srgbClr val="321547"/>
                </a:solidFill>
              </a:rPr>
              <a:t>reviews the law firm’s website, reads online reviews</a:t>
            </a:r>
            <a:endParaRPr lang="en-CA" altLang="en-US" dirty="0">
              <a:solidFill>
                <a:srgbClr val="321547"/>
              </a:solidFill>
            </a:endParaRPr>
          </a:p>
          <a:p>
            <a:pPr fontAlgn="auto">
              <a:spcAft>
                <a:spcPts val="0"/>
              </a:spcAft>
              <a:buClr>
                <a:srgbClr val="321547"/>
              </a:buClr>
            </a:pPr>
            <a:r>
              <a:rPr lang="en-CA" altLang="en-US" dirty="0" smtClean="0">
                <a:solidFill>
                  <a:srgbClr val="321547"/>
                </a:solidFill>
              </a:rPr>
              <a:t>How </a:t>
            </a:r>
            <a:r>
              <a:rPr lang="en-CA" altLang="en-US" dirty="0">
                <a:solidFill>
                  <a:srgbClr val="321547"/>
                </a:solidFill>
              </a:rPr>
              <a:t>do </a:t>
            </a:r>
            <a:r>
              <a:rPr lang="en-CA" altLang="en-US" dirty="0" smtClean="0">
                <a:solidFill>
                  <a:srgbClr val="321547"/>
                </a:solidFill>
              </a:rPr>
              <a:t>we build </a:t>
            </a:r>
            <a:r>
              <a:rPr lang="en-CA" altLang="en-US" dirty="0">
                <a:solidFill>
                  <a:srgbClr val="321547"/>
                </a:solidFill>
              </a:rPr>
              <a:t>a reliable trust metric into the online system </a:t>
            </a:r>
            <a:r>
              <a:rPr lang="en-CA" altLang="en-US" dirty="0" smtClean="0">
                <a:solidFill>
                  <a:srgbClr val="321547"/>
                </a:solidFill>
              </a:rPr>
              <a:t>to help people </a:t>
            </a:r>
            <a:r>
              <a:rPr lang="en-CA" altLang="en-US" dirty="0">
                <a:solidFill>
                  <a:srgbClr val="321547"/>
                </a:solidFill>
              </a:rPr>
              <a:t>find </a:t>
            </a:r>
            <a:r>
              <a:rPr lang="en-CA" altLang="en-US" dirty="0" smtClean="0">
                <a:solidFill>
                  <a:srgbClr val="321547"/>
                </a:solidFill>
              </a:rPr>
              <a:t>the right </a:t>
            </a:r>
            <a:r>
              <a:rPr lang="en-CA" altLang="en-US" dirty="0">
                <a:solidFill>
                  <a:srgbClr val="321547"/>
                </a:solidFill>
              </a:rPr>
              <a:t>lawyer</a:t>
            </a:r>
            <a:r>
              <a:rPr lang="en-CA" altLang="en-US" dirty="0" smtClean="0">
                <a:solidFill>
                  <a:srgbClr val="321547"/>
                </a:solidFill>
              </a:rPr>
              <a:t>?</a:t>
            </a:r>
            <a:endParaRPr lang="en-CA" altLang="en-US" dirty="0">
              <a:solidFill>
                <a:srgbClr val="321547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27000" y="-812800"/>
            <a:ext cx="10620587" cy="1625600"/>
          </a:xfrm>
          <a:prstGeom prst="rect">
            <a:avLst/>
          </a:prstGeom>
        </p:spPr>
        <p:txBody>
          <a:bodyPr vert="horz" lIns="65023" tIns="65023" rIns="65023" bIns="65023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CA" dirty="0">
              <a:solidFill>
                <a:srgbClr val="321547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321547"/>
                </a:solidFill>
              </a:rPr>
              <a:t>Big Idea: Open-Source Trust</a:t>
            </a:r>
            <a:endParaRPr lang="en-CA" dirty="0">
              <a:solidFill>
                <a:srgbClr val="321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9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sym typeface="Times New Roman" pitchFamily="18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27748</TotalTime>
  <Pages>0</Pages>
  <Words>883</Words>
  <Characters>0</Characters>
  <Application>Microsoft Office PowerPoint</Application>
  <PresentationFormat>Custom</PresentationFormat>
  <Lines>0</Lines>
  <Paragraphs>131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Title - Center</vt:lpstr>
      <vt:lpstr>Title &amp; Subtitle</vt:lpstr>
      <vt:lpstr>Photo - Horizontal Reflection</vt:lpstr>
      <vt:lpstr>Photo - Vertical</vt:lpstr>
      <vt:lpstr>Photo - Vertical Reflection</vt:lpstr>
      <vt:lpstr>Title - Top</vt:lpstr>
      <vt:lpstr>Title &amp; Bullets - 2 Column</vt:lpstr>
      <vt:lpstr>Title &amp; Bullets - Right</vt:lpstr>
      <vt:lpstr>Title, Bullets &amp; Photo</vt:lpstr>
      <vt:lpstr>Technic</vt:lpstr>
      <vt:lpstr>Legal &amp; Security - Knowledge, Wisdom, Trust, and Big Ideas</vt:lpstr>
      <vt:lpstr>Contributors</vt:lpstr>
      <vt:lpstr>The Forces &amp; Sources of Change</vt:lpstr>
      <vt:lpstr>Big Idea: Non-lawyer legal services</vt:lpstr>
      <vt:lpstr>Big Idea: Non-lawyer legal services</vt:lpstr>
      <vt:lpstr>Big Idea: Non-lawyer legal services</vt:lpstr>
      <vt:lpstr>Big Idea: Non-lawyer legal services</vt:lpstr>
      <vt:lpstr>Big Idea: Open-Source Trust</vt:lpstr>
      <vt:lpstr>Big Idea: Open-Source Trust</vt:lpstr>
      <vt:lpstr>Big Idea: Open-Source Trust</vt:lpstr>
      <vt:lpstr>Big Idea: Open-Source Trust</vt:lpstr>
      <vt:lpstr>Big Idea: Open-Source Trust</vt:lpstr>
      <vt:lpstr>Big Idea: Valid and Secret</vt:lpstr>
      <vt:lpstr>Big Idea: Valid and Secret</vt:lpstr>
      <vt:lpstr>Big Idea: Rise of AI</vt:lpstr>
      <vt:lpstr>Big Idea: Rise of AI</vt:lpstr>
      <vt:lpstr>Big Idea: Rise of AI</vt:lpstr>
      <vt:lpstr>Big Idea: Rise of AI</vt:lpstr>
      <vt:lpstr>Recommendations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Ambassador Training Workshop</dc:title>
  <dc:creator>Kleininger, Leann</dc:creator>
  <cp:lastModifiedBy>Perry</cp:lastModifiedBy>
  <cp:revision>521</cp:revision>
  <cp:lastPrinted>2016-03-21T19:13:16Z</cp:lastPrinted>
  <dcterms:modified xsi:type="dcterms:W3CDTF">2016-11-26T01:20:53Z</dcterms:modified>
</cp:coreProperties>
</file>