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B0A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27" autoAdjust="0"/>
  </p:normalViewPr>
  <p:slideViewPr>
    <p:cSldViewPr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0EEAE-F1D9-4A99-826D-C42D33B232E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DBEFFE-28EE-4E35-9E2C-177B510A6346}">
      <dgm:prSet phldrT="[Text]" custT="1"/>
      <dgm:spPr/>
      <dgm:t>
        <a:bodyPr/>
        <a:lstStyle/>
        <a:p>
          <a:r>
            <a:rPr lang="en-CA" sz="1800" dirty="0" smtClean="0">
              <a:latin typeface="Calibri Light" panose="020F0302020204030204" pitchFamily="34" charset="0"/>
            </a:rPr>
            <a:t>Change of one occupation to another</a:t>
          </a:r>
          <a:endParaRPr lang="en-US" sz="1800" dirty="0">
            <a:latin typeface="Calibri Light" panose="020F0302020204030204" pitchFamily="34" charset="0"/>
          </a:endParaRPr>
        </a:p>
      </dgm:t>
    </dgm:pt>
    <dgm:pt modelId="{8BCE0C29-4ABC-45CF-90B4-721217037AB3}" type="parTrans" cxnId="{6A090922-427E-4684-A3C5-8BB895E5A476}">
      <dgm:prSet/>
      <dgm:spPr/>
      <dgm:t>
        <a:bodyPr/>
        <a:lstStyle/>
        <a:p>
          <a:endParaRPr lang="en-US"/>
        </a:p>
      </dgm:t>
    </dgm:pt>
    <dgm:pt modelId="{F7113A82-B2E5-40AE-A608-0C886FB5BDEB}" type="sibTrans" cxnId="{6A090922-427E-4684-A3C5-8BB895E5A476}">
      <dgm:prSet/>
      <dgm:spPr/>
      <dgm:t>
        <a:bodyPr/>
        <a:lstStyle/>
        <a:p>
          <a:endParaRPr lang="en-US"/>
        </a:p>
      </dgm:t>
    </dgm:pt>
    <dgm:pt modelId="{BEF078B1-C942-425F-AD4F-6991BD59B6CA}">
      <dgm:prSet phldrT="[Text]" custT="1"/>
      <dgm:spPr/>
      <dgm:t>
        <a:bodyPr/>
        <a:lstStyle/>
        <a:p>
          <a:r>
            <a:rPr lang="en-CA" sz="1800" dirty="0" smtClean="0">
              <a:latin typeface="Calibri Light" panose="020F0302020204030204" pitchFamily="34" charset="0"/>
            </a:rPr>
            <a:t>Computer-using occupations grow faster</a:t>
          </a:r>
          <a:endParaRPr lang="en-US" sz="1800" dirty="0">
            <a:latin typeface="Calibri Light" panose="020F0302020204030204" pitchFamily="34" charset="0"/>
          </a:endParaRPr>
        </a:p>
      </dgm:t>
    </dgm:pt>
    <dgm:pt modelId="{9E0AE5D5-0E08-43D9-8298-9AEE5862BEB7}" type="parTrans" cxnId="{6209DC11-B053-41AD-A22B-15BE7B23459B}">
      <dgm:prSet/>
      <dgm:spPr/>
      <dgm:t>
        <a:bodyPr/>
        <a:lstStyle/>
        <a:p>
          <a:endParaRPr lang="en-US"/>
        </a:p>
      </dgm:t>
    </dgm:pt>
    <dgm:pt modelId="{7BA58F7F-2677-4838-8722-FCC4CFFB77A2}" type="sibTrans" cxnId="{6209DC11-B053-41AD-A22B-15BE7B23459B}">
      <dgm:prSet/>
      <dgm:spPr/>
      <dgm:t>
        <a:bodyPr/>
        <a:lstStyle/>
        <a:p>
          <a:endParaRPr lang="en-US"/>
        </a:p>
      </dgm:t>
    </dgm:pt>
    <dgm:pt modelId="{68DB5D7B-9987-4BFF-8549-7F8AA44942A7}">
      <dgm:prSet phldrT="[Text]" custT="1"/>
      <dgm:spPr/>
      <dgm:t>
        <a:bodyPr/>
        <a:lstStyle/>
        <a:p>
          <a:r>
            <a:rPr lang="en-CA" sz="1800" dirty="0" smtClean="0">
              <a:latin typeface="Calibri Light" panose="020F0302020204030204" pitchFamily="34" charset="0"/>
            </a:rPr>
            <a:t>Analytics research applied to Alberta industries </a:t>
          </a:r>
          <a:endParaRPr lang="en-US" sz="1800" dirty="0">
            <a:latin typeface="Calibri Light" panose="020F0302020204030204" pitchFamily="34" charset="0"/>
          </a:endParaRPr>
        </a:p>
      </dgm:t>
    </dgm:pt>
    <dgm:pt modelId="{E7946D5E-3594-4BB1-A96B-19AA662369DE}" type="parTrans" cxnId="{2D44B72D-8990-4D81-B528-947218BEEC20}">
      <dgm:prSet/>
      <dgm:spPr/>
      <dgm:t>
        <a:bodyPr/>
        <a:lstStyle/>
        <a:p>
          <a:endParaRPr lang="en-US"/>
        </a:p>
      </dgm:t>
    </dgm:pt>
    <dgm:pt modelId="{6ADF1CD7-FC29-4DAC-A59B-B5E7DD82F207}" type="sibTrans" cxnId="{2D44B72D-8990-4D81-B528-947218BEEC20}">
      <dgm:prSet/>
      <dgm:spPr/>
      <dgm:t>
        <a:bodyPr/>
        <a:lstStyle/>
        <a:p>
          <a:endParaRPr lang="en-US"/>
        </a:p>
      </dgm:t>
    </dgm:pt>
    <dgm:pt modelId="{5DF57660-1B2F-4F50-B816-41EDC1FDACFF}" type="pres">
      <dgm:prSet presAssocID="{8930EEAE-F1D9-4A99-826D-C42D33B232E4}" presName="arrowDiagram" presStyleCnt="0">
        <dgm:presLayoutVars>
          <dgm:chMax val="5"/>
          <dgm:dir/>
          <dgm:resizeHandles val="exact"/>
        </dgm:presLayoutVars>
      </dgm:prSet>
      <dgm:spPr/>
    </dgm:pt>
    <dgm:pt modelId="{C22A426B-15D1-46D5-8033-87E2A0D69E1E}" type="pres">
      <dgm:prSet presAssocID="{8930EEAE-F1D9-4A99-826D-C42D33B232E4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90BB7A34-A722-4817-83BA-A999719C247C}" type="pres">
      <dgm:prSet presAssocID="{8930EEAE-F1D9-4A99-826D-C42D33B232E4}" presName="arrowDiagram3" presStyleCnt="0"/>
      <dgm:spPr/>
    </dgm:pt>
    <dgm:pt modelId="{D2086E7C-E591-4954-A03D-9073E5155390}" type="pres">
      <dgm:prSet presAssocID="{26DBEFFE-28EE-4E35-9E2C-177B510A6346}" presName="bullet3a" presStyleLbl="node1" presStyleIdx="0" presStyleCnt="3"/>
      <dgm:spPr>
        <a:solidFill>
          <a:schemeClr val="bg1">
            <a:lumMod val="75000"/>
          </a:schemeClr>
        </a:solidFill>
      </dgm:spPr>
    </dgm:pt>
    <dgm:pt modelId="{57F0E6B6-2ADC-479A-8634-1DE44BF37603}" type="pres">
      <dgm:prSet presAssocID="{26DBEFFE-28EE-4E35-9E2C-177B510A6346}" presName="textBox3a" presStyleLbl="revTx" presStyleIdx="0" presStyleCnt="3" custScaleX="101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26869-8D77-4E45-8996-0297ECF86FF9}" type="pres">
      <dgm:prSet presAssocID="{BEF078B1-C942-425F-AD4F-6991BD59B6CA}" presName="bullet3b" presStyleLbl="node1" presStyleIdx="1" presStyleCnt="3"/>
      <dgm:spPr>
        <a:solidFill>
          <a:schemeClr val="bg1">
            <a:lumMod val="75000"/>
          </a:schemeClr>
        </a:solidFill>
      </dgm:spPr>
    </dgm:pt>
    <dgm:pt modelId="{1DA6576C-256A-4F4D-B94D-B329C4EF6B98}" type="pres">
      <dgm:prSet presAssocID="{BEF078B1-C942-425F-AD4F-6991BD59B6C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D8857-99B6-41C8-8633-77126B6FC0AD}" type="pres">
      <dgm:prSet presAssocID="{68DB5D7B-9987-4BFF-8549-7F8AA44942A7}" presName="bullet3c" presStyleLbl="node1" presStyleIdx="2" presStyleCnt="3"/>
      <dgm:spPr>
        <a:solidFill>
          <a:schemeClr val="bg1">
            <a:lumMod val="75000"/>
          </a:schemeClr>
        </a:solidFill>
      </dgm:spPr>
    </dgm:pt>
    <dgm:pt modelId="{6F04BD02-1395-48AE-ABF7-7273BD80D703}" type="pres">
      <dgm:prSet presAssocID="{68DB5D7B-9987-4BFF-8549-7F8AA44942A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9DC11-B053-41AD-A22B-15BE7B23459B}" srcId="{8930EEAE-F1D9-4A99-826D-C42D33B232E4}" destId="{BEF078B1-C942-425F-AD4F-6991BD59B6CA}" srcOrd="1" destOrd="0" parTransId="{9E0AE5D5-0E08-43D9-8298-9AEE5862BEB7}" sibTransId="{7BA58F7F-2677-4838-8722-FCC4CFFB77A2}"/>
    <dgm:cxn modelId="{11FA09BA-B0CD-4E49-A9AB-52A10E285047}" type="presOf" srcId="{BEF078B1-C942-425F-AD4F-6991BD59B6CA}" destId="{1DA6576C-256A-4F4D-B94D-B329C4EF6B98}" srcOrd="0" destOrd="0" presId="urn:microsoft.com/office/officeart/2005/8/layout/arrow2"/>
    <dgm:cxn modelId="{143CADFE-D7FF-469C-B9AD-E0C19C91F003}" type="presOf" srcId="{8930EEAE-F1D9-4A99-826D-C42D33B232E4}" destId="{5DF57660-1B2F-4F50-B816-41EDC1FDACFF}" srcOrd="0" destOrd="0" presId="urn:microsoft.com/office/officeart/2005/8/layout/arrow2"/>
    <dgm:cxn modelId="{6A090922-427E-4684-A3C5-8BB895E5A476}" srcId="{8930EEAE-F1D9-4A99-826D-C42D33B232E4}" destId="{26DBEFFE-28EE-4E35-9E2C-177B510A6346}" srcOrd="0" destOrd="0" parTransId="{8BCE0C29-4ABC-45CF-90B4-721217037AB3}" sibTransId="{F7113A82-B2E5-40AE-A608-0C886FB5BDEB}"/>
    <dgm:cxn modelId="{AABA5820-0671-4158-9214-27EFF0791A48}" type="presOf" srcId="{26DBEFFE-28EE-4E35-9E2C-177B510A6346}" destId="{57F0E6B6-2ADC-479A-8634-1DE44BF37603}" srcOrd="0" destOrd="0" presId="urn:microsoft.com/office/officeart/2005/8/layout/arrow2"/>
    <dgm:cxn modelId="{2AFB2F26-0D3B-468E-A075-79484FF03D93}" type="presOf" srcId="{68DB5D7B-9987-4BFF-8549-7F8AA44942A7}" destId="{6F04BD02-1395-48AE-ABF7-7273BD80D703}" srcOrd="0" destOrd="0" presId="urn:microsoft.com/office/officeart/2005/8/layout/arrow2"/>
    <dgm:cxn modelId="{2D44B72D-8990-4D81-B528-947218BEEC20}" srcId="{8930EEAE-F1D9-4A99-826D-C42D33B232E4}" destId="{68DB5D7B-9987-4BFF-8549-7F8AA44942A7}" srcOrd="2" destOrd="0" parTransId="{E7946D5E-3594-4BB1-A96B-19AA662369DE}" sibTransId="{6ADF1CD7-FC29-4DAC-A59B-B5E7DD82F207}"/>
    <dgm:cxn modelId="{7A6F2608-4858-410C-9FEF-84226EBD9A2E}" type="presParOf" srcId="{5DF57660-1B2F-4F50-B816-41EDC1FDACFF}" destId="{C22A426B-15D1-46D5-8033-87E2A0D69E1E}" srcOrd="0" destOrd="0" presId="urn:microsoft.com/office/officeart/2005/8/layout/arrow2"/>
    <dgm:cxn modelId="{E12FA2FC-B38C-43EE-A93A-CE5656A967E2}" type="presParOf" srcId="{5DF57660-1B2F-4F50-B816-41EDC1FDACFF}" destId="{90BB7A34-A722-4817-83BA-A999719C247C}" srcOrd="1" destOrd="0" presId="urn:microsoft.com/office/officeart/2005/8/layout/arrow2"/>
    <dgm:cxn modelId="{27193816-220D-41EB-8BF2-301F96911002}" type="presParOf" srcId="{90BB7A34-A722-4817-83BA-A999719C247C}" destId="{D2086E7C-E591-4954-A03D-9073E5155390}" srcOrd="0" destOrd="0" presId="urn:microsoft.com/office/officeart/2005/8/layout/arrow2"/>
    <dgm:cxn modelId="{73485FC5-B235-4F3C-B6AB-38A15E190075}" type="presParOf" srcId="{90BB7A34-A722-4817-83BA-A999719C247C}" destId="{57F0E6B6-2ADC-479A-8634-1DE44BF37603}" srcOrd="1" destOrd="0" presId="urn:microsoft.com/office/officeart/2005/8/layout/arrow2"/>
    <dgm:cxn modelId="{F56CE7AE-597C-4F11-817D-1FA56C3572E5}" type="presParOf" srcId="{90BB7A34-A722-4817-83BA-A999719C247C}" destId="{64326869-8D77-4E45-8996-0297ECF86FF9}" srcOrd="2" destOrd="0" presId="urn:microsoft.com/office/officeart/2005/8/layout/arrow2"/>
    <dgm:cxn modelId="{3946E3E2-4C53-44B4-A814-78776E462A56}" type="presParOf" srcId="{90BB7A34-A722-4817-83BA-A999719C247C}" destId="{1DA6576C-256A-4F4D-B94D-B329C4EF6B98}" srcOrd="3" destOrd="0" presId="urn:microsoft.com/office/officeart/2005/8/layout/arrow2"/>
    <dgm:cxn modelId="{A6400AE5-8D6F-45C7-B6FF-E1C9FEEED3DC}" type="presParOf" srcId="{90BB7A34-A722-4817-83BA-A999719C247C}" destId="{802D8857-99B6-41C8-8633-77126B6FC0AD}" srcOrd="4" destOrd="0" presId="urn:microsoft.com/office/officeart/2005/8/layout/arrow2"/>
    <dgm:cxn modelId="{B087CFA3-ED22-49E3-89FF-D820D4DD6B08}" type="presParOf" srcId="{90BB7A34-A722-4817-83BA-A999719C247C}" destId="{6F04BD02-1395-48AE-ABF7-7273BD80D70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A426B-15D1-46D5-8033-87E2A0D69E1E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86E7C-E591-4954-A03D-9073E5155390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0E6B6-2ADC-479A-8634-1DE44BF37603}">
      <dsp:nvSpPr>
        <dsp:cNvPr id="0" name=""/>
        <dsp:cNvSpPr/>
      </dsp:nvSpPr>
      <dsp:spPr>
        <a:xfrm>
          <a:off x="841246" y="2835910"/>
          <a:ext cx="1444755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latin typeface="Calibri Light" panose="020F0302020204030204" pitchFamily="34" charset="0"/>
            </a:rPr>
            <a:t>Change of one occupation to another</a:t>
          </a:r>
          <a:endParaRPr lang="en-US" sz="1800" kern="1200" dirty="0">
            <a:latin typeface="Calibri Light" panose="020F0302020204030204" pitchFamily="34" charset="0"/>
          </a:endParaRPr>
        </a:p>
      </dsp:txBody>
      <dsp:txXfrm>
        <a:off x="841246" y="2835910"/>
        <a:ext cx="1444755" cy="1101090"/>
      </dsp:txXfrm>
    </dsp:sp>
    <dsp:sp modelId="{64326869-8D77-4E45-8996-0297ECF86FF9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576C-256A-4F4D-B94D-B329C4EF6B98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latin typeface="Calibri Light" panose="020F0302020204030204" pitchFamily="34" charset="0"/>
            </a:rPr>
            <a:t>Computer-using occupations grow faster</a:t>
          </a:r>
          <a:endParaRPr lang="en-US" sz="1800" kern="1200" dirty="0">
            <a:latin typeface="Calibri Light" panose="020F0302020204030204" pitchFamily="34" charset="0"/>
          </a:endParaRPr>
        </a:p>
      </dsp:txBody>
      <dsp:txXfrm>
        <a:off x="2316480" y="1864359"/>
        <a:ext cx="1463040" cy="2072640"/>
      </dsp:txXfrm>
    </dsp:sp>
    <dsp:sp modelId="{802D8857-99B6-41C8-8633-77126B6FC0AD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BD02-1395-48AE-ABF7-7273BD80D703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latin typeface="Calibri Light" panose="020F0302020204030204" pitchFamily="34" charset="0"/>
            </a:rPr>
            <a:t>Analytics research applied to Alberta industries </a:t>
          </a:r>
          <a:endParaRPr lang="en-US" sz="1800" kern="1200" dirty="0">
            <a:latin typeface="Calibri Light" panose="020F0302020204030204" pitchFamily="34" charset="0"/>
          </a:endParaRPr>
        </a:p>
      </dsp:txBody>
      <dsp:txXfrm>
        <a:off x="4053840" y="1289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1EA2-4D24-4C6A-8B2D-C3B371F43E5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1D8D9-FFB9-421A-BE85-AC8803BC5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1D8D9-FFB9-421A-BE85-AC8803BC51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1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6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CD8A7-AC9A-4003-87D0-350C04B5C62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5931-FD42-4941-B612-6DC0E6B2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BIG IDEAS</a:t>
            </a:r>
            <a:br>
              <a:rPr lang="en-US" sz="9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INFOTECH &amp; ANALYTICS</a:t>
            </a:r>
            <a:endParaRPr lang="en-US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29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Patricia Glenn, Hon FCIPS, ISP, ITCP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CIPS Alberta (Alberta’s Association of IT Professionals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23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4442" r="17793" b="81123"/>
          <a:stretch/>
        </p:blipFill>
        <p:spPr>
          <a:xfrm>
            <a:off x="0" y="304799"/>
            <a:ext cx="8839200" cy="990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412" y="261490"/>
            <a:ext cx="9144000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ARTIFICIAL INTELLIGENCE:</a:t>
            </a:r>
          </a:p>
          <a:p>
            <a:pPr algn="ctr"/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MACHINE LEARNING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454" y="2116543"/>
            <a:ext cx="8102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Calibri Light" panose="020F0302020204030204" pitchFamily="34" charset="0"/>
              </a:rPr>
              <a:t>Cancer detection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Calibri Light" panose="020F0302020204030204" pitchFamily="34" charset="0"/>
              </a:rPr>
              <a:t>Social Network Analysis &amp; Visualization (</a:t>
            </a:r>
            <a:r>
              <a:rPr lang="en-US" sz="2000" b="1" dirty="0" err="1" smtClean="0">
                <a:latin typeface="Calibri Light" panose="020F0302020204030204" pitchFamily="34" charset="0"/>
              </a:rPr>
              <a:t>Meerkat</a:t>
            </a:r>
            <a:r>
              <a:rPr lang="en-US" sz="2000" b="1" dirty="0" smtClean="0">
                <a:latin typeface="Calibri Light" panose="020F0302020204030204" pitchFamily="34" charset="0"/>
              </a:rPr>
              <a:t>)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03564"/>
              </p:ext>
            </p:extLst>
          </p:nvPr>
        </p:nvGraphicFramePr>
        <p:xfrm>
          <a:off x="1066800" y="1452055"/>
          <a:ext cx="733021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34818"/>
              </a:tblGrid>
              <a:tr h="3966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AlphaGo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à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Climate modelling</a:t>
                      </a:r>
                    </a:p>
                    <a:p>
                      <a:pPr marL="285750" lvl="0" indent="-285750">
                        <a:buFont typeface="Wingdings"/>
                        <a:buChar char="à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Complex disease 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4442" r="17793" b="81123"/>
          <a:stretch/>
        </p:blipFill>
        <p:spPr>
          <a:xfrm>
            <a:off x="0" y="304799"/>
            <a:ext cx="8839200" cy="990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4601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SMART MACHINES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80114"/>
            <a:ext cx="810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Smart machine are truly disruptive technology (Gartner, 2016)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04937"/>
              </p:ext>
            </p:extLst>
          </p:nvPr>
        </p:nvGraphicFramePr>
        <p:xfrm>
          <a:off x="876300" y="2209800"/>
          <a:ext cx="7391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370840">
                <a:tc>
                  <a:txBody>
                    <a:bodyPr/>
                    <a:lstStyle/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intelligent artificial limbs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000" dirty="0" smtClean="0">
                          <a:latin typeface="Calibri Light" panose="020F0302020204030204" pitchFamily="34" charset="0"/>
                        </a:rPr>
                        <a:t>computational intelligence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Industrial products and cutting edge products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3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6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827" y="2013228"/>
            <a:ext cx="81023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CA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BIG IDEAS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lvl="1" algn="ctr"/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Demographics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r="3333" b="81129"/>
          <a:stretch/>
        </p:blipFill>
        <p:spPr bwMode="auto">
          <a:xfrm>
            <a:off x="0" y="3048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4601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BRAIN DRAIN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70212"/>
            <a:ext cx="8102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Calibri Light" panose="020F0302020204030204" pitchFamily="34" charset="0"/>
              </a:rPr>
              <a:t>BRAIN DRAIN //BRAIN GAIN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Analytics for broader use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globalization 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800100" y="1638300"/>
            <a:ext cx="304800" cy="228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V="1">
            <a:off x="3924300" y="1638300"/>
            <a:ext cx="3048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 r="3333" b="81129"/>
          <a:stretch/>
        </p:blipFill>
        <p:spPr bwMode="auto">
          <a:xfrm>
            <a:off x="0" y="3048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4601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ENERGIZING COMMUNITIES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70212"/>
            <a:ext cx="8102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Energizing Communities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ICT in the classroom/meetings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 Light" panose="020F0302020204030204" pitchFamily="34" charset="0"/>
              </a:rPr>
              <a:t>Flipped process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 Light" panose="020F0302020204030204" pitchFamily="34" charset="0"/>
              </a:rPr>
              <a:t>ENGAGE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Aging communities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 Light" panose="020F0302020204030204" pitchFamily="34" charset="0"/>
              </a:rPr>
              <a:t>Smart Condo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827" y="2013228"/>
            <a:ext cx="81023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CA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BIG IDEAS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 lvl="1" algn="ctr"/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Global Uncertainty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4445" r="2974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4601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CYBER THREATS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2514600"/>
            <a:ext cx="810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/>
              <a:buChar char="à"/>
            </a:pPr>
            <a:r>
              <a:rPr lang="en-US" sz="2000" dirty="0" smtClean="0">
                <a:latin typeface="Calibri Light" panose="020F0302020204030204" pitchFamily="34" charset="0"/>
              </a:rPr>
              <a:t>Privacy with Twitter accounts</a:t>
            </a:r>
          </a:p>
          <a:p>
            <a:pPr marL="285750" lvl="0" indent="-285750">
              <a:buFont typeface="Wingdings"/>
              <a:buChar char="à"/>
            </a:pPr>
            <a:r>
              <a:rPr lang="en-US" sz="2000" dirty="0" smtClean="0">
                <a:latin typeface="Calibri Light" panose="020F0302020204030204" pitchFamily="34" charset="0"/>
              </a:rPr>
              <a:t>Web-based interference detection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59796"/>
              </p:ext>
            </p:extLst>
          </p:nvPr>
        </p:nvGraphicFramePr>
        <p:xfrm>
          <a:off x="533400" y="2133600"/>
          <a:ext cx="7330218" cy="39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909"/>
                <a:gridCol w="4503309"/>
              </a:tblGrid>
              <a:tr h="3966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Solving the game of poker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à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preventing terrorists or cyber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3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4445" r="2974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4601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HEALTH INFORMATION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70212"/>
            <a:ext cx="8102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Knowledge networking for organizational work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Tools to support collaborative interaction and shared experiences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M</a:t>
            </a:r>
            <a:r>
              <a:rPr lang="en-US" sz="2000" dirty="0" smtClean="0">
                <a:latin typeface="Calibri Light" panose="020F0302020204030204" pitchFamily="34" charset="0"/>
              </a:rPr>
              <a:t>ath against disease (models and infectious disease dynamics)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1" r="6583"/>
          <a:stretch/>
        </p:blipFill>
        <p:spPr>
          <a:xfrm>
            <a:off x="0" y="0"/>
            <a:ext cx="9144000" cy="6923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827" y="2628781"/>
            <a:ext cx="81023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INITIATIVES</a:t>
            </a:r>
            <a:endParaRPr lang="en-US" sz="80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4445" r="2974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4601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IDENTIFICATION OF BIG IDEAS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57434"/>
              </p:ext>
            </p:extLst>
          </p:nvPr>
        </p:nvGraphicFramePr>
        <p:xfrm>
          <a:off x="1485900" y="1752600"/>
          <a:ext cx="61722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03"/>
                <a:gridCol w="4551997"/>
              </a:tblGrid>
              <a:tr h="3327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Collaboration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Economic development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Economic diversification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Enables industry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Enables education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à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Enables health care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445" r="2963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2070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CONTRIBUTORS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152" y="1470212"/>
            <a:ext cx="520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Information obtained through the ongoing research of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24829"/>
            <a:ext cx="4975973" cy="1229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96" y="2431041"/>
            <a:ext cx="1899763" cy="1899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10113"/>
            <a:ext cx="4798858" cy="660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1"/>
          <a:stretch/>
        </p:blipFill>
        <p:spPr>
          <a:xfrm>
            <a:off x="3233659" y="5325227"/>
            <a:ext cx="3210522" cy="1075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0552" b="31193"/>
          <a:stretch/>
        </p:blipFill>
        <p:spPr>
          <a:xfrm>
            <a:off x="1905000" y="5325227"/>
            <a:ext cx="1307114" cy="1180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2743200"/>
            <a:ext cx="33983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6666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Technology</a:t>
            </a:r>
          </a:p>
          <a:p>
            <a:r>
              <a:rPr lang="en-US" sz="4000" dirty="0" smtClean="0">
                <a:solidFill>
                  <a:srgbClr val="00B0AC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Alberta</a:t>
            </a:r>
            <a:endParaRPr lang="en-US" sz="4000" dirty="0">
              <a:solidFill>
                <a:srgbClr val="00B0AC"/>
              </a:solidFill>
              <a:latin typeface="Arial Black" panose="020B0A040201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BIG IDEAS</a:t>
            </a:r>
            <a:endParaRPr lang="en-US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563" y="3962400"/>
            <a:ext cx="7074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/>
              <a:buChar char="à"/>
              <a:defRPr/>
            </a:pPr>
            <a:r>
              <a:rPr lang="en-CA" sz="3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New ICT products and services</a:t>
            </a:r>
          </a:p>
          <a:p>
            <a:pPr marL="742950" lvl="1" indent="-285750">
              <a:buFont typeface="Wingdings"/>
              <a:buChar char="à"/>
              <a:defRPr/>
            </a:pPr>
            <a:r>
              <a:rPr lang="en-CA" sz="3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E</a:t>
            </a:r>
            <a:r>
              <a:rPr lang="en-CA" sz="3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conomic diversification for Alberta</a:t>
            </a:r>
            <a:endParaRPr lang="en-US" sz="3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1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445" r="2963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1540"/>
            <a:ext cx="9144000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FORCES &amp; SOURCES OF CHANGE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70212"/>
            <a:ext cx="81023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The threats and opportunities confronting the industry.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IT is the driver of the future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Profession/industry less likely to decrease as a result of computerization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Without a strong local industry, become users rather than creators of IT products and services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Misconception of creator of job losses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445" r="2963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88203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BIG IDEA: DATA POWER</a:t>
            </a:r>
            <a:r>
              <a:rPr lang="en-CA" sz="4800" dirty="0" smtClean="0">
                <a:latin typeface="Century Gothic" panose="020B0502020202020204" pitchFamily="34" charset="0"/>
              </a:rPr>
              <a:t>	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70212"/>
            <a:ext cx="8102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ICT is a driver of the future: 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 Light" panose="020F0302020204030204" pitchFamily="34" charset="0"/>
              </a:rPr>
              <a:t>pervasive, smart and integrated into our lives as partners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 Light" panose="020F0302020204030204" pitchFamily="34" charset="0"/>
              </a:rPr>
              <a:t>captures knowledge from aging workforce </a:t>
            </a:r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070"/>
            <a:ext cx="9143999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PARTNER OF PROFESSIONS</a:t>
            </a:r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6" r="8153"/>
          <a:stretch/>
        </p:blipFill>
        <p:spPr>
          <a:xfrm>
            <a:off x="0" y="1658500"/>
            <a:ext cx="2922625" cy="2615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8035"/>
          <a:stretch/>
        </p:blipFill>
        <p:spPr>
          <a:xfrm>
            <a:off x="0" y="4273554"/>
            <a:ext cx="3029803" cy="260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8"/>
          <a:stretch/>
        </p:blipFill>
        <p:spPr>
          <a:xfrm>
            <a:off x="2922625" y="1658500"/>
            <a:ext cx="3298751" cy="2612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" r="9006"/>
          <a:stretch/>
        </p:blipFill>
        <p:spPr>
          <a:xfrm>
            <a:off x="2936870" y="4273553"/>
            <a:ext cx="3270260" cy="2584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5859"/>
          <a:stretch/>
        </p:blipFill>
        <p:spPr>
          <a:xfrm>
            <a:off x="6207128" y="1658500"/>
            <a:ext cx="2936871" cy="2597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19"/>
          <a:stretch/>
        </p:blipFill>
        <p:spPr>
          <a:xfrm>
            <a:off x="6207129" y="4255654"/>
            <a:ext cx="2936871" cy="26096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902" y="2617759"/>
            <a:ext cx="230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ENGINEERS</a:t>
            </a:r>
            <a:endParaRPr lang="en-US" sz="3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762" y="5036295"/>
            <a:ext cx="28536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HEALTH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PROFESSIONALS</a:t>
            </a:r>
            <a:endParaRPr lang="en-US" sz="32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1081" y="5242610"/>
            <a:ext cx="226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FORESTERS</a:t>
            </a:r>
            <a:endParaRPr lang="en-US" sz="3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38" y="5329657"/>
            <a:ext cx="287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ENVIRONMENTALISTS</a:t>
            </a:r>
            <a:endParaRPr lang="en-US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9271" y="2633911"/>
            <a:ext cx="241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EDUCATORS</a:t>
            </a:r>
            <a:endParaRPr lang="en-US" sz="3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2574" y="2642861"/>
            <a:ext cx="3298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AGRICULTURISTS</a:t>
            </a:r>
            <a:endParaRPr lang="en-US" sz="3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445" r="2963" b="81110"/>
          <a:stretch/>
        </p:blipFill>
        <p:spPr>
          <a:xfrm>
            <a:off x="0" y="304800"/>
            <a:ext cx="88392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84601"/>
            <a:ext cx="9143999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CREATOR OF NEW OPPORTUNITY</a:t>
            </a:r>
            <a:endParaRPr lang="en-US" sz="4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42753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5553" y="3603674"/>
            <a:ext cx="1931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CA" dirty="0" smtClean="0">
                <a:latin typeface="Calibri Light" panose="020F0302020204030204" pitchFamily="34" charset="0"/>
              </a:rPr>
              <a:t>new </a:t>
            </a:r>
            <a:r>
              <a:rPr lang="en-CA" dirty="0">
                <a:latin typeface="Calibri Light" panose="020F0302020204030204" pitchFamily="34" charset="0"/>
              </a:rPr>
              <a:t>solutions to global </a:t>
            </a:r>
            <a:r>
              <a:rPr lang="en-CA" dirty="0" smtClean="0">
                <a:latin typeface="Calibri Light" panose="020F0302020204030204" pitchFamily="34" charset="0"/>
              </a:rPr>
              <a:t>markets</a:t>
            </a:r>
          </a:p>
          <a:p>
            <a:pPr marL="285750" indent="-285750">
              <a:buFont typeface="Wingdings"/>
              <a:buChar char="à"/>
            </a:pPr>
            <a:r>
              <a:rPr lang="en-CA" dirty="0" smtClean="0">
                <a:latin typeface="Calibri Light" panose="020F0302020204030204" pitchFamily="34" charset="0"/>
              </a:rPr>
              <a:t>educating the public in decision making </a:t>
            </a:r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C:\Users\janis\AppData\Local\Microsoft\Windows\INetCache\IE\ABPKLVXM\large-Golf-Drive-33.3-5250[1]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737" y="3200400"/>
            <a:ext cx="1770525" cy="27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1" r="15493"/>
          <a:stretch/>
        </p:blipFill>
        <p:spPr>
          <a:xfrm>
            <a:off x="0" y="0"/>
            <a:ext cx="9144000" cy="6862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3999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INTERNET OF THINGS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9" y="12954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Endless opportunities &amp; endless connections: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Open, worldwide standard for intelligent systems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Canada/Alberta global leaders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Successful technology/communications companies </a:t>
            </a:r>
            <a:endParaRPr lang="en-US" sz="2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+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Impressive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talent </a:t>
            </a:r>
            <a:endParaRPr lang="en-US" sz="2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+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Technology incubators</a:t>
            </a:r>
            <a:endParaRPr lang="en-US" sz="20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4442" r="17793" b="81123"/>
          <a:stretch/>
        </p:blipFill>
        <p:spPr>
          <a:xfrm>
            <a:off x="0" y="304799"/>
            <a:ext cx="8839200" cy="990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BIG DATA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68758"/>
              </p:ext>
            </p:extLst>
          </p:nvPr>
        </p:nvGraphicFramePr>
        <p:xfrm>
          <a:off x="1066800" y="1452055"/>
          <a:ext cx="7330218" cy="39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618"/>
                <a:gridCol w="2514600"/>
              </a:tblGrid>
              <a:tr h="3966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Vast amounts of data  Economic development</a:t>
                      </a: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à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Decisions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1848683"/>
            <a:ext cx="8102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Real </a:t>
            </a:r>
            <a:r>
              <a:rPr lang="en-US" sz="2000" dirty="0">
                <a:latin typeface="Calibri Light" panose="020F0302020204030204" pitchFamily="34" charset="0"/>
              </a:rPr>
              <a:t>world challenges:  O&amp;G; coal; nuclear; hydro &amp; other renewable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Scientific models that make sense of disparate information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Assess cumulative effects of multiple operations and explore scenarios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Calibri Light" panose="020F0302020204030204" pitchFamily="34" charset="0"/>
              </a:rPr>
              <a:t>Living with Big Data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AVID (decisions informed by engagement with visualization)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DIGHUM (new ways to gather and store cultural records and communicate results)</a:t>
            </a:r>
          </a:p>
        </p:txBody>
      </p:sp>
    </p:spTree>
    <p:extLst>
      <p:ext uri="{BB962C8B-B14F-4D97-AF65-F5344CB8AC3E}">
        <p14:creationId xmlns:p14="http://schemas.microsoft.com/office/powerpoint/2010/main" val="26621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4442" r="17793" b="81123"/>
          <a:stretch/>
        </p:blipFill>
        <p:spPr>
          <a:xfrm>
            <a:off x="0" y="304799"/>
            <a:ext cx="8839200" cy="990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DATA VISUALIZATION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27" y="1470212"/>
            <a:ext cx="810234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 smtClean="0">
              <a:latin typeface="Calibri Light" panose="020F03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r>
              <a:rPr lang="en-US" sz="2000" dirty="0" smtClean="0">
                <a:latin typeface="Calibri Light" panose="020F0302020204030204" pitchFamily="34" charset="0"/>
              </a:rPr>
              <a:t>Data </a:t>
            </a:r>
            <a:r>
              <a:rPr lang="en-US" sz="2000" dirty="0">
                <a:latin typeface="Calibri Light" panose="020F0302020204030204" pitchFamily="34" charset="0"/>
              </a:rPr>
              <a:t>visualization tools to locate exploratory drilling targets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r>
              <a:rPr lang="en-US" sz="2000" dirty="0" smtClean="0">
                <a:latin typeface="Calibri Light" panose="020F0302020204030204" pitchFamily="34" charset="0"/>
              </a:rPr>
              <a:t>Time </a:t>
            </a:r>
            <a:r>
              <a:rPr lang="en-US" sz="2000" dirty="0">
                <a:latin typeface="Calibri Light" panose="020F0302020204030204" pitchFamily="34" charset="0"/>
              </a:rPr>
              <a:t>Span – tool to better understand temporal aspects of stroke </a:t>
            </a:r>
            <a:r>
              <a:rPr lang="en-US" sz="2000" dirty="0" smtClean="0">
                <a:latin typeface="Calibri Light" panose="020F0302020204030204" pitchFamily="34" charset="0"/>
              </a:rPr>
              <a:t>treatment</a:t>
            </a:r>
            <a:endParaRPr lang="en-US" sz="2000" dirty="0">
              <a:latin typeface="Calibri Light" panose="020F03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r>
              <a:rPr lang="en-US" sz="2000" dirty="0" smtClean="0">
                <a:latin typeface="Calibri Light" panose="020F0302020204030204" pitchFamily="34" charset="0"/>
              </a:rPr>
              <a:t>Data </a:t>
            </a:r>
            <a:r>
              <a:rPr lang="en-US" sz="2000" dirty="0">
                <a:latin typeface="Calibri Light" panose="020F0302020204030204" pitchFamily="34" charset="0"/>
              </a:rPr>
              <a:t>visualization in the diagnoses of disease</a:t>
            </a:r>
          </a:p>
          <a:p>
            <a:pPr marL="742950" lvl="1" indent="-285750">
              <a:buFont typeface="Wingdings"/>
              <a:buChar char="à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Wingdings"/>
              <a:buChar char="à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827" y="6019800"/>
            <a:ext cx="81023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6096000"/>
            <a:ext cx="36671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441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BIG IDEAS INFOTECH &amp;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IDEAS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IDEAS</dc:title>
  <dc:creator>Janis Avellana</dc:creator>
  <cp:lastModifiedBy>Janis Avellana</cp:lastModifiedBy>
  <cp:revision>35</cp:revision>
  <dcterms:created xsi:type="dcterms:W3CDTF">2016-11-08T17:18:39Z</dcterms:created>
  <dcterms:modified xsi:type="dcterms:W3CDTF">2016-11-09T22:53:14Z</dcterms:modified>
</cp:coreProperties>
</file>