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6" r:id="rId1"/>
    <p:sldMasterId id="2147483792" r:id="rId2"/>
    <p:sldMasterId id="2147483808" r:id="rId3"/>
    <p:sldMasterId id="2147483817" r:id="rId4"/>
  </p:sldMasterIdLst>
  <p:notesMasterIdLst>
    <p:notesMasterId r:id="rId25"/>
  </p:notesMasterIdLst>
  <p:handoutMasterIdLst>
    <p:handoutMasterId r:id="rId26"/>
  </p:handoutMasterIdLst>
  <p:sldIdLst>
    <p:sldId id="258" r:id="rId5"/>
    <p:sldId id="262" r:id="rId6"/>
    <p:sldId id="259" r:id="rId7"/>
    <p:sldId id="263" r:id="rId8"/>
    <p:sldId id="270" r:id="rId9"/>
    <p:sldId id="283" r:id="rId10"/>
    <p:sldId id="271" r:id="rId11"/>
    <p:sldId id="265" r:id="rId12"/>
    <p:sldId id="272" r:id="rId13"/>
    <p:sldId id="273" r:id="rId14"/>
    <p:sldId id="274" r:id="rId15"/>
    <p:sldId id="276" r:id="rId16"/>
    <p:sldId id="277" r:id="rId17"/>
    <p:sldId id="278" r:id="rId18"/>
    <p:sldId id="281" r:id="rId19"/>
    <p:sldId id="267" r:id="rId20"/>
    <p:sldId id="280" r:id="rId21"/>
    <p:sldId id="279" r:id="rId22"/>
    <p:sldId id="282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68">
          <p15:clr>
            <a:srgbClr val="A4A3A4"/>
          </p15:clr>
        </p15:guide>
        <p15:guide id="2" orient="horz" pos="2178">
          <p15:clr>
            <a:srgbClr val="A4A3A4"/>
          </p15:clr>
        </p15:guide>
        <p15:guide id="3" orient="horz" pos="1289">
          <p15:clr>
            <a:srgbClr val="A4A3A4"/>
          </p15:clr>
        </p15:guide>
        <p15:guide id="4" orient="horz" pos="3032">
          <p15:clr>
            <a:srgbClr val="A4A3A4"/>
          </p15:clr>
        </p15:guide>
        <p15:guide id="5" orient="horz" pos="290">
          <p15:clr>
            <a:srgbClr val="A4A3A4"/>
          </p15:clr>
        </p15:guide>
        <p15:guide id="6" pos="5322">
          <p15:clr>
            <a:srgbClr val="A4A3A4"/>
          </p15:clr>
        </p15:guide>
        <p15:guide id="7" pos="2880">
          <p15:clr>
            <a:srgbClr val="A4A3A4"/>
          </p15:clr>
        </p15:guide>
        <p15:guide id="8" pos="4330">
          <p15:clr>
            <a:srgbClr val="A4A3A4"/>
          </p15:clr>
        </p15:guide>
        <p15:guide id="9" pos="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 showGuides="1">
      <p:cViewPr>
        <p:scale>
          <a:sx n="116" d="100"/>
          <a:sy n="116" d="100"/>
        </p:scale>
        <p:origin x="-726" y="-54"/>
      </p:cViewPr>
      <p:guideLst>
        <p:guide orient="horz" pos="3868"/>
        <p:guide orient="horz" pos="2178"/>
        <p:guide orient="horz" pos="1289"/>
        <p:guide orient="horz" pos="3032"/>
        <p:guide orient="horz" pos="290"/>
        <p:guide pos="5322"/>
        <p:guide pos="2880"/>
        <p:guide pos="4330"/>
        <p:guide pos="4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B4302-6590-FC46-AF3E-7686BAD8B049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87856-7744-2247-8739-C8340C593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4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CF06C-6399-3C44-BA6F-C367F8010D54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62C6A-B969-0C4E-BC1D-796B05FC0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708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4164022"/>
            <a:ext cx="5778051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Presentation Sub Title</a:t>
            </a:r>
          </a:p>
          <a:p>
            <a:r>
              <a:rPr lang="en-CA" dirty="0" smtClean="0"/>
              <a:t>Month Day, Year</a:t>
            </a:r>
          </a:p>
          <a:p>
            <a:r>
              <a:rPr lang="en-CA" dirty="0" smtClean="0"/>
              <a:t>Click to edit.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6275" y="1319180"/>
            <a:ext cx="5778051" cy="2468561"/>
          </a:xfrm>
        </p:spPr>
        <p:txBody>
          <a:bodyPr/>
          <a:lstStyle/>
          <a:p>
            <a:r>
              <a:rPr lang="en-CA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9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9"/>
              <a:defRPr/>
            </a:lvl1pPr>
          </a:lstStyle>
          <a:p>
            <a:r>
              <a:rPr lang="en-CA" dirty="0" smtClean="0"/>
              <a:t>Section 9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9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10"/>
              <a:defRPr/>
            </a:lvl1pPr>
          </a:lstStyle>
          <a:p>
            <a:r>
              <a:rPr lang="en-CA" dirty="0" smtClean="0"/>
              <a:t>  Section 10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749" y="2055892"/>
            <a:ext cx="7781925" cy="4084557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Simple Content Slide Text Box: Click to edit.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006" y="697061"/>
            <a:ext cx="7773987" cy="60588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CA" dirty="0" smtClean="0"/>
              <a:t>Simple Content Slide Title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Document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17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Fea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6749" y="2055892"/>
            <a:ext cx="7781925" cy="4084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Feature Slide Text Box: Click to edit.</a:t>
            </a:r>
          </a:p>
          <a:p>
            <a:endParaRPr lang="en-CA" dirty="0" smtClean="0"/>
          </a:p>
          <a:p>
            <a:r>
              <a:rPr lang="en-US" dirty="0" smtClean="0"/>
              <a:t>All the things that you want to say on the nice feature page go here. Keep it short.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Cupcake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dolar</a:t>
            </a:r>
            <a:r>
              <a:rPr lang="en-US" dirty="0" smtClean="0"/>
              <a:t> sit. </a:t>
            </a:r>
            <a:r>
              <a:rPr lang="en-US" dirty="0" err="1" smtClean="0"/>
              <a:t>Amet</a:t>
            </a:r>
            <a:r>
              <a:rPr lang="en-US" dirty="0" smtClean="0"/>
              <a:t> bear claw macaroon. Topping pastry bonbon </a:t>
            </a:r>
            <a:r>
              <a:rPr lang="en-US" dirty="0" err="1" smtClean="0"/>
              <a:t>danish</a:t>
            </a:r>
            <a:r>
              <a:rPr lang="en-US" dirty="0" smtClean="0"/>
              <a:t> halvah toffee. Muffin </a:t>
            </a:r>
            <a:r>
              <a:rPr lang="en-US" dirty="0" err="1" smtClean="0"/>
              <a:t>fruitcase</a:t>
            </a:r>
            <a:r>
              <a:rPr lang="en-US" dirty="0" smtClean="0"/>
              <a:t> lemon drops ice cream biscuit sweet.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006" y="697061"/>
            <a:ext cx="7773987" cy="60588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Feature Slide Title.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Document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1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006" y="2055813"/>
            <a:ext cx="7773987" cy="3719051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/>
              <a:buChar char="•"/>
              <a:defRPr sz="2200" baseline="0">
                <a:solidFill>
                  <a:schemeClr val="accent3"/>
                </a:solidFill>
              </a:defRPr>
            </a:lvl1pPr>
            <a:lvl2pPr marL="742950" indent="-285750">
              <a:buClr>
                <a:schemeClr val="accent2"/>
              </a:buClr>
              <a:buFont typeface="Arial"/>
              <a:buChar char="•"/>
              <a:defRPr sz="2000">
                <a:solidFill>
                  <a:schemeClr val="accent3"/>
                </a:solidFill>
              </a:defRPr>
            </a:lvl2pPr>
            <a:lvl3pPr marL="1143000" indent="-228600">
              <a:buClr>
                <a:schemeClr val="accent2"/>
              </a:buClr>
              <a:buFont typeface="Arial"/>
              <a:buChar char="•"/>
              <a:defRPr sz="1800">
                <a:solidFill>
                  <a:schemeClr val="accent3"/>
                </a:solidFill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accent3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CA" dirty="0" smtClean="0"/>
              <a:t>Click to add bulleted content.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006" y="697061"/>
            <a:ext cx="7773987" cy="60588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CA" dirty="0" smtClean="0"/>
              <a:t>Bulleted Content Slide Title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Document Title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74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4688" y="2046288"/>
            <a:ext cx="3821112" cy="4525963"/>
          </a:xfrm>
        </p:spPr>
        <p:txBody>
          <a:bodyPr/>
          <a:lstStyle>
            <a:lvl1pPr marL="457200" indent="-4572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accent3"/>
                </a:solidFill>
              </a:defRPr>
            </a:lvl1pPr>
            <a:lvl2pPr marL="800100" indent="-342900">
              <a:buClr>
                <a:schemeClr val="accent2"/>
              </a:buClr>
              <a:buFont typeface="Arial"/>
              <a:buChar char="•"/>
              <a:defRPr sz="2000">
                <a:solidFill>
                  <a:schemeClr val="accent3"/>
                </a:solidFill>
              </a:defRPr>
            </a:lvl2pPr>
            <a:lvl3pPr marL="1257300" indent="-342900">
              <a:buClr>
                <a:schemeClr val="accent2"/>
              </a:buClr>
              <a:buFont typeface="Arial"/>
              <a:buChar char="•"/>
              <a:defRPr sz="1800">
                <a:solidFill>
                  <a:schemeClr val="accent3"/>
                </a:solidFill>
              </a:defRPr>
            </a:lvl3pPr>
            <a:lvl4pPr marL="1657350" indent="-285750">
              <a:buClr>
                <a:schemeClr val="accent2"/>
              </a:buClr>
              <a:buFont typeface="Arial"/>
              <a:buChar char="•"/>
              <a:defRPr sz="1400">
                <a:solidFill>
                  <a:schemeClr val="accent3"/>
                </a:solidFill>
              </a:defRPr>
            </a:lvl4pPr>
            <a:lvl5pPr marL="2114550" indent="-285750">
              <a:buClr>
                <a:schemeClr val="accent2"/>
              </a:buClr>
              <a:buFont typeface="Arial"/>
              <a:buChar char="•"/>
              <a:defRPr sz="1200">
                <a:solidFill>
                  <a:schemeClr val="accent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add content.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006" y="697061"/>
            <a:ext cx="7773987" cy="605880"/>
          </a:xfrm>
        </p:spPr>
        <p:txBody>
          <a:bodyPr anchor="t"/>
          <a:lstStyle/>
          <a:p>
            <a:r>
              <a:rPr lang="en-CA" dirty="0" smtClean="0"/>
              <a:t>Two Panelled Content Slide 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637881" y="2046288"/>
            <a:ext cx="3821112" cy="4525963"/>
          </a:xfrm>
        </p:spPr>
        <p:txBody>
          <a:bodyPr/>
          <a:lstStyle>
            <a:lvl1pPr marL="457200" indent="-457200">
              <a:buClr>
                <a:schemeClr val="accent2"/>
              </a:buClr>
              <a:buFont typeface="Arial"/>
              <a:buChar char="•"/>
              <a:defRPr sz="2000" baseline="0">
                <a:solidFill>
                  <a:srgbClr val="8A8A8D"/>
                </a:solidFill>
              </a:defRPr>
            </a:lvl1pPr>
            <a:lvl2pPr marL="800100" indent="-342900">
              <a:buClr>
                <a:schemeClr val="accent2"/>
              </a:buClr>
              <a:buFont typeface="Arial"/>
              <a:buChar char="•"/>
              <a:defRPr sz="2000">
                <a:solidFill>
                  <a:srgbClr val="8A8A8D"/>
                </a:solidFill>
              </a:defRPr>
            </a:lvl2pPr>
            <a:lvl3pPr marL="1257300" indent="-342900">
              <a:buClr>
                <a:schemeClr val="accent2"/>
              </a:buClr>
              <a:buFont typeface="Arial"/>
              <a:buChar char="•"/>
              <a:defRPr sz="1800">
                <a:solidFill>
                  <a:srgbClr val="8A8A8D"/>
                </a:solidFill>
              </a:defRPr>
            </a:lvl3pPr>
            <a:lvl4pPr marL="1657350" indent="-285750">
              <a:buClr>
                <a:schemeClr val="accent2"/>
              </a:buClr>
              <a:buFont typeface="Arial"/>
              <a:buChar char="•"/>
              <a:defRPr sz="1400">
                <a:solidFill>
                  <a:srgbClr val="8A8A8D"/>
                </a:solidFill>
              </a:defRPr>
            </a:lvl4pPr>
            <a:lvl5pPr marL="2114550" indent="-285750">
              <a:buClr>
                <a:schemeClr val="accent2"/>
              </a:buClr>
              <a:buFont typeface="Arial"/>
              <a:buChar char="•"/>
              <a:defRPr sz="1200">
                <a:solidFill>
                  <a:srgbClr val="8A8A8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add content.</a:t>
            </a:r>
          </a:p>
          <a:p>
            <a:pPr lvl="0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Document Title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53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006" y="460375"/>
            <a:ext cx="7773987" cy="605880"/>
          </a:xfrm>
        </p:spPr>
        <p:txBody>
          <a:bodyPr anchor="t"/>
          <a:lstStyle/>
          <a:p>
            <a:r>
              <a:rPr lang="en-CA" dirty="0" smtClean="0"/>
              <a:t>Image &amp; Title Slide - Title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6749" y="1204763"/>
            <a:ext cx="7781925" cy="4935687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dirty="0" smtClean="0"/>
              <a:t>Drag picture to placeholder or click icon to add an image. Be sure to follow HRIA photography guidelines.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Document Title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6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4687" y="698500"/>
            <a:ext cx="7773987" cy="544195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dirty="0" smtClean="0"/>
              <a:t>Full Image Slide: Drag picture to placeholder or click icon to add an image. Be sure to follow HRIA photography guidelines.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Document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81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22562"/>
            <a:ext cx="7772400" cy="1470025"/>
          </a:xfrm>
        </p:spPr>
        <p:txBody>
          <a:bodyPr/>
          <a:lstStyle/>
          <a:p>
            <a:r>
              <a:rPr lang="en-CA" dirty="0" smtClean="0"/>
              <a:t>End Slide Comment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0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/>
              <a:defRPr baseline="0"/>
            </a:lvl1pPr>
          </a:lstStyle>
          <a:p>
            <a:r>
              <a:rPr lang="en-CA" dirty="0" smtClean="0"/>
              <a:t>Section 1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6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2"/>
              <a:defRPr/>
            </a:lvl1pPr>
          </a:lstStyle>
          <a:p>
            <a:r>
              <a:rPr lang="en-CA" dirty="0" smtClean="0"/>
              <a:t>Section 2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4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3"/>
              <a:defRPr/>
            </a:lvl1pPr>
          </a:lstStyle>
          <a:p>
            <a:r>
              <a:rPr lang="en-CA" dirty="0" smtClean="0"/>
              <a:t>Section 3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4"/>
              <a:defRPr/>
            </a:lvl1pPr>
          </a:lstStyle>
          <a:p>
            <a:r>
              <a:rPr lang="en-CA" dirty="0" smtClean="0"/>
              <a:t>Section 4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2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5"/>
              <a:defRPr/>
            </a:lvl1pPr>
          </a:lstStyle>
          <a:p>
            <a:r>
              <a:rPr lang="en-CA" dirty="0" smtClean="0"/>
              <a:t>Section 5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2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6"/>
              <a:defRPr/>
            </a:lvl1pPr>
          </a:lstStyle>
          <a:p>
            <a:r>
              <a:rPr lang="en-CA" dirty="0" smtClean="0"/>
              <a:t>Section 6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6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7"/>
              <a:defRPr/>
            </a:lvl1pPr>
          </a:lstStyle>
          <a:p>
            <a:r>
              <a:rPr lang="en-CA" dirty="0" smtClean="0"/>
              <a:t>Section 7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4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6275" y="617900"/>
            <a:ext cx="6197600" cy="1402226"/>
          </a:xfrm>
        </p:spPr>
        <p:txBody>
          <a:bodyPr/>
          <a:lstStyle>
            <a:lvl1pPr marL="742950" indent="-742950">
              <a:buClr>
                <a:schemeClr val="accent2"/>
              </a:buClr>
              <a:buFont typeface="Wingdings" charset="2"/>
              <a:buAutoNum type="arabicPlain" startAt="8"/>
              <a:defRPr/>
            </a:lvl1pPr>
          </a:lstStyle>
          <a:p>
            <a:r>
              <a:rPr lang="en-CA" dirty="0" smtClean="0"/>
              <a:t>Section 8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275" y="2465497"/>
            <a:ext cx="7791450" cy="269053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add a subtitle.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7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0213-7E22-3242-A9A7-A08B49988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0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6000" kern="1200">
          <a:solidFill>
            <a:schemeClr val="bg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6275" y="679451"/>
            <a:ext cx="77914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285" y="2054225"/>
            <a:ext cx="7794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60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</p:sldLayoutIdLst>
  <p:hf hdr="0" dt="0"/>
  <p:txStyles>
    <p:titleStyle>
      <a:lvl1pPr marL="742950" indent="-742950" algn="l" defTabSz="457200" rtl="0" eaLnBrk="1" latinLnBrk="0" hangingPunct="1">
        <a:lnSpc>
          <a:spcPct val="80000"/>
        </a:lnSpc>
        <a:spcBef>
          <a:spcPct val="0"/>
        </a:spcBef>
        <a:buClr>
          <a:schemeClr val="accent2"/>
        </a:buClr>
        <a:buFont typeface="Wingdings" charset="2"/>
        <a:buAutoNum type="arabicPlain"/>
        <a:defRPr sz="4000" kern="1200">
          <a:solidFill>
            <a:schemeClr val="bg1"/>
          </a:solidFill>
          <a:latin typeface="Arial Black"/>
          <a:ea typeface="+mj-ea"/>
          <a:cs typeface="Arial Black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accent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688" y="619125"/>
            <a:ext cx="7773987" cy="60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Content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8" y="2422987"/>
            <a:ext cx="7773987" cy="3719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content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50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A5DB"/>
                </a:solidFill>
              </a:defRPr>
            </a:lvl1pPr>
          </a:lstStyle>
          <a:p>
            <a:fld id="{D5CD0213-7E22-3242-A9A7-A08B4998834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74688" y="6349556"/>
            <a:ext cx="77739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67648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6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6" r:id="rId2"/>
    <p:sldLayoutId id="2147483810" r:id="rId3"/>
    <p:sldLayoutId id="2147483812" r:id="rId4"/>
    <p:sldLayoutId id="2147483814" r:id="rId5"/>
    <p:sldLayoutId id="2147483815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200" kern="1200">
          <a:solidFill>
            <a:srgbClr val="8A8A8D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rgbClr val="8A8A8D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800" kern="1200">
          <a:solidFill>
            <a:srgbClr val="8A8A8D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400" kern="1200">
          <a:solidFill>
            <a:srgbClr val="8A8A8D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200" kern="1200">
          <a:solidFill>
            <a:srgbClr val="8A8A8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 smtClean="0"/>
              <a:t>End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6632C-85D6-4642-89A0-8E46CC04CE33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0C6DA-1907-164C-8210-BB1A2D934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1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6000" kern="1200">
          <a:solidFill>
            <a:srgbClr val="FFFFFF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workplace culture can advance Alberta’s economy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275" y="963828"/>
            <a:ext cx="7915790" cy="2823914"/>
          </a:xfrm>
        </p:spPr>
        <p:txBody>
          <a:bodyPr/>
          <a:lstStyle/>
          <a:p>
            <a:r>
              <a:rPr lang="en-US" dirty="0" smtClean="0"/>
              <a:t>Human Resources </a:t>
            </a:r>
            <a:br>
              <a:rPr lang="en-US" dirty="0" smtClean="0"/>
            </a:br>
            <a:r>
              <a:rPr lang="en-US" dirty="0" smtClean="0"/>
              <a:t>&amp; Development</a:t>
            </a:r>
            <a:br>
              <a:rPr lang="en-US" dirty="0" smtClean="0"/>
            </a:br>
            <a:r>
              <a:rPr lang="en-US" dirty="0" smtClean="0"/>
              <a:t>      </a:t>
            </a:r>
            <a:r>
              <a:rPr lang="en-US" dirty="0" smtClean="0"/>
              <a:t>- </a:t>
            </a:r>
            <a:r>
              <a:rPr lang="en-US" sz="4000" dirty="0" smtClean="0"/>
              <a:t>Risk </a:t>
            </a:r>
            <a:r>
              <a:rPr lang="en-US" sz="4000" dirty="0" smtClean="0"/>
              <a:t>= Opportunity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21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9820"/>
            <a:ext cx="9209903" cy="13814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459" y="947414"/>
            <a:ext cx="6197600" cy="140222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Aiding recovery: Who wants to live in Toronto anyway?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726" y="0"/>
            <a:ext cx="133585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9106" y="2611772"/>
            <a:ext cx="6197600" cy="1402226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Aiding recovery</a:t>
            </a:r>
            <a:r>
              <a:rPr lang="en-CA" dirty="0"/>
              <a:t>: Gigs are more than Uber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4904" y="2374129"/>
            <a:ext cx="6197600" cy="140222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Long-term diversification : Alberta can lead as a high-volume remote worker centre</a:t>
            </a:r>
          </a:p>
        </p:txBody>
      </p:sp>
    </p:spTree>
    <p:extLst>
      <p:ext uri="{BB962C8B-B14F-4D97-AF65-F5344CB8AC3E}">
        <p14:creationId xmlns:p14="http://schemas.microsoft.com/office/powerpoint/2010/main" val="34945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275" y="617900"/>
            <a:ext cx="5231039" cy="140222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Aiding recovery: Is this high-tech?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1862818"/>
            <a:ext cx="5776913" cy="3312866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676275" y="5445754"/>
            <a:ext cx="7773987" cy="489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200" kern="1200">
                <a:solidFill>
                  <a:srgbClr val="55565A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(Image curtesy of </a:t>
            </a:r>
            <a:r>
              <a:rPr lang="en-US" sz="1400" dirty="0" err="1" smtClean="0">
                <a:solidFill>
                  <a:schemeClr val="bg1"/>
                </a:solidFill>
              </a:rPr>
              <a:t>VentureBeat</a:t>
            </a:r>
            <a:r>
              <a:rPr lang="en-US" sz="1400" dirty="0">
                <a:solidFill>
                  <a:schemeClr val="bg1"/>
                </a:solidFill>
              </a:rPr>
              <a:t>: http://venturebeat.com/2012/03/28/5-trends-in-oil-gas-technology-and-why-you-should-care</a:t>
            </a:r>
            <a:r>
              <a:rPr lang="en-US" sz="1400" dirty="0" smtClean="0">
                <a:solidFill>
                  <a:schemeClr val="bg1"/>
                </a:solidFill>
              </a:rPr>
              <a:t>/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903" y="1658777"/>
            <a:ext cx="7074354" cy="2081757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Aiding recovery: Liberate the engineers!</a:t>
            </a:r>
          </a:p>
        </p:txBody>
      </p:sp>
    </p:spTree>
    <p:extLst>
      <p:ext uri="{BB962C8B-B14F-4D97-AF65-F5344CB8AC3E}">
        <p14:creationId xmlns:p14="http://schemas.microsoft.com/office/powerpoint/2010/main" val="39235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1359" y="914398"/>
            <a:ext cx="6537327" cy="3410859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Long term diversification :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When </a:t>
            </a:r>
            <a:r>
              <a:rPr lang="en-CA" dirty="0"/>
              <a:t>is O+G not O+G?</a:t>
            </a:r>
          </a:p>
        </p:txBody>
      </p:sp>
    </p:spTree>
    <p:extLst>
      <p:ext uri="{BB962C8B-B14F-4D97-AF65-F5344CB8AC3E}">
        <p14:creationId xmlns:p14="http://schemas.microsoft.com/office/powerpoint/2010/main" val="41774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63" y="-261256"/>
            <a:ext cx="10898968" cy="727165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Risk = Opportunity | Dan Boucher, HRIA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006" y="460374"/>
            <a:ext cx="7773987" cy="962025"/>
          </a:xfrm>
        </p:spPr>
        <p:txBody>
          <a:bodyPr>
            <a:noAutofit/>
          </a:bodyPr>
          <a:lstStyle/>
          <a:p>
            <a:r>
              <a:rPr lang="en-CA" sz="4000" dirty="0"/>
              <a:t>Aiding recovery: Every company needs to recognize low-oil day.</a:t>
            </a:r>
          </a:p>
        </p:txBody>
      </p:sp>
    </p:spTree>
    <p:extLst>
      <p:ext uri="{BB962C8B-B14F-4D97-AF65-F5344CB8AC3E}">
        <p14:creationId xmlns:p14="http://schemas.microsoft.com/office/powerpoint/2010/main" val="10270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629" y="-188687"/>
            <a:ext cx="11244944" cy="7496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4" y="3149598"/>
            <a:ext cx="7161441" cy="3410859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chemeClr val="tx1"/>
                </a:solidFill>
              </a:rPr>
              <a:t>Aiding recovery: HR can uncover entrepreneurs</a:t>
            </a:r>
          </a:p>
        </p:txBody>
      </p:sp>
    </p:spTree>
    <p:extLst>
      <p:ext uri="{BB962C8B-B14F-4D97-AF65-F5344CB8AC3E}">
        <p14:creationId xmlns:p14="http://schemas.microsoft.com/office/powerpoint/2010/main" val="6780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1359" y="914398"/>
            <a:ext cx="6537327" cy="3410859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Aiding recovery: Entrepreneur does not mean traitor</a:t>
            </a:r>
          </a:p>
        </p:txBody>
      </p:sp>
    </p:spTree>
    <p:extLst>
      <p:ext uri="{BB962C8B-B14F-4D97-AF65-F5344CB8AC3E}">
        <p14:creationId xmlns:p14="http://schemas.microsoft.com/office/powerpoint/2010/main" val="31106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495617"/>
            <a:ext cx="9666514" cy="7944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3473" y="-452074"/>
            <a:ext cx="6537327" cy="3410859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Long-term diversification : Building a pipeline of new businesses through culture</a:t>
            </a:r>
          </a:p>
        </p:txBody>
      </p:sp>
    </p:spTree>
    <p:extLst>
      <p:ext uri="{BB962C8B-B14F-4D97-AF65-F5344CB8AC3E}">
        <p14:creationId xmlns:p14="http://schemas.microsoft.com/office/powerpoint/2010/main" val="3902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 Boucher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Director, Regulatory Affairs, Research &amp; Registrar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Contributors/affiliations: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15075" y="6356350"/>
            <a:ext cx="2133600" cy="365125"/>
          </a:xfrm>
        </p:spPr>
        <p:txBody>
          <a:bodyPr/>
          <a:lstStyle/>
          <a:p>
            <a:fld id="{D5CD0213-7E22-3242-A9A7-A08B4998834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Risk = </a:t>
            </a:r>
            <a:r>
              <a:rPr lang="en-US" dirty="0" smtClean="0"/>
              <a:t>Opportunity | Dan Boucher, HRIA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999" y="792162"/>
            <a:ext cx="8603343" cy="2110695"/>
          </a:xfrm>
        </p:spPr>
        <p:txBody>
          <a:bodyPr/>
          <a:lstStyle/>
          <a:p>
            <a:r>
              <a:rPr lang="en-CA" dirty="0"/>
              <a:t>Recommendations: Better Workplaces</a:t>
            </a:r>
          </a:p>
        </p:txBody>
      </p:sp>
    </p:spTree>
    <p:extLst>
      <p:ext uri="{BB962C8B-B14F-4D97-AF65-F5344CB8AC3E}">
        <p14:creationId xmlns:p14="http://schemas.microsoft.com/office/powerpoint/2010/main" val="36905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Forces and sources of change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the impact of the recession – and changes in global workforce planning – on organizational effectiveness?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Low morale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Hidden underground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Succession crises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Unused/atrophying </a:t>
            </a:r>
            <a:r>
              <a:rPr lang="en-US" dirty="0" err="1" smtClean="0"/>
              <a:t>labour</a:t>
            </a:r>
            <a:r>
              <a:rPr lang="en-US" dirty="0" smtClean="0"/>
              <a:t>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561" y="1365421"/>
            <a:ext cx="10985156" cy="54925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6480" y="5866671"/>
            <a:ext cx="7773987" cy="4896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(Image curtesy of </a:t>
            </a:r>
            <a:r>
              <a:rPr lang="en-US" sz="1400" dirty="0" err="1" smtClean="0">
                <a:solidFill>
                  <a:schemeClr val="bg1"/>
                </a:solidFill>
              </a:rPr>
              <a:t>Interbrand</a:t>
            </a:r>
            <a:r>
              <a:rPr lang="en-US" sz="1400" dirty="0">
                <a:solidFill>
                  <a:schemeClr val="bg1"/>
                </a:solidFill>
              </a:rPr>
              <a:t>: http://interbrand.com/newsroom/interbrand-releases-2015-best-global-brands-report</a:t>
            </a:r>
            <a:r>
              <a:rPr lang="en-US" sz="1400" dirty="0" smtClean="0">
                <a:solidFill>
                  <a:schemeClr val="bg1"/>
                </a:solidFill>
              </a:rPr>
              <a:t>/)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64637" y="29796"/>
            <a:ext cx="7773987" cy="6058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International business culture is as much of a threat to our economy as low oil prices.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15075" y="6356350"/>
            <a:ext cx="2133600" cy="365125"/>
          </a:xfrm>
        </p:spPr>
        <p:txBody>
          <a:bodyPr/>
          <a:lstStyle/>
          <a:p>
            <a:fld id="{D5CD0213-7E22-3242-A9A7-A08B4998834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9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867" y="168764"/>
            <a:ext cx="7212829" cy="1836681"/>
          </a:xfrm>
        </p:spPr>
        <p:txBody>
          <a:bodyPr/>
          <a:lstStyle/>
          <a:p>
            <a:pPr marL="0" indent="0">
              <a:buNone/>
            </a:pPr>
            <a:r>
              <a:rPr lang="en-CA" sz="3600" dirty="0"/>
              <a:t>Aiding recovery: Understanding the productivity gap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67" y="2129073"/>
            <a:ext cx="6364654" cy="35519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32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772" y="2372559"/>
            <a:ext cx="6197600" cy="140222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Aiding recovery: Building organizational resiliency through morale.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Aiding recovery: Success can be duplicated!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2840292"/>
            <a:ext cx="4219986" cy="1195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62" y="4472760"/>
            <a:ext cx="3171825" cy="1438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97" y="2147887"/>
            <a:ext cx="1419225" cy="18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661443" y="2012949"/>
            <a:ext cx="38211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Help Alberta create the best workplaces to grow productivity, morale and resiliency. 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Long-term diversification: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Risk = Opportunity | Dan Boucher, HRIA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5CD0213-7E22-3242-A9A7-A08B4998834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Aiding recovery: Are contractors an HR trend?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0" y="2194789"/>
            <a:ext cx="5255741" cy="34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IA 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RIA Section Title">
  <a:themeElements>
    <a:clrScheme name="HRIA">
      <a:dk1>
        <a:sysClr val="windowText" lastClr="000000"/>
      </a:dk1>
      <a:lt1>
        <a:sysClr val="window" lastClr="FFFFFF"/>
      </a:lt1>
      <a:dk2>
        <a:srgbClr val="00305E"/>
      </a:dk2>
      <a:lt2>
        <a:srgbClr val="DBD8D6"/>
      </a:lt2>
      <a:accent1>
        <a:srgbClr val="0B5C8C"/>
      </a:accent1>
      <a:accent2>
        <a:srgbClr val="00A5DB"/>
      </a:accent2>
      <a:accent3>
        <a:srgbClr val="8A8A8D"/>
      </a:accent3>
      <a:accent4>
        <a:srgbClr val="55565A"/>
      </a:accent4>
      <a:accent5>
        <a:srgbClr val="FFC61E"/>
      </a:accent5>
      <a:accent6>
        <a:srgbClr val="512654"/>
      </a:accent6>
      <a:hlink>
        <a:srgbClr val="00ADEF"/>
      </a:hlink>
      <a:folHlink>
        <a:srgbClr val="D81E05"/>
      </a:folHlink>
    </a:clrScheme>
    <a:fontScheme name="Office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HRIA Content">
  <a:themeElements>
    <a:clrScheme name="HRIA">
      <a:dk1>
        <a:sysClr val="windowText" lastClr="000000"/>
      </a:dk1>
      <a:lt1>
        <a:sysClr val="window" lastClr="FFFFFF"/>
      </a:lt1>
      <a:dk2>
        <a:srgbClr val="00305E"/>
      </a:dk2>
      <a:lt2>
        <a:srgbClr val="DBD8D6"/>
      </a:lt2>
      <a:accent1>
        <a:srgbClr val="0B5C8C"/>
      </a:accent1>
      <a:accent2>
        <a:srgbClr val="00A5DB"/>
      </a:accent2>
      <a:accent3>
        <a:srgbClr val="8A8A8D"/>
      </a:accent3>
      <a:accent4>
        <a:srgbClr val="55565A"/>
      </a:accent4>
      <a:accent5>
        <a:srgbClr val="FFC61E"/>
      </a:accent5>
      <a:accent6>
        <a:srgbClr val="512654"/>
      </a:accent6>
      <a:hlink>
        <a:srgbClr val="00ADEF"/>
      </a:hlink>
      <a:folHlink>
        <a:srgbClr val="D81E0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RIA Back 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HRIA_PPT_do not edit</Template>
  <TotalTime>57</TotalTime>
  <Words>252</Words>
  <Application>Microsoft Office PowerPoint</Application>
  <PresentationFormat>On-screen Show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HRIA Cover</vt:lpstr>
      <vt:lpstr>HRIA Section Title</vt:lpstr>
      <vt:lpstr>HRIA Content</vt:lpstr>
      <vt:lpstr>HRIA Back Cover</vt:lpstr>
      <vt:lpstr>Human Resources  &amp; Development       - Risk = Opportunity</vt:lpstr>
      <vt:lpstr>Contributors/affiliations:</vt:lpstr>
      <vt:lpstr>Forces and sources of change</vt:lpstr>
      <vt:lpstr>International business culture is as much of a threat to our economy as low oil prices.</vt:lpstr>
      <vt:lpstr>Aiding recovery: Understanding the productivity gap</vt:lpstr>
      <vt:lpstr>Aiding recovery: Building organizational resiliency through morale.</vt:lpstr>
      <vt:lpstr>Aiding recovery: Success can be duplicated!</vt:lpstr>
      <vt:lpstr>Long-term diversification:</vt:lpstr>
      <vt:lpstr>Aiding recovery: Are contractors an HR trend?</vt:lpstr>
      <vt:lpstr>Aiding recovery: Who wants to live in Toronto anyway? </vt:lpstr>
      <vt:lpstr>Aiding recovery: Gigs are more than Uber</vt:lpstr>
      <vt:lpstr>Long-term diversification : Alberta can lead as a high-volume remote worker centre</vt:lpstr>
      <vt:lpstr>Aiding recovery: Is this high-tech?</vt:lpstr>
      <vt:lpstr>Aiding recovery: Liberate the engineers!</vt:lpstr>
      <vt:lpstr>Long term diversification :  When is O+G not O+G?</vt:lpstr>
      <vt:lpstr>Aiding recovery: Every company needs to recognize low-oil day.</vt:lpstr>
      <vt:lpstr>Aiding recovery: HR can uncover entrepreneurs</vt:lpstr>
      <vt:lpstr>Aiding recovery: Entrepreneur does not mean traitor</vt:lpstr>
      <vt:lpstr>Long-term diversification : Building a pipeline of new businesses through culture</vt:lpstr>
      <vt:lpstr>Recommendations: Better Workplaces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Kiernan</dc:creator>
  <cp:lastModifiedBy>Perry</cp:lastModifiedBy>
  <cp:revision>10</cp:revision>
  <dcterms:created xsi:type="dcterms:W3CDTF">2016-11-16T23:11:43Z</dcterms:created>
  <dcterms:modified xsi:type="dcterms:W3CDTF">2016-11-19T15:46:34Z</dcterms:modified>
</cp:coreProperties>
</file>