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2"/>
  </p:notesMasterIdLst>
  <p:sldIdLst>
    <p:sldId id="257" r:id="rId2"/>
    <p:sldId id="258" r:id="rId3"/>
    <p:sldId id="259" r:id="rId4"/>
    <p:sldId id="348" r:id="rId5"/>
    <p:sldId id="311" r:id="rId6"/>
    <p:sldId id="346" r:id="rId7"/>
    <p:sldId id="333" r:id="rId8"/>
    <p:sldId id="343" r:id="rId9"/>
    <p:sldId id="289" r:id="rId10"/>
    <p:sldId id="310" r:id="rId11"/>
    <p:sldId id="306" r:id="rId12"/>
    <p:sldId id="305" r:id="rId13"/>
    <p:sldId id="341" r:id="rId14"/>
    <p:sldId id="350" r:id="rId15"/>
    <p:sldId id="351" r:id="rId16"/>
    <p:sldId id="344" r:id="rId17"/>
    <p:sldId id="281" r:id="rId18"/>
    <p:sldId id="342" r:id="rId19"/>
    <p:sldId id="349"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0" autoAdjust="0"/>
    <p:restoredTop sz="73333" autoAdjust="0"/>
  </p:normalViewPr>
  <p:slideViewPr>
    <p:cSldViewPr snapToGrid="0">
      <p:cViewPr>
        <p:scale>
          <a:sx n="83" d="100"/>
          <a:sy n="83" d="100"/>
        </p:scale>
        <p:origin x="-63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00"/>
    </p:cViewPr>
  </p:sorterViewPr>
  <p:notesViewPr>
    <p:cSldViewPr snapToGrid="0">
      <p:cViewPr varScale="1">
        <p:scale>
          <a:sx n="87" d="100"/>
          <a:sy n="87" d="100"/>
        </p:scale>
        <p:origin x="304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7EF0C-B103-6146-B1A1-8E01D3F95490}"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28D11947-69D2-DF45-B493-7CA286087656}">
      <dgm:prSet phldrT="[Text]"/>
      <dgm:spPr/>
      <dgm:t>
        <a:bodyPr/>
        <a:lstStyle/>
        <a:p>
          <a:r>
            <a:rPr lang="en-US" b="1" dirty="0" smtClean="0">
              <a:solidFill>
                <a:schemeClr val="tx1"/>
              </a:solidFill>
            </a:rPr>
            <a:t>Curiosity</a:t>
          </a:r>
          <a:endParaRPr lang="en-US" b="1" dirty="0">
            <a:solidFill>
              <a:schemeClr val="tx1"/>
            </a:solidFill>
          </a:endParaRPr>
        </a:p>
      </dgm:t>
    </dgm:pt>
    <dgm:pt modelId="{49CE85F0-80D7-EA41-9109-E4BE3CE75061}" type="parTrans" cxnId="{07EB272E-E8AF-CF46-A7F9-0542AAE7DFF5}">
      <dgm:prSet/>
      <dgm:spPr/>
      <dgm:t>
        <a:bodyPr/>
        <a:lstStyle/>
        <a:p>
          <a:endParaRPr lang="en-US"/>
        </a:p>
      </dgm:t>
    </dgm:pt>
    <dgm:pt modelId="{CBC54A88-0C01-C04E-A696-B7BB83BF23AD}" type="sibTrans" cxnId="{07EB272E-E8AF-CF46-A7F9-0542AAE7DFF5}">
      <dgm:prSet/>
      <dgm:spPr/>
      <dgm:t>
        <a:bodyPr/>
        <a:lstStyle/>
        <a:p>
          <a:endParaRPr lang="en-US"/>
        </a:p>
      </dgm:t>
    </dgm:pt>
    <dgm:pt modelId="{320441D5-B27E-3647-BB53-C9FAEAADD247}">
      <dgm:prSet phldrT="[Text]"/>
      <dgm:spPr/>
      <dgm:t>
        <a:bodyPr/>
        <a:lstStyle/>
        <a:p>
          <a:r>
            <a:rPr lang="en-US" b="1" dirty="0" smtClean="0">
              <a:solidFill>
                <a:schemeClr val="tx1"/>
              </a:solidFill>
            </a:rPr>
            <a:t>Fundamental or Basic Research</a:t>
          </a:r>
          <a:endParaRPr lang="en-US" b="1" dirty="0">
            <a:solidFill>
              <a:schemeClr val="tx1"/>
            </a:solidFill>
          </a:endParaRPr>
        </a:p>
      </dgm:t>
    </dgm:pt>
    <dgm:pt modelId="{5D51BEF7-1F31-3146-ACE6-DA87FD023D5E}" type="parTrans" cxnId="{9984BC8C-EDCA-444D-B386-FD1D69ED7629}">
      <dgm:prSet/>
      <dgm:spPr/>
      <dgm:t>
        <a:bodyPr/>
        <a:lstStyle/>
        <a:p>
          <a:endParaRPr lang="en-US"/>
        </a:p>
      </dgm:t>
    </dgm:pt>
    <dgm:pt modelId="{62405DA4-99E7-CD4F-81C7-CC502D41857B}" type="sibTrans" cxnId="{9984BC8C-EDCA-444D-B386-FD1D69ED7629}">
      <dgm:prSet/>
      <dgm:spPr/>
      <dgm:t>
        <a:bodyPr/>
        <a:lstStyle/>
        <a:p>
          <a:endParaRPr lang="en-US"/>
        </a:p>
      </dgm:t>
    </dgm:pt>
    <dgm:pt modelId="{0B71838E-1870-F442-90FA-238169F42D91}">
      <dgm:prSet phldrT="[Text]"/>
      <dgm:spPr/>
      <dgm:t>
        <a:bodyPr/>
        <a:lstStyle/>
        <a:p>
          <a:r>
            <a:rPr lang="en-US" b="1" dirty="0" smtClean="0">
              <a:solidFill>
                <a:schemeClr val="tx1"/>
              </a:solidFill>
            </a:rPr>
            <a:t>Discovery invention</a:t>
          </a:r>
          <a:endParaRPr lang="en-US" b="1" dirty="0">
            <a:solidFill>
              <a:schemeClr val="tx1"/>
            </a:solidFill>
          </a:endParaRPr>
        </a:p>
      </dgm:t>
    </dgm:pt>
    <dgm:pt modelId="{4EF2223F-E9C9-9E47-8C44-E838C83D7105}" type="parTrans" cxnId="{9B14C60B-B1D8-8A45-B8A8-E58C3E82CA58}">
      <dgm:prSet/>
      <dgm:spPr/>
      <dgm:t>
        <a:bodyPr/>
        <a:lstStyle/>
        <a:p>
          <a:endParaRPr lang="en-US"/>
        </a:p>
      </dgm:t>
    </dgm:pt>
    <dgm:pt modelId="{ADF93399-1ADA-8B42-91F5-92AC0D963FB2}" type="sibTrans" cxnId="{9B14C60B-B1D8-8A45-B8A8-E58C3E82CA58}">
      <dgm:prSet/>
      <dgm:spPr/>
      <dgm:t>
        <a:bodyPr/>
        <a:lstStyle/>
        <a:p>
          <a:endParaRPr lang="en-US"/>
        </a:p>
      </dgm:t>
    </dgm:pt>
    <dgm:pt modelId="{8D1B2078-0DD9-BD4C-BEA8-07783934C4F5}">
      <dgm:prSet phldrT="[Text]"/>
      <dgm:spPr/>
      <dgm:t>
        <a:bodyPr/>
        <a:lstStyle/>
        <a:p>
          <a:r>
            <a:rPr lang="en-US" b="1" dirty="0" smtClean="0">
              <a:solidFill>
                <a:schemeClr val="tx1"/>
              </a:solidFill>
            </a:rPr>
            <a:t>Opportunity Application Problem</a:t>
          </a:r>
          <a:endParaRPr lang="en-US" b="1" dirty="0">
            <a:solidFill>
              <a:schemeClr val="tx1"/>
            </a:solidFill>
          </a:endParaRPr>
        </a:p>
      </dgm:t>
    </dgm:pt>
    <dgm:pt modelId="{2DAE4BC4-CC61-4C4E-9044-008C56784343}" type="parTrans" cxnId="{41DAE5D8-685C-084E-A97F-7143402721A3}">
      <dgm:prSet/>
      <dgm:spPr/>
      <dgm:t>
        <a:bodyPr/>
        <a:lstStyle/>
        <a:p>
          <a:endParaRPr lang="en-US"/>
        </a:p>
      </dgm:t>
    </dgm:pt>
    <dgm:pt modelId="{ADF91626-DE71-9043-AABD-BCB6DA6787B5}" type="sibTrans" cxnId="{41DAE5D8-685C-084E-A97F-7143402721A3}">
      <dgm:prSet/>
      <dgm:spPr/>
      <dgm:t>
        <a:bodyPr/>
        <a:lstStyle/>
        <a:p>
          <a:endParaRPr lang="en-US"/>
        </a:p>
      </dgm:t>
    </dgm:pt>
    <dgm:pt modelId="{2597694A-13EB-0E4A-AC74-92EF923842D5}">
      <dgm:prSet phldrT="[Text]"/>
      <dgm:spPr/>
      <dgm:t>
        <a:bodyPr/>
        <a:lstStyle/>
        <a:p>
          <a:r>
            <a:rPr lang="en-US" b="1" dirty="0" smtClean="0">
              <a:solidFill>
                <a:schemeClr val="tx1"/>
              </a:solidFill>
            </a:rPr>
            <a:t>Commercial Value</a:t>
          </a:r>
          <a:endParaRPr lang="en-US" b="1" dirty="0">
            <a:solidFill>
              <a:schemeClr val="tx1"/>
            </a:solidFill>
          </a:endParaRPr>
        </a:p>
      </dgm:t>
    </dgm:pt>
    <dgm:pt modelId="{812F07B0-2C65-4740-B688-C2E6572C4A30}" type="parTrans" cxnId="{92FAC20C-F99B-6145-9DBC-4B1F84412D80}">
      <dgm:prSet/>
      <dgm:spPr/>
      <dgm:t>
        <a:bodyPr/>
        <a:lstStyle/>
        <a:p>
          <a:endParaRPr lang="en-US"/>
        </a:p>
      </dgm:t>
    </dgm:pt>
    <dgm:pt modelId="{C2D8EA49-F543-F74B-B623-1ECB0CA7D0FC}" type="sibTrans" cxnId="{92FAC20C-F99B-6145-9DBC-4B1F84412D80}">
      <dgm:prSet/>
      <dgm:spPr/>
      <dgm:t>
        <a:bodyPr/>
        <a:lstStyle/>
        <a:p>
          <a:endParaRPr lang="en-US"/>
        </a:p>
      </dgm:t>
    </dgm:pt>
    <dgm:pt modelId="{364B7B85-5E50-564E-A11B-2C3B6C955FBE}" type="pres">
      <dgm:prSet presAssocID="{8B17EF0C-B103-6146-B1A1-8E01D3F95490}" presName="CompostProcess" presStyleCnt="0">
        <dgm:presLayoutVars>
          <dgm:dir/>
          <dgm:resizeHandles val="exact"/>
        </dgm:presLayoutVars>
      </dgm:prSet>
      <dgm:spPr/>
      <dgm:t>
        <a:bodyPr/>
        <a:lstStyle/>
        <a:p>
          <a:endParaRPr lang="en-US"/>
        </a:p>
      </dgm:t>
    </dgm:pt>
    <dgm:pt modelId="{641637F4-417C-7942-80FD-3E1268F906E1}" type="pres">
      <dgm:prSet presAssocID="{8B17EF0C-B103-6146-B1A1-8E01D3F95490}" presName="arrow" presStyleLbl="bgShp" presStyleIdx="0" presStyleCnt="1" custLinFactNeighborX="-57353"/>
      <dgm:spPr/>
      <dgm:t>
        <a:bodyPr/>
        <a:lstStyle/>
        <a:p>
          <a:endParaRPr lang="en-US"/>
        </a:p>
      </dgm:t>
    </dgm:pt>
    <dgm:pt modelId="{93A4BC24-A845-F941-A650-5F145802B42F}" type="pres">
      <dgm:prSet presAssocID="{8B17EF0C-B103-6146-B1A1-8E01D3F95490}" presName="linearProcess" presStyleCnt="0"/>
      <dgm:spPr/>
    </dgm:pt>
    <dgm:pt modelId="{28E08B0F-51CE-764A-B711-56AD44E8C76C}" type="pres">
      <dgm:prSet presAssocID="{28D11947-69D2-DF45-B493-7CA286087656}" presName="textNode" presStyleLbl="node1" presStyleIdx="0" presStyleCnt="5">
        <dgm:presLayoutVars>
          <dgm:bulletEnabled val="1"/>
        </dgm:presLayoutVars>
      </dgm:prSet>
      <dgm:spPr/>
      <dgm:t>
        <a:bodyPr/>
        <a:lstStyle/>
        <a:p>
          <a:endParaRPr lang="en-US"/>
        </a:p>
      </dgm:t>
    </dgm:pt>
    <dgm:pt modelId="{5EEDC167-57BA-FC49-8D2B-503DB7123453}" type="pres">
      <dgm:prSet presAssocID="{CBC54A88-0C01-C04E-A696-B7BB83BF23AD}" presName="sibTrans" presStyleCnt="0"/>
      <dgm:spPr/>
    </dgm:pt>
    <dgm:pt modelId="{B6128AFA-9BF6-9E45-86EA-0A4F45899583}" type="pres">
      <dgm:prSet presAssocID="{320441D5-B27E-3647-BB53-C9FAEAADD247}" presName="textNode" presStyleLbl="node1" presStyleIdx="1" presStyleCnt="5">
        <dgm:presLayoutVars>
          <dgm:bulletEnabled val="1"/>
        </dgm:presLayoutVars>
      </dgm:prSet>
      <dgm:spPr/>
      <dgm:t>
        <a:bodyPr/>
        <a:lstStyle/>
        <a:p>
          <a:endParaRPr lang="en-US"/>
        </a:p>
      </dgm:t>
    </dgm:pt>
    <dgm:pt modelId="{9CD4756E-FFDD-A84E-A62B-5505A2F69126}" type="pres">
      <dgm:prSet presAssocID="{62405DA4-99E7-CD4F-81C7-CC502D41857B}" presName="sibTrans" presStyleCnt="0"/>
      <dgm:spPr/>
    </dgm:pt>
    <dgm:pt modelId="{1A23FA9A-F44E-FC4B-8886-4FD44DD24410}" type="pres">
      <dgm:prSet presAssocID="{0B71838E-1870-F442-90FA-238169F42D91}" presName="textNode" presStyleLbl="node1" presStyleIdx="2" presStyleCnt="5">
        <dgm:presLayoutVars>
          <dgm:bulletEnabled val="1"/>
        </dgm:presLayoutVars>
      </dgm:prSet>
      <dgm:spPr/>
      <dgm:t>
        <a:bodyPr/>
        <a:lstStyle/>
        <a:p>
          <a:endParaRPr lang="en-US"/>
        </a:p>
      </dgm:t>
    </dgm:pt>
    <dgm:pt modelId="{15191013-BB5E-2445-B8A0-96B8697451B8}" type="pres">
      <dgm:prSet presAssocID="{ADF93399-1ADA-8B42-91F5-92AC0D963FB2}" presName="sibTrans" presStyleCnt="0"/>
      <dgm:spPr/>
    </dgm:pt>
    <dgm:pt modelId="{1F39A4AF-FE64-C64A-9E7B-3627719A903B}" type="pres">
      <dgm:prSet presAssocID="{8D1B2078-0DD9-BD4C-BEA8-07783934C4F5}" presName="textNode" presStyleLbl="node1" presStyleIdx="3" presStyleCnt="5">
        <dgm:presLayoutVars>
          <dgm:bulletEnabled val="1"/>
        </dgm:presLayoutVars>
      </dgm:prSet>
      <dgm:spPr/>
      <dgm:t>
        <a:bodyPr/>
        <a:lstStyle/>
        <a:p>
          <a:endParaRPr lang="en-US"/>
        </a:p>
      </dgm:t>
    </dgm:pt>
    <dgm:pt modelId="{6A12ACDE-8463-EA4A-B0E0-CE896B31B968}" type="pres">
      <dgm:prSet presAssocID="{ADF91626-DE71-9043-AABD-BCB6DA6787B5}" presName="sibTrans" presStyleCnt="0"/>
      <dgm:spPr/>
    </dgm:pt>
    <dgm:pt modelId="{C8DDAE16-AB72-1749-89BC-CB8235B29813}" type="pres">
      <dgm:prSet presAssocID="{2597694A-13EB-0E4A-AC74-92EF923842D5}" presName="textNode" presStyleLbl="node1" presStyleIdx="4" presStyleCnt="5">
        <dgm:presLayoutVars>
          <dgm:bulletEnabled val="1"/>
        </dgm:presLayoutVars>
      </dgm:prSet>
      <dgm:spPr/>
      <dgm:t>
        <a:bodyPr/>
        <a:lstStyle/>
        <a:p>
          <a:endParaRPr lang="en-US"/>
        </a:p>
      </dgm:t>
    </dgm:pt>
  </dgm:ptLst>
  <dgm:cxnLst>
    <dgm:cxn modelId="{9B14C60B-B1D8-8A45-B8A8-E58C3E82CA58}" srcId="{8B17EF0C-B103-6146-B1A1-8E01D3F95490}" destId="{0B71838E-1870-F442-90FA-238169F42D91}" srcOrd="2" destOrd="0" parTransId="{4EF2223F-E9C9-9E47-8C44-E838C83D7105}" sibTransId="{ADF93399-1ADA-8B42-91F5-92AC0D963FB2}"/>
    <dgm:cxn modelId="{6A26A2D2-B645-384C-BDED-7FF141438D3D}" type="presOf" srcId="{8D1B2078-0DD9-BD4C-BEA8-07783934C4F5}" destId="{1F39A4AF-FE64-C64A-9E7B-3627719A903B}" srcOrd="0" destOrd="0" presId="urn:microsoft.com/office/officeart/2005/8/layout/hProcess9"/>
    <dgm:cxn modelId="{4A303E13-1C1E-0B45-B467-72DA53BFA561}" type="presOf" srcId="{2597694A-13EB-0E4A-AC74-92EF923842D5}" destId="{C8DDAE16-AB72-1749-89BC-CB8235B29813}" srcOrd="0" destOrd="0" presId="urn:microsoft.com/office/officeart/2005/8/layout/hProcess9"/>
    <dgm:cxn modelId="{09BDEB38-5A0E-4644-B252-3CA7FBF24B4C}" type="presOf" srcId="{0B71838E-1870-F442-90FA-238169F42D91}" destId="{1A23FA9A-F44E-FC4B-8886-4FD44DD24410}" srcOrd="0" destOrd="0" presId="urn:microsoft.com/office/officeart/2005/8/layout/hProcess9"/>
    <dgm:cxn modelId="{307AA69C-1430-4248-9859-2F4E559F677D}" type="presOf" srcId="{28D11947-69D2-DF45-B493-7CA286087656}" destId="{28E08B0F-51CE-764A-B711-56AD44E8C76C}" srcOrd="0" destOrd="0" presId="urn:microsoft.com/office/officeart/2005/8/layout/hProcess9"/>
    <dgm:cxn modelId="{9984BC8C-EDCA-444D-B386-FD1D69ED7629}" srcId="{8B17EF0C-B103-6146-B1A1-8E01D3F95490}" destId="{320441D5-B27E-3647-BB53-C9FAEAADD247}" srcOrd="1" destOrd="0" parTransId="{5D51BEF7-1F31-3146-ACE6-DA87FD023D5E}" sibTransId="{62405DA4-99E7-CD4F-81C7-CC502D41857B}"/>
    <dgm:cxn modelId="{92FAC20C-F99B-6145-9DBC-4B1F84412D80}" srcId="{8B17EF0C-B103-6146-B1A1-8E01D3F95490}" destId="{2597694A-13EB-0E4A-AC74-92EF923842D5}" srcOrd="4" destOrd="0" parTransId="{812F07B0-2C65-4740-B688-C2E6572C4A30}" sibTransId="{C2D8EA49-F543-F74B-B623-1ECB0CA7D0FC}"/>
    <dgm:cxn modelId="{41DAE5D8-685C-084E-A97F-7143402721A3}" srcId="{8B17EF0C-B103-6146-B1A1-8E01D3F95490}" destId="{8D1B2078-0DD9-BD4C-BEA8-07783934C4F5}" srcOrd="3" destOrd="0" parTransId="{2DAE4BC4-CC61-4C4E-9044-008C56784343}" sibTransId="{ADF91626-DE71-9043-AABD-BCB6DA6787B5}"/>
    <dgm:cxn modelId="{AA00B346-4BBB-C54E-B569-1EF0226C7104}" type="presOf" srcId="{8B17EF0C-B103-6146-B1A1-8E01D3F95490}" destId="{364B7B85-5E50-564E-A11B-2C3B6C955FBE}" srcOrd="0" destOrd="0" presId="urn:microsoft.com/office/officeart/2005/8/layout/hProcess9"/>
    <dgm:cxn modelId="{476AE623-1C53-CB4A-AE2E-4ED17BBCBA29}" type="presOf" srcId="{320441D5-B27E-3647-BB53-C9FAEAADD247}" destId="{B6128AFA-9BF6-9E45-86EA-0A4F45899583}" srcOrd="0" destOrd="0" presId="urn:microsoft.com/office/officeart/2005/8/layout/hProcess9"/>
    <dgm:cxn modelId="{07EB272E-E8AF-CF46-A7F9-0542AAE7DFF5}" srcId="{8B17EF0C-B103-6146-B1A1-8E01D3F95490}" destId="{28D11947-69D2-DF45-B493-7CA286087656}" srcOrd="0" destOrd="0" parTransId="{49CE85F0-80D7-EA41-9109-E4BE3CE75061}" sibTransId="{CBC54A88-0C01-C04E-A696-B7BB83BF23AD}"/>
    <dgm:cxn modelId="{C9BA9E67-0651-204C-9F95-9FB2F10490B2}" type="presParOf" srcId="{364B7B85-5E50-564E-A11B-2C3B6C955FBE}" destId="{641637F4-417C-7942-80FD-3E1268F906E1}" srcOrd="0" destOrd="0" presId="urn:microsoft.com/office/officeart/2005/8/layout/hProcess9"/>
    <dgm:cxn modelId="{A9669EDE-6A08-F241-B0B2-27571E095161}" type="presParOf" srcId="{364B7B85-5E50-564E-A11B-2C3B6C955FBE}" destId="{93A4BC24-A845-F941-A650-5F145802B42F}" srcOrd="1" destOrd="0" presId="urn:microsoft.com/office/officeart/2005/8/layout/hProcess9"/>
    <dgm:cxn modelId="{8FB92761-8CF8-F544-883A-27E442EC0984}" type="presParOf" srcId="{93A4BC24-A845-F941-A650-5F145802B42F}" destId="{28E08B0F-51CE-764A-B711-56AD44E8C76C}" srcOrd="0" destOrd="0" presId="urn:microsoft.com/office/officeart/2005/8/layout/hProcess9"/>
    <dgm:cxn modelId="{7B098C8E-C2D2-A446-8A23-73CC1EFC48CF}" type="presParOf" srcId="{93A4BC24-A845-F941-A650-5F145802B42F}" destId="{5EEDC167-57BA-FC49-8D2B-503DB7123453}" srcOrd="1" destOrd="0" presId="urn:microsoft.com/office/officeart/2005/8/layout/hProcess9"/>
    <dgm:cxn modelId="{F2B047FB-3CE0-AB47-A701-F0B62B8F0B99}" type="presParOf" srcId="{93A4BC24-A845-F941-A650-5F145802B42F}" destId="{B6128AFA-9BF6-9E45-86EA-0A4F45899583}" srcOrd="2" destOrd="0" presId="urn:microsoft.com/office/officeart/2005/8/layout/hProcess9"/>
    <dgm:cxn modelId="{13AD4AB7-5940-184C-A002-763D845C7970}" type="presParOf" srcId="{93A4BC24-A845-F941-A650-5F145802B42F}" destId="{9CD4756E-FFDD-A84E-A62B-5505A2F69126}" srcOrd="3" destOrd="0" presId="urn:microsoft.com/office/officeart/2005/8/layout/hProcess9"/>
    <dgm:cxn modelId="{2F3D2B9E-5B2C-194E-8D5A-7A137B5F1B67}" type="presParOf" srcId="{93A4BC24-A845-F941-A650-5F145802B42F}" destId="{1A23FA9A-F44E-FC4B-8886-4FD44DD24410}" srcOrd="4" destOrd="0" presId="urn:microsoft.com/office/officeart/2005/8/layout/hProcess9"/>
    <dgm:cxn modelId="{5EAD706D-0F27-8F4D-A27F-A2426638B885}" type="presParOf" srcId="{93A4BC24-A845-F941-A650-5F145802B42F}" destId="{15191013-BB5E-2445-B8A0-96B8697451B8}" srcOrd="5" destOrd="0" presId="urn:microsoft.com/office/officeart/2005/8/layout/hProcess9"/>
    <dgm:cxn modelId="{B55FBB59-B6F6-F14A-A0CA-E3B2E6923A40}" type="presParOf" srcId="{93A4BC24-A845-F941-A650-5F145802B42F}" destId="{1F39A4AF-FE64-C64A-9E7B-3627719A903B}" srcOrd="6" destOrd="0" presId="urn:microsoft.com/office/officeart/2005/8/layout/hProcess9"/>
    <dgm:cxn modelId="{1E8802CC-F382-6541-B446-3350A9E0B969}" type="presParOf" srcId="{93A4BC24-A845-F941-A650-5F145802B42F}" destId="{6A12ACDE-8463-EA4A-B0E0-CE896B31B968}" srcOrd="7" destOrd="0" presId="urn:microsoft.com/office/officeart/2005/8/layout/hProcess9"/>
    <dgm:cxn modelId="{3402EF6D-B13D-8643-9220-9DC17CE94507}" type="presParOf" srcId="{93A4BC24-A845-F941-A650-5F145802B42F}" destId="{C8DDAE16-AB72-1749-89BC-CB8235B2981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17EF0C-B103-6146-B1A1-8E01D3F95490}" type="doc">
      <dgm:prSet loTypeId="urn:microsoft.com/office/officeart/2005/8/layout/hProcess9" loCatId="process" qsTypeId="urn:microsoft.com/office/officeart/2005/8/quickstyle/simple4" qsCatId="simple" csTypeId="urn:microsoft.com/office/officeart/2005/8/colors/accent1_2" csCatId="accent1" phldr="1"/>
      <dgm:spPr/>
    </dgm:pt>
    <dgm:pt modelId="{320441D5-B27E-3647-BB53-C9FAEAADD247}">
      <dgm:prSet phldrT="[Text]"/>
      <dgm:spPr/>
      <dgm:t>
        <a:bodyPr/>
        <a:lstStyle/>
        <a:p>
          <a:r>
            <a:rPr lang="en-US" b="1" dirty="0" smtClean="0">
              <a:solidFill>
                <a:schemeClr val="tx1"/>
              </a:solidFill>
            </a:rPr>
            <a:t>Applied Research</a:t>
          </a:r>
          <a:endParaRPr lang="en-US" b="1" dirty="0">
            <a:solidFill>
              <a:schemeClr val="tx1"/>
            </a:solidFill>
          </a:endParaRPr>
        </a:p>
      </dgm:t>
    </dgm:pt>
    <dgm:pt modelId="{5D51BEF7-1F31-3146-ACE6-DA87FD023D5E}" type="parTrans" cxnId="{9984BC8C-EDCA-444D-B386-FD1D69ED7629}">
      <dgm:prSet/>
      <dgm:spPr/>
      <dgm:t>
        <a:bodyPr/>
        <a:lstStyle/>
        <a:p>
          <a:endParaRPr lang="en-US"/>
        </a:p>
      </dgm:t>
    </dgm:pt>
    <dgm:pt modelId="{62405DA4-99E7-CD4F-81C7-CC502D41857B}" type="sibTrans" cxnId="{9984BC8C-EDCA-444D-B386-FD1D69ED7629}">
      <dgm:prSet/>
      <dgm:spPr/>
      <dgm:t>
        <a:bodyPr/>
        <a:lstStyle/>
        <a:p>
          <a:endParaRPr lang="en-US"/>
        </a:p>
      </dgm:t>
    </dgm:pt>
    <dgm:pt modelId="{0B71838E-1870-F442-90FA-238169F42D91}">
      <dgm:prSet phldrT="[Text]"/>
      <dgm:spPr/>
      <dgm:t>
        <a:bodyPr/>
        <a:lstStyle/>
        <a:p>
          <a:r>
            <a:rPr lang="en-US" b="1" dirty="0" smtClean="0">
              <a:solidFill>
                <a:schemeClr val="tx1"/>
              </a:solidFill>
            </a:rPr>
            <a:t>Discovery Invention</a:t>
          </a:r>
          <a:endParaRPr lang="en-US" b="1" dirty="0">
            <a:solidFill>
              <a:schemeClr val="tx1"/>
            </a:solidFill>
          </a:endParaRPr>
        </a:p>
      </dgm:t>
    </dgm:pt>
    <dgm:pt modelId="{4EF2223F-E9C9-9E47-8C44-E838C83D7105}" type="parTrans" cxnId="{9B14C60B-B1D8-8A45-B8A8-E58C3E82CA58}">
      <dgm:prSet/>
      <dgm:spPr/>
      <dgm:t>
        <a:bodyPr/>
        <a:lstStyle/>
        <a:p>
          <a:endParaRPr lang="en-US"/>
        </a:p>
      </dgm:t>
    </dgm:pt>
    <dgm:pt modelId="{ADF93399-1ADA-8B42-91F5-92AC0D963FB2}" type="sibTrans" cxnId="{9B14C60B-B1D8-8A45-B8A8-E58C3E82CA58}">
      <dgm:prSet/>
      <dgm:spPr/>
      <dgm:t>
        <a:bodyPr/>
        <a:lstStyle/>
        <a:p>
          <a:endParaRPr lang="en-US"/>
        </a:p>
      </dgm:t>
    </dgm:pt>
    <dgm:pt modelId="{8D1B2078-0DD9-BD4C-BEA8-07783934C4F5}">
      <dgm:prSet phldrT="[Text]"/>
      <dgm:spPr/>
      <dgm:t>
        <a:bodyPr/>
        <a:lstStyle/>
        <a:p>
          <a:r>
            <a:rPr lang="en-US" b="1" dirty="0" smtClean="0">
              <a:solidFill>
                <a:schemeClr val="tx1"/>
              </a:solidFill>
            </a:rPr>
            <a:t>Opportunity Application Problem</a:t>
          </a:r>
          <a:endParaRPr lang="en-US" b="1" dirty="0">
            <a:solidFill>
              <a:schemeClr val="tx1"/>
            </a:solidFill>
          </a:endParaRPr>
        </a:p>
      </dgm:t>
    </dgm:pt>
    <dgm:pt modelId="{2DAE4BC4-CC61-4C4E-9044-008C56784343}" type="parTrans" cxnId="{41DAE5D8-685C-084E-A97F-7143402721A3}">
      <dgm:prSet/>
      <dgm:spPr/>
      <dgm:t>
        <a:bodyPr/>
        <a:lstStyle/>
        <a:p>
          <a:endParaRPr lang="en-US"/>
        </a:p>
      </dgm:t>
    </dgm:pt>
    <dgm:pt modelId="{ADF91626-DE71-9043-AABD-BCB6DA6787B5}" type="sibTrans" cxnId="{41DAE5D8-685C-084E-A97F-7143402721A3}">
      <dgm:prSet/>
      <dgm:spPr/>
      <dgm:t>
        <a:bodyPr/>
        <a:lstStyle/>
        <a:p>
          <a:endParaRPr lang="en-US"/>
        </a:p>
      </dgm:t>
    </dgm:pt>
    <dgm:pt modelId="{2597694A-13EB-0E4A-AC74-92EF923842D5}">
      <dgm:prSet phldrT="[Text]"/>
      <dgm:spPr/>
      <dgm:t>
        <a:bodyPr/>
        <a:lstStyle/>
        <a:p>
          <a:r>
            <a:rPr lang="en-US" b="1" dirty="0" smtClean="0">
              <a:solidFill>
                <a:schemeClr val="tx1"/>
              </a:solidFill>
            </a:rPr>
            <a:t>Commercial Value</a:t>
          </a:r>
          <a:endParaRPr lang="en-US" b="1" dirty="0">
            <a:solidFill>
              <a:schemeClr val="tx1"/>
            </a:solidFill>
          </a:endParaRPr>
        </a:p>
      </dgm:t>
    </dgm:pt>
    <dgm:pt modelId="{812F07B0-2C65-4740-B688-C2E6572C4A30}" type="parTrans" cxnId="{92FAC20C-F99B-6145-9DBC-4B1F84412D80}">
      <dgm:prSet/>
      <dgm:spPr/>
      <dgm:t>
        <a:bodyPr/>
        <a:lstStyle/>
        <a:p>
          <a:endParaRPr lang="en-US"/>
        </a:p>
      </dgm:t>
    </dgm:pt>
    <dgm:pt modelId="{C2D8EA49-F543-F74B-B623-1ECB0CA7D0FC}" type="sibTrans" cxnId="{92FAC20C-F99B-6145-9DBC-4B1F84412D80}">
      <dgm:prSet/>
      <dgm:spPr/>
      <dgm:t>
        <a:bodyPr/>
        <a:lstStyle/>
        <a:p>
          <a:endParaRPr lang="en-US"/>
        </a:p>
      </dgm:t>
    </dgm:pt>
    <dgm:pt modelId="{364B7B85-5E50-564E-A11B-2C3B6C955FBE}" type="pres">
      <dgm:prSet presAssocID="{8B17EF0C-B103-6146-B1A1-8E01D3F95490}" presName="CompostProcess" presStyleCnt="0">
        <dgm:presLayoutVars>
          <dgm:dir/>
          <dgm:resizeHandles val="exact"/>
        </dgm:presLayoutVars>
      </dgm:prSet>
      <dgm:spPr/>
    </dgm:pt>
    <dgm:pt modelId="{641637F4-417C-7942-80FD-3E1268F906E1}" type="pres">
      <dgm:prSet presAssocID="{8B17EF0C-B103-6146-B1A1-8E01D3F95490}" presName="arrow" presStyleLbl="bgShp" presStyleIdx="0" presStyleCnt="1" custLinFactNeighborX="-57353"/>
      <dgm:spPr/>
      <dgm:t>
        <a:bodyPr/>
        <a:lstStyle/>
        <a:p>
          <a:endParaRPr lang="en-US"/>
        </a:p>
      </dgm:t>
    </dgm:pt>
    <dgm:pt modelId="{93A4BC24-A845-F941-A650-5F145802B42F}" type="pres">
      <dgm:prSet presAssocID="{8B17EF0C-B103-6146-B1A1-8E01D3F95490}" presName="linearProcess" presStyleCnt="0"/>
      <dgm:spPr/>
    </dgm:pt>
    <dgm:pt modelId="{B6128AFA-9BF6-9E45-86EA-0A4F45899583}" type="pres">
      <dgm:prSet presAssocID="{320441D5-B27E-3647-BB53-C9FAEAADD247}" presName="textNode" presStyleLbl="node1" presStyleIdx="0" presStyleCnt="4" custLinFactX="96436" custLinFactNeighborX="100000" custLinFactNeighborY="-4825">
        <dgm:presLayoutVars>
          <dgm:bulletEnabled val="1"/>
        </dgm:presLayoutVars>
      </dgm:prSet>
      <dgm:spPr/>
      <dgm:t>
        <a:bodyPr/>
        <a:lstStyle/>
        <a:p>
          <a:endParaRPr lang="en-US"/>
        </a:p>
      </dgm:t>
    </dgm:pt>
    <dgm:pt modelId="{9CD4756E-FFDD-A84E-A62B-5505A2F69126}" type="pres">
      <dgm:prSet presAssocID="{62405DA4-99E7-CD4F-81C7-CC502D41857B}" presName="sibTrans" presStyleCnt="0"/>
      <dgm:spPr/>
    </dgm:pt>
    <dgm:pt modelId="{1A23FA9A-F44E-FC4B-8886-4FD44DD24410}" type="pres">
      <dgm:prSet presAssocID="{0B71838E-1870-F442-90FA-238169F42D91}" presName="textNode" presStyleLbl="node1" presStyleIdx="1" presStyleCnt="4" custLinFactX="97500" custLinFactNeighborX="100000" custLinFactNeighborY="-4825">
        <dgm:presLayoutVars>
          <dgm:bulletEnabled val="1"/>
        </dgm:presLayoutVars>
      </dgm:prSet>
      <dgm:spPr/>
      <dgm:t>
        <a:bodyPr/>
        <a:lstStyle/>
        <a:p>
          <a:endParaRPr lang="en-US"/>
        </a:p>
      </dgm:t>
    </dgm:pt>
    <dgm:pt modelId="{15191013-BB5E-2445-B8A0-96B8697451B8}" type="pres">
      <dgm:prSet presAssocID="{ADF93399-1ADA-8B42-91F5-92AC0D963FB2}" presName="sibTrans" presStyleCnt="0"/>
      <dgm:spPr/>
    </dgm:pt>
    <dgm:pt modelId="{1F39A4AF-FE64-C64A-9E7B-3627719A903B}" type="pres">
      <dgm:prSet presAssocID="{8D1B2078-0DD9-BD4C-BEA8-07783934C4F5}" presName="textNode" presStyleLbl="node1" presStyleIdx="2" presStyleCnt="4" custLinFactX="-221724" custLinFactNeighborX="-300000" custLinFactNeighborY="-4825">
        <dgm:presLayoutVars>
          <dgm:bulletEnabled val="1"/>
        </dgm:presLayoutVars>
      </dgm:prSet>
      <dgm:spPr/>
      <dgm:t>
        <a:bodyPr/>
        <a:lstStyle/>
        <a:p>
          <a:endParaRPr lang="en-US"/>
        </a:p>
      </dgm:t>
    </dgm:pt>
    <dgm:pt modelId="{6A12ACDE-8463-EA4A-B0E0-CE896B31B968}" type="pres">
      <dgm:prSet presAssocID="{ADF91626-DE71-9043-AABD-BCB6DA6787B5}" presName="sibTrans" presStyleCnt="0"/>
      <dgm:spPr/>
    </dgm:pt>
    <dgm:pt modelId="{C8DDAE16-AB72-1749-89BC-CB8235B29813}" type="pres">
      <dgm:prSet presAssocID="{2597694A-13EB-0E4A-AC74-92EF923842D5}" presName="textNode" presStyleLbl="node1" presStyleIdx="3" presStyleCnt="4">
        <dgm:presLayoutVars>
          <dgm:bulletEnabled val="1"/>
        </dgm:presLayoutVars>
      </dgm:prSet>
      <dgm:spPr/>
      <dgm:t>
        <a:bodyPr/>
        <a:lstStyle/>
        <a:p>
          <a:endParaRPr lang="en-US"/>
        </a:p>
      </dgm:t>
    </dgm:pt>
  </dgm:ptLst>
  <dgm:cxnLst>
    <dgm:cxn modelId="{92FAC20C-F99B-6145-9DBC-4B1F84412D80}" srcId="{8B17EF0C-B103-6146-B1A1-8E01D3F95490}" destId="{2597694A-13EB-0E4A-AC74-92EF923842D5}" srcOrd="3" destOrd="0" parTransId="{812F07B0-2C65-4740-B688-C2E6572C4A30}" sibTransId="{C2D8EA49-F543-F74B-B623-1ECB0CA7D0FC}"/>
    <dgm:cxn modelId="{0110E420-CBE6-524A-9A0C-E5084B78F336}" type="presOf" srcId="{8D1B2078-0DD9-BD4C-BEA8-07783934C4F5}" destId="{1F39A4AF-FE64-C64A-9E7B-3627719A903B}" srcOrd="0" destOrd="0" presId="urn:microsoft.com/office/officeart/2005/8/layout/hProcess9"/>
    <dgm:cxn modelId="{2AE6E427-77E9-AF47-B6BF-75C699A79C46}" type="presOf" srcId="{2597694A-13EB-0E4A-AC74-92EF923842D5}" destId="{C8DDAE16-AB72-1749-89BC-CB8235B29813}" srcOrd="0" destOrd="0" presId="urn:microsoft.com/office/officeart/2005/8/layout/hProcess9"/>
    <dgm:cxn modelId="{061BDAF8-C2F2-FA43-861A-8AD488C5C936}" type="presOf" srcId="{320441D5-B27E-3647-BB53-C9FAEAADD247}" destId="{B6128AFA-9BF6-9E45-86EA-0A4F45899583}" srcOrd="0" destOrd="0" presId="urn:microsoft.com/office/officeart/2005/8/layout/hProcess9"/>
    <dgm:cxn modelId="{C4488CF0-F509-784A-9361-BB3B0E997B48}" type="presOf" srcId="{8B17EF0C-B103-6146-B1A1-8E01D3F95490}" destId="{364B7B85-5E50-564E-A11B-2C3B6C955FBE}" srcOrd="0" destOrd="0" presId="urn:microsoft.com/office/officeart/2005/8/layout/hProcess9"/>
    <dgm:cxn modelId="{9B14C60B-B1D8-8A45-B8A8-E58C3E82CA58}" srcId="{8B17EF0C-B103-6146-B1A1-8E01D3F95490}" destId="{0B71838E-1870-F442-90FA-238169F42D91}" srcOrd="1" destOrd="0" parTransId="{4EF2223F-E9C9-9E47-8C44-E838C83D7105}" sibTransId="{ADF93399-1ADA-8B42-91F5-92AC0D963FB2}"/>
    <dgm:cxn modelId="{3E2D4143-182A-7849-8453-87B5EB5E32DF}" type="presOf" srcId="{0B71838E-1870-F442-90FA-238169F42D91}" destId="{1A23FA9A-F44E-FC4B-8886-4FD44DD24410}" srcOrd="0" destOrd="0" presId="urn:microsoft.com/office/officeart/2005/8/layout/hProcess9"/>
    <dgm:cxn modelId="{9984BC8C-EDCA-444D-B386-FD1D69ED7629}" srcId="{8B17EF0C-B103-6146-B1A1-8E01D3F95490}" destId="{320441D5-B27E-3647-BB53-C9FAEAADD247}" srcOrd="0" destOrd="0" parTransId="{5D51BEF7-1F31-3146-ACE6-DA87FD023D5E}" sibTransId="{62405DA4-99E7-CD4F-81C7-CC502D41857B}"/>
    <dgm:cxn modelId="{41DAE5D8-685C-084E-A97F-7143402721A3}" srcId="{8B17EF0C-B103-6146-B1A1-8E01D3F95490}" destId="{8D1B2078-0DD9-BD4C-BEA8-07783934C4F5}" srcOrd="2" destOrd="0" parTransId="{2DAE4BC4-CC61-4C4E-9044-008C56784343}" sibTransId="{ADF91626-DE71-9043-AABD-BCB6DA6787B5}"/>
    <dgm:cxn modelId="{A59F6526-B73C-2544-9B91-5D641D6C3059}" type="presParOf" srcId="{364B7B85-5E50-564E-A11B-2C3B6C955FBE}" destId="{641637F4-417C-7942-80FD-3E1268F906E1}" srcOrd="0" destOrd="0" presId="urn:microsoft.com/office/officeart/2005/8/layout/hProcess9"/>
    <dgm:cxn modelId="{80CDDD1E-6250-FA41-B2B5-F52DE7080059}" type="presParOf" srcId="{364B7B85-5E50-564E-A11B-2C3B6C955FBE}" destId="{93A4BC24-A845-F941-A650-5F145802B42F}" srcOrd="1" destOrd="0" presId="urn:microsoft.com/office/officeart/2005/8/layout/hProcess9"/>
    <dgm:cxn modelId="{E71B7C87-365B-7340-8894-06F3174DA128}" type="presParOf" srcId="{93A4BC24-A845-F941-A650-5F145802B42F}" destId="{B6128AFA-9BF6-9E45-86EA-0A4F45899583}" srcOrd="0" destOrd="0" presId="urn:microsoft.com/office/officeart/2005/8/layout/hProcess9"/>
    <dgm:cxn modelId="{66C7A8C3-39A2-FD41-B4D5-38D217A44991}" type="presParOf" srcId="{93A4BC24-A845-F941-A650-5F145802B42F}" destId="{9CD4756E-FFDD-A84E-A62B-5505A2F69126}" srcOrd="1" destOrd="0" presId="urn:microsoft.com/office/officeart/2005/8/layout/hProcess9"/>
    <dgm:cxn modelId="{07F5AD23-53BD-A34D-B5DF-014317E49B04}" type="presParOf" srcId="{93A4BC24-A845-F941-A650-5F145802B42F}" destId="{1A23FA9A-F44E-FC4B-8886-4FD44DD24410}" srcOrd="2" destOrd="0" presId="urn:microsoft.com/office/officeart/2005/8/layout/hProcess9"/>
    <dgm:cxn modelId="{CEEE0DA4-FB5A-E549-B934-E94542A7B892}" type="presParOf" srcId="{93A4BC24-A845-F941-A650-5F145802B42F}" destId="{15191013-BB5E-2445-B8A0-96B8697451B8}" srcOrd="3" destOrd="0" presId="urn:microsoft.com/office/officeart/2005/8/layout/hProcess9"/>
    <dgm:cxn modelId="{D4F97722-4E10-C242-A287-1EEA4E08CB4B}" type="presParOf" srcId="{93A4BC24-A845-F941-A650-5F145802B42F}" destId="{1F39A4AF-FE64-C64A-9E7B-3627719A903B}" srcOrd="4" destOrd="0" presId="urn:microsoft.com/office/officeart/2005/8/layout/hProcess9"/>
    <dgm:cxn modelId="{0B087B26-796F-6842-AC33-591781382E55}" type="presParOf" srcId="{93A4BC24-A845-F941-A650-5F145802B42F}" destId="{6A12ACDE-8463-EA4A-B0E0-CE896B31B968}" srcOrd="5" destOrd="0" presId="urn:microsoft.com/office/officeart/2005/8/layout/hProcess9"/>
    <dgm:cxn modelId="{04E6DB1B-3963-0A4A-B008-656A20F2E45B}" type="presParOf" srcId="{93A4BC24-A845-F941-A650-5F145802B42F}" destId="{C8DDAE16-AB72-1749-89BC-CB8235B29813}"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6E9AFA-1CC4-4ECB-987E-C9D0029128ED}"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D32C73CF-9190-4B88-AB5F-E8E4167E55A3}">
      <dgm:prSet custT="1"/>
      <dgm:spPr/>
      <dgm:t>
        <a:bodyPr/>
        <a:lstStyle/>
        <a:p>
          <a:pPr rtl="0"/>
          <a:r>
            <a:rPr lang="en-US" sz="2400" dirty="0" smtClean="0">
              <a:solidFill>
                <a:schemeClr val="tx1"/>
              </a:solidFill>
            </a:rPr>
            <a:t>De-adoption</a:t>
          </a:r>
          <a:r>
            <a:rPr lang="en-US" sz="2100" dirty="0" smtClean="0">
              <a:solidFill>
                <a:schemeClr val="tx1"/>
              </a:solidFill>
            </a:rPr>
            <a:t> </a:t>
          </a:r>
        </a:p>
        <a:p>
          <a:pPr rtl="0"/>
          <a:r>
            <a:rPr lang="en-US" sz="2100" dirty="0" smtClean="0">
              <a:solidFill>
                <a:schemeClr val="tx1"/>
              </a:solidFill>
            </a:rPr>
            <a:t>Use less, stop &amp; remove </a:t>
          </a:r>
          <a:endParaRPr lang="en-US" sz="2100" dirty="0">
            <a:solidFill>
              <a:schemeClr val="tx1"/>
            </a:solidFill>
          </a:endParaRPr>
        </a:p>
      </dgm:t>
    </dgm:pt>
    <dgm:pt modelId="{79853874-54D5-4F32-BBB0-7923E5FEA438}" type="parTrans" cxnId="{8C66DC30-7480-448F-8F6D-F7CE30062E7D}">
      <dgm:prSet/>
      <dgm:spPr/>
      <dgm:t>
        <a:bodyPr/>
        <a:lstStyle/>
        <a:p>
          <a:endParaRPr lang="en-US"/>
        </a:p>
      </dgm:t>
    </dgm:pt>
    <dgm:pt modelId="{994299AD-3249-47C9-AA5B-8BC157353B9E}" type="sibTrans" cxnId="{8C66DC30-7480-448F-8F6D-F7CE30062E7D}">
      <dgm:prSet/>
      <dgm:spPr/>
      <dgm:t>
        <a:bodyPr/>
        <a:lstStyle/>
        <a:p>
          <a:endParaRPr lang="en-US"/>
        </a:p>
      </dgm:t>
    </dgm:pt>
    <dgm:pt modelId="{56A83D6D-F987-4F7A-A582-A1D07740FE38}">
      <dgm:prSet custT="1"/>
      <dgm:spPr/>
      <dgm:t>
        <a:bodyPr/>
        <a:lstStyle/>
        <a:p>
          <a:pPr rtl="0"/>
          <a:r>
            <a:rPr lang="en-US" sz="2400" dirty="0" smtClean="0">
              <a:solidFill>
                <a:schemeClr val="tx1"/>
              </a:solidFill>
            </a:rPr>
            <a:t>Evaluate </a:t>
          </a:r>
        </a:p>
        <a:p>
          <a:pPr rtl="0"/>
          <a:r>
            <a:rPr lang="en-US" sz="2100" dirty="0" smtClean="0">
              <a:solidFill>
                <a:schemeClr val="tx1"/>
              </a:solidFill>
            </a:rPr>
            <a:t>Did innovation produce intended results?</a:t>
          </a:r>
          <a:endParaRPr lang="en-US" sz="2100" dirty="0">
            <a:solidFill>
              <a:schemeClr val="tx1"/>
            </a:solidFill>
          </a:endParaRPr>
        </a:p>
      </dgm:t>
    </dgm:pt>
    <dgm:pt modelId="{945763FA-525F-4CE5-8BFF-51AC6A535951}" type="parTrans" cxnId="{296E4C3C-5AF7-444A-9BDF-F2B07339D8CD}">
      <dgm:prSet/>
      <dgm:spPr/>
      <dgm:t>
        <a:bodyPr/>
        <a:lstStyle/>
        <a:p>
          <a:endParaRPr lang="en-US"/>
        </a:p>
      </dgm:t>
    </dgm:pt>
    <dgm:pt modelId="{864FF6B3-971D-4922-BB3F-C4E588FE48D1}" type="sibTrans" cxnId="{296E4C3C-5AF7-444A-9BDF-F2B07339D8CD}">
      <dgm:prSet/>
      <dgm:spPr/>
      <dgm:t>
        <a:bodyPr/>
        <a:lstStyle/>
        <a:p>
          <a:endParaRPr lang="en-US"/>
        </a:p>
      </dgm:t>
    </dgm:pt>
    <dgm:pt modelId="{0C9F9B52-D97F-4E99-A8E1-CDAE69C41556}">
      <dgm:prSet custT="1"/>
      <dgm:spPr/>
      <dgm:t>
        <a:bodyPr/>
        <a:lstStyle/>
        <a:p>
          <a:pPr rtl="0"/>
          <a:r>
            <a:rPr lang="en-US" sz="2400" dirty="0" smtClean="0">
              <a:solidFill>
                <a:schemeClr val="tx1"/>
              </a:solidFill>
            </a:rPr>
            <a:t>Acclimatize to Culture</a:t>
          </a:r>
        </a:p>
        <a:p>
          <a:pPr rtl="0"/>
          <a:r>
            <a:rPr lang="en-US" sz="1800" dirty="0" smtClean="0">
              <a:solidFill>
                <a:schemeClr val="tx1"/>
              </a:solidFill>
            </a:rPr>
            <a:t>‘Just </a:t>
          </a:r>
          <a:r>
            <a:rPr lang="en-US" sz="1800" dirty="0" smtClean="0">
              <a:solidFill>
                <a:schemeClr val="tx1"/>
              </a:solidFill>
            </a:rPr>
            <a:t>the way things are done around here”</a:t>
          </a:r>
          <a:endParaRPr lang="en-US" sz="1800" dirty="0">
            <a:solidFill>
              <a:schemeClr val="tx1"/>
            </a:solidFill>
          </a:endParaRPr>
        </a:p>
      </dgm:t>
    </dgm:pt>
    <dgm:pt modelId="{3502F18F-D8C9-4989-B156-05F0232D9B04}" type="parTrans" cxnId="{30622509-3F44-46A1-A6F0-585D3C056DFC}">
      <dgm:prSet/>
      <dgm:spPr/>
      <dgm:t>
        <a:bodyPr/>
        <a:lstStyle/>
        <a:p>
          <a:endParaRPr lang="en-US"/>
        </a:p>
      </dgm:t>
    </dgm:pt>
    <dgm:pt modelId="{0B3F2F9C-CD88-409E-8AA4-4D4FDCBDD550}" type="sibTrans" cxnId="{30622509-3F44-46A1-A6F0-585D3C056DFC}">
      <dgm:prSet/>
      <dgm:spPr/>
      <dgm:t>
        <a:bodyPr/>
        <a:lstStyle/>
        <a:p>
          <a:endParaRPr lang="en-US"/>
        </a:p>
      </dgm:t>
    </dgm:pt>
    <dgm:pt modelId="{DB6C2E6B-7D70-4804-BB94-65317747D44C}" type="pres">
      <dgm:prSet presAssocID="{D56E9AFA-1CC4-4ECB-987E-C9D0029128ED}" presName="CompostProcess" presStyleCnt="0">
        <dgm:presLayoutVars>
          <dgm:dir/>
          <dgm:resizeHandles val="exact"/>
        </dgm:presLayoutVars>
      </dgm:prSet>
      <dgm:spPr/>
      <dgm:t>
        <a:bodyPr/>
        <a:lstStyle/>
        <a:p>
          <a:endParaRPr lang="en-US"/>
        </a:p>
      </dgm:t>
    </dgm:pt>
    <dgm:pt modelId="{936D9A88-C894-4660-A2E7-9882003A8E51}" type="pres">
      <dgm:prSet presAssocID="{D56E9AFA-1CC4-4ECB-987E-C9D0029128ED}" presName="arrow" presStyleLbl="bgShp" presStyleIdx="0" presStyleCnt="1"/>
      <dgm:spPr/>
    </dgm:pt>
    <dgm:pt modelId="{D683BFD2-7E8D-43BC-9B54-1B0D3CEF35C2}" type="pres">
      <dgm:prSet presAssocID="{D56E9AFA-1CC4-4ECB-987E-C9D0029128ED}" presName="linearProcess" presStyleCnt="0"/>
      <dgm:spPr/>
    </dgm:pt>
    <dgm:pt modelId="{08C84ED5-20D8-4B66-B1F5-A54AA6B6438C}" type="pres">
      <dgm:prSet presAssocID="{D32C73CF-9190-4B88-AB5F-E8E4167E55A3}" presName="textNode" presStyleLbl="node1" presStyleIdx="0" presStyleCnt="3">
        <dgm:presLayoutVars>
          <dgm:bulletEnabled val="1"/>
        </dgm:presLayoutVars>
      </dgm:prSet>
      <dgm:spPr/>
      <dgm:t>
        <a:bodyPr/>
        <a:lstStyle/>
        <a:p>
          <a:endParaRPr lang="en-US"/>
        </a:p>
      </dgm:t>
    </dgm:pt>
    <dgm:pt modelId="{B276CF29-2D4E-4949-B57B-4D6E5B3534A9}" type="pres">
      <dgm:prSet presAssocID="{994299AD-3249-47C9-AA5B-8BC157353B9E}" presName="sibTrans" presStyleCnt="0"/>
      <dgm:spPr/>
    </dgm:pt>
    <dgm:pt modelId="{EF0FAE39-2376-4031-98C8-9809868298A4}" type="pres">
      <dgm:prSet presAssocID="{56A83D6D-F987-4F7A-A582-A1D07740FE38}" presName="textNode" presStyleLbl="node1" presStyleIdx="1" presStyleCnt="3">
        <dgm:presLayoutVars>
          <dgm:bulletEnabled val="1"/>
        </dgm:presLayoutVars>
      </dgm:prSet>
      <dgm:spPr/>
      <dgm:t>
        <a:bodyPr/>
        <a:lstStyle/>
        <a:p>
          <a:endParaRPr lang="en-US"/>
        </a:p>
      </dgm:t>
    </dgm:pt>
    <dgm:pt modelId="{472B2D02-7D4F-4D94-A6A7-1C4C3D9AA274}" type="pres">
      <dgm:prSet presAssocID="{864FF6B3-971D-4922-BB3F-C4E588FE48D1}" presName="sibTrans" presStyleCnt="0"/>
      <dgm:spPr/>
    </dgm:pt>
    <dgm:pt modelId="{0D743A6D-8C73-4B8A-99B3-EAC27643109E}" type="pres">
      <dgm:prSet presAssocID="{0C9F9B52-D97F-4E99-A8E1-CDAE69C41556}" presName="textNode" presStyleLbl="node1" presStyleIdx="2" presStyleCnt="3">
        <dgm:presLayoutVars>
          <dgm:bulletEnabled val="1"/>
        </dgm:presLayoutVars>
      </dgm:prSet>
      <dgm:spPr/>
      <dgm:t>
        <a:bodyPr/>
        <a:lstStyle/>
        <a:p>
          <a:endParaRPr lang="en-US"/>
        </a:p>
      </dgm:t>
    </dgm:pt>
  </dgm:ptLst>
  <dgm:cxnLst>
    <dgm:cxn modelId="{296E4C3C-5AF7-444A-9BDF-F2B07339D8CD}" srcId="{D56E9AFA-1CC4-4ECB-987E-C9D0029128ED}" destId="{56A83D6D-F987-4F7A-A582-A1D07740FE38}" srcOrd="1" destOrd="0" parTransId="{945763FA-525F-4CE5-8BFF-51AC6A535951}" sibTransId="{864FF6B3-971D-4922-BB3F-C4E588FE48D1}"/>
    <dgm:cxn modelId="{8C66DC30-7480-448F-8F6D-F7CE30062E7D}" srcId="{D56E9AFA-1CC4-4ECB-987E-C9D0029128ED}" destId="{D32C73CF-9190-4B88-AB5F-E8E4167E55A3}" srcOrd="0" destOrd="0" parTransId="{79853874-54D5-4F32-BBB0-7923E5FEA438}" sibTransId="{994299AD-3249-47C9-AA5B-8BC157353B9E}"/>
    <dgm:cxn modelId="{9D818E9C-E367-3841-A527-CF8C69E7F29D}" type="presOf" srcId="{D32C73CF-9190-4B88-AB5F-E8E4167E55A3}" destId="{08C84ED5-20D8-4B66-B1F5-A54AA6B6438C}" srcOrd="0" destOrd="0" presId="urn:microsoft.com/office/officeart/2005/8/layout/hProcess9"/>
    <dgm:cxn modelId="{180FA81C-1F96-8D40-8CF0-9DD33F17B536}" type="presOf" srcId="{D56E9AFA-1CC4-4ECB-987E-C9D0029128ED}" destId="{DB6C2E6B-7D70-4804-BB94-65317747D44C}" srcOrd="0" destOrd="0" presId="urn:microsoft.com/office/officeart/2005/8/layout/hProcess9"/>
    <dgm:cxn modelId="{30622509-3F44-46A1-A6F0-585D3C056DFC}" srcId="{D56E9AFA-1CC4-4ECB-987E-C9D0029128ED}" destId="{0C9F9B52-D97F-4E99-A8E1-CDAE69C41556}" srcOrd="2" destOrd="0" parTransId="{3502F18F-D8C9-4989-B156-05F0232D9B04}" sibTransId="{0B3F2F9C-CD88-409E-8AA4-4D4FDCBDD550}"/>
    <dgm:cxn modelId="{284EE081-240B-AD4F-A19C-A5BDC0A84657}" type="presOf" srcId="{56A83D6D-F987-4F7A-A582-A1D07740FE38}" destId="{EF0FAE39-2376-4031-98C8-9809868298A4}" srcOrd="0" destOrd="0" presId="urn:microsoft.com/office/officeart/2005/8/layout/hProcess9"/>
    <dgm:cxn modelId="{1BB73BFC-1C60-D040-BBC7-44AF04608D75}" type="presOf" srcId="{0C9F9B52-D97F-4E99-A8E1-CDAE69C41556}" destId="{0D743A6D-8C73-4B8A-99B3-EAC27643109E}" srcOrd="0" destOrd="0" presId="urn:microsoft.com/office/officeart/2005/8/layout/hProcess9"/>
    <dgm:cxn modelId="{39425372-0F62-3F4C-B688-4E9729CCFD5A}" type="presParOf" srcId="{DB6C2E6B-7D70-4804-BB94-65317747D44C}" destId="{936D9A88-C894-4660-A2E7-9882003A8E51}" srcOrd="0" destOrd="0" presId="urn:microsoft.com/office/officeart/2005/8/layout/hProcess9"/>
    <dgm:cxn modelId="{90BE3356-4AA5-3C4F-B866-A303D5953F6C}" type="presParOf" srcId="{DB6C2E6B-7D70-4804-BB94-65317747D44C}" destId="{D683BFD2-7E8D-43BC-9B54-1B0D3CEF35C2}" srcOrd="1" destOrd="0" presId="urn:microsoft.com/office/officeart/2005/8/layout/hProcess9"/>
    <dgm:cxn modelId="{E4091EEF-EBCE-E74D-A14D-78F6D35F7B37}" type="presParOf" srcId="{D683BFD2-7E8D-43BC-9B54-1B0D3CEF35C2}" destId="{08C84ED5-20D8-4B66-B1F5-A54AA6B6438C}" srcOrd="0" destOrd="0" presId="urn:microsoft.com/office/officeart/2005/8/layout/hProcess9"/>
    <dgm:cxn modelId="{310BAAD0-585A-E240-AFD4-E58288C8F5C3}" type="presParOf" srcId="{D683BFD2-7E8D-43BC-9B54-1B0D3CEF35C2}" destId="{B276CF29-2D4E-4949-B57B-4D6E5B3534A9}" srcOrd="1" destOrd="0" presId="urn:microsoft.com/office/officeart/2005/8/layout/hProcess9"/>
    <dgm:cxn modelId="{4B785BD4-7B4E-634A-9BBA-DB2EEAC05F5F}" type="presParOf" srcId="{D683BFD2-7E8D-43BC-9B54-1B0D3CEF35C2}" destId="{EF0FAE39-2376-4031-98C8-9809868298A4}" srcOrd="2" destOrd="0" presId="urn:microsoft.com/office/officeart/2005/8/layout/hProcess9"/>
    <dgm:cxn modelId="{F7437016-2767-864F-A148-1D7A50E8F633}" type="presParOf" srcId="{D683BFD2-7E8D-43BC-9B54-1B0D3CEF35C2}" destId="{472B2D02-7D4F-4D94-A6A7-1C4C3D9AA274}" srcOrd="3" destOrd="0" presId="urn:microsoft.com/office/officeart/2005/8/layout/hProcess9"/>
    <dgm:cxn modelId="{3CFF866D-D0B5-8E45-975F-5F8B7E68F212}" type="presParOf" srcId="{D683BFD2-7E8D-43BC-9B54-1B0D3CEF35C2}" destId="{0D743A6D-8C73-4B8A-99B3-EAC27643109E}"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E80F53-D3C7-4A7C-BA18-7357BD48D08B}" type="doc">
      <dgm:prSet loTypeId="urn:microsoft.com/office/officeart/2009/3/layout/RandomtoResultProcess" loCatId="process" qsTypeId="urn:microsoft.com/office/officeart/2005/8/quickstyle/3d3" qsCatId="3D" csTypeId="urn:microsoft.com/office/officeart/2005/8/colors/accent1_2" csCatId="accent1" phldr="1"/>
      <dgm:spPr/>
      <dgm:t>
        <a:bodyPr/>
        <a:lstStyle/>
        <a:p>
          <a:endParaRPr lang="en-US"/>
        </a:p>
      </dgm:t>
    </dgm:pt>
    <dgm:pt modelId="{46B27A66-DFD0-4812-94D2-1F26F3A2BA12}">
      <dgm:prSet custT="1"/>
      <dgm:spPr/>
      <dgm:t>
        <a:bodyPr/>
        <a:lstStyle/>
        <a:p>
          <a:pPr rtl="0"/>
          <a:r>
            <a:rPr lang="en-US" sz="1200" b="1" dirty="0" smtClean="0"/>
            <a:t>Identify Innovations –Push &amp; Pull</a:t>
          </a:r>
          <a:endParaRPr lang="en-US" sz="1200" b="1" dirty="0"/>
        </a:p>
      </dgm:t>
    </dgm:pt>
    <dgm:pt modelId="{755B9D28-14BB-4D74-B612-B80B382B3601}" type="parTrans" cxnId="{2889ED64-2BB0-42E8-974D-009C2CA2936D}">
      <dgm:prSet/>
      <dgm:spPr/>
      <dgm:t>
        <a:bodyPr/>
        <a:lstStyle/>
        <a:p>
          <a:endParaRPr lang="en-US"/>
        </a:p>
      </dgm:t>
    </dgm:pt>
    <dgm:pt modelId="{F646EE18-7274-47F9-B9CA-F61F9EE42D18}" type="sibTrans" cxnId="{2889ED64-2BB0-42E8-974D-009C2CA2936D}">
      <dgm:prSet/>
      <dgm:spPr/>
      <dgm:t>
        <a:bodyPr/>
        <a:lstStyle/>
        <a:p>
          <a:endParaRPr lang="en-US"/>
        </a:p>
      </dgm:t>
    </dgm:pt>
    <dgm:pt modelId="{D97BD167-37C3-4E6A-9725-DCA96E73B7AB}">
      <dgm:prSet/>
      <dgm:spPr/>
      <dgm:t>
        <a:bodyPr/>
        <a:lstStyle/>
        <a:p>
          <a:pPr rtl="0"/>
          <a:r>
            <a:rPr lang="en-US" b="1" dirty="0" smtClean="0"/>
            <a:t>Comprehensively Assess Innovations </a:t>
          </a:r>
          <a:endParaRPr lang="en-US" b="1" dirty="0"/>
        </a:p>
      </dgm:t>
    </dgm:pt>
    <dgm:pt modelId="{2C8AB455-C1E9-4F5B-ABE1-898ED0A04438}" type="parTrans" cxnId="{9550E21B-C4DB-4682-BC1A-826C1103CFAE}">
      <dgm:prSet/>
      <dgm:spPr/>
      <dgm:t>
        <a:bodyPr/>
        <a:lstStyle/>
        <a:p>
          <a:endParaRPr lang="en-US"/>
        </a:p>
      </dgm:t>
    </dgm:pt>
    <dgm:pt modelId="{3AFA958D-EF34-4FD0-B5E1-253DB2EF0063}" type="sibTrans" cxnId="{9550E21B-C4DB-4682-BC1A-826C1103CFAE}">
      <dgm:prSet/>
      <dgm:spPr/>
      <dgm:t>
        <a:bodyPr/>
        <a:lstStyle/>
        <a:p>
          <a:endParaRPr lang="en-US"/>
        </a:p>
      </dgm:t>
    </dgm:pt>
    <dgm:pt modelId="{60B3CA5C-6F1B-41CB-A822-DC9604337C7E}">
      <dgm:prSet/>
      <dgm:spPr/>
      <dgm:t>
        <a:bodyPr/>
        <a:lstStyle/>
        <a:p>
          <a:pPr rtl="0"/>
          <a:r>
            <a:rPr lang="en-US" b="1" dirty="0" smtClean="0"/>
            <a:t>Make Evidence Informed Decisions</a:t>
          </a:r>
          <a:endParaRPr lang="en-US" b="1" dirty="0"/>
        </a:p>
      </dgm:t>
    </dgm:pt>
    <dgm:pt modelId="{26E399C7-1FE7-4CF4-945D-AC70E19D8139}" type="parTrans" cxnId="{4879C384-9967-41C8-9F10-98C17682F746}">
      <dgm:prSet/>
      <dgm:spPr/>
      <dgm:t>
        <a:bodyPr/>
        <a:lstStyle/>
        <a:p>
          <a:endParaRPr lang="en-US"/>
        </a:p>
      </dgm:t>
    </dgm:pt>
    <dgm:pt modelId="{BA2260ED-FCAA-49D0-BBA5-9EF1E9321432}" type="sibTrans" cxnId="{4879C384-9967-41C8-9F10-98C17682F746}">
      <dgm:prSet/>
      <dgm:spPr/>
      <dgm:t>
        <a:bodyPr/>
        <a:lstStyle/>
        <a:p>
          <a:endParaRPr lang="en-US"/>
        </a:p>
      </dgm:t>
    </dgm:pt>
    <dgm:pt modelId="{CEBB03D9-636F-4553-A466-DD34E4A5AD67}">
      <dgm:prSet/>
      <dgm:spPr/>
      <dgm:t>
        <a:bodyPr/>
        <a:lstStyle/>
        <a:p>
          <a:pPr rtl="0"/>
          <a:r>
            <a:rPr lang="en-US" b="1" dirty="0" smtClean="0"/>
            <a:t>Adopt, Implement and De-adopt Innovations </a:t>
          </a:r>
          <a:endParaRPr lang="en-US" b="1" dirty="0"/>
        </a:p>
      </dgm:t>
    </dgm:pt>
    <dgm:pt modelId="{B1F2EB51-19E1-493D-88F1-C680E40C0868}" type="parTrans" cxnId="{B40E65B7-5B8A-4F6D-970C-9EA72384C2D3}">
      <dgm:prSet/>
      <dgm:spPr/>
      <dgm:t>
        <a:bodyPr/>
        <a:lstStyle/>
        <a:p>
          <a:endParaRPr lang="en-US"/>
        </a:p>
      </dgm:t>
    </dgm:pt>
    <dgm:pt modelId="{CF6D8EDE-1C8C-4E26-840E-9000E1BFFA35}" type="sibTrans" cxnId="{B40E65B7-5B8A-4F6D-970C-9EA72384C2D3}">
      <dgm:prSet/>
      <dgm:spPr/>
      <dgm:t>
        <a:bodyPr/>
        <a:lstStyle/>
        <a:p>
          <a:endParaRPr lang="en-US"/>
        </a:p>
      </dgm:t>
    </dgm:pt>
    <dgm:pt modelId="{064FC122-96B0-4DD6-8EAF-A6ABA313147C}">
      <dgm:prSet/>
      <dgm:spPr/>
      <dgm:t>
        <a:bodyPr/>
        <a:lstStyle/>
        <a:p>
          <a:pPr rtl="0"/>
          <a:r>
            <a:rPr lang="en-US" b="1" dirty="0" smtClean="0">
              <a:solidFill>
                <a:schemeClr val="tx1"/>
              </a:solidFill>
            </a:rPr>
            <a:t>Evaluate Innovations</a:t>
          </a:r>
          <a:endParaRPr lang="en-US" b="1" dirty="0">
            <a:solidFill>
              <a:schemeClr val="tx1"/>
            </a:solidFill>
          </a:endParaRPr>
        </a:p>
      </dgm:t>
    </dgm:pt>
    <dgm:pt modelId="{349BB53D-4C9F-4BCD-8078-211E91490793}" type="parTrans" cxnId="{0BEBD878-227D-4133-A478-101E18CEDD56}">
      <dgm:prSet/>
      <dgm:spPr/>
      <dgm:t>
        <a:bodyPr/>
        <a:lstStyle/>
        <a:p>
          <a:endParaRPr lang="en-US"/>
        </a:p>
      </dgm:t>
    </dgm:pt>
    <dgm:pt modelId="{45415D96-7F51-42AD-9DA8-98795C2E9F35}" type="sibTrans" cxnId="{0BEBD878-227D-4133-A478-101E18CEDD56}">
      <dgm:prSet/>
      <dgm:spPr/>
      <dgm:t>
        <a:bodyPr/>
        <a:lstStyle/>
        <a:p>
          <a:endParaRPr lang="en-US"/>
        </a:p>
      </dgm:t>
    </dgm:pt>
    <dgm:pt modelId="{EB665269-A725-4FA0-9906-D10768E7CD71}">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b="1" dirty="0" smtClean="0">
              <a:solidFill>
                <a:schemeClr val="tx1"/>
              </a:solidFill>
            </a:rPr>
            <a:t>Acclimatize Innovations</a:t>
          </a:r>
          <a:endParaRPr lang="en-US" b="1" dirty="0">
            <a:solidFill>
              <a:schemeClr val="tx1"/>
            </a:solidFill>
          </a:endParaRPr>
        </a:p>
      </dgm:t>
    </dgm:pt>
    <dgm:pt modelId="{372A6942-5D52-46C6-AA97-A64D5C3B062E}" type="parTrans" cxnId="{929C2646-1B76-4A90-8D94-3853E602F37F}">
      <dgm:prSet/>
      <dgm:spPr/>
      <dgm:t>
        <a:bodyPr/>
        <a:lstStyle/>
        <a:p>
          <a:endParaRPr lang="en-US"/>
        </a:p>
      </dgm:t>
    </dgm:pt>
    <dgm:pt modelId="{D17216C0-F941-43E6-AFF7-68CF9359ACE4}" type="sibTrans" cxnId="{929C2646-1B76-4A90-8D94-3853E602F37F}">
      <dgm:prSet/>
      <dgm:spPr/>
      <dgm:t>
        <a:bodyPr/>
        <a:lstStyle/>
        <a:p>
          <a:endParaRPr lang="en-US"/>
        </a:p>
      </dgm:t>
    </dgm:pt>
    <dgm:pt modelId="{EE4D3F79-B3E9-445B-B2EA-F67170681EBD}" type="pres">
      <dgm:prSet presAssocID="{EEE80F53-D3C7-4A7C-BA18-7357BD48D08B}" presName="Name0" presStyleCnt="0">
        <dgm:presLayoutVars>
          <dgm:dir/>
          <dgm:animOne val="branch"/>
          <dgm:animLvl val="lvl"/>
        </dgm:presLayoutVars>
      </dgm:prSet>
      <dgm:spPr/>
      <dgm:t>
        <a:bodyPr/>
        <a:lstStyle/>
        <a:p>
          <a:endParaRPr lang="en-US"/>
        </a:p>
      </dgm:t>
    </dgm:pt>
    <dgm:pt modelId="{BB11DA49-8784-463F-9086-16C996087E67}" type="pres">
      <dgm:prSet presAssocID="{46B27A66-DFD0-4812-94D2-1F26F3A2BA12}" presName="chaos" presStyleCnt="0"/>
      <dgm:spPr/>
    </dgm:pt>
    <dgm:pt modelId="{542A44A3-2317-4739-8F2B-4AE43027E8D4}" type="pres">
      <dgm:prSet presAssocID="{46B27A66-DFD0-4812-94D2-1F26F3A2BA12}" presName="parTx1" presStyleLbl="revTx" presStyleIdx="0" presStyleCnt="5"/>
      <dgm:spPr/>
      <dgm:t>
        <a:bodyPr/>
        <a:lstStyle/>
        <a:p>
          <a:endParaRPr lang="en-US"/>
        </a:p>
      </dgm:t>
    </dgm:pt>
    <dgm:pt modelId="{DB655E9A-BA3B-4804-A453-8DEDF00E6AF8}" type="pres">
      <dgm:prSet presAssocID="{46B27A66-DFD0-4812-94D2-1F26F3A2BA12}" presName="c1" presStyleLbl="node1" presStyleIdx="0" presStyleCnt="19"/>
      <dgm:spPr/>
    </dgm:pt>
    <dgm:pt modelId="{6F5D784F-9D09-4919-B4EF-72C242BD162C}" type="pres">
      <dgm:prSet presAssocID="{46B27A66-DFD0-4812-94D2-1F26F3A2BA12}" presName="c2" presStyleLbl="node1" presStyleIdx="1" presStyleCnt="19"/>
      <dgm:spPr/>
    </dgm:pt>
    <dgm:pt modelId="{BC953587-8AF1-4A5B-B49C-41A73933071B}" type="pres">
      <dgm:prSet presAssocID="{46B27A66-DFD0-4812-94D2-1F26F3A2BA12}" presName="c3" presStyleLbl="node1" presStyleIdx="2" presStyleCnt="19"/>
      <dgm:spPr/>
    </dgm:pt>
    <dgm:pt modelId="{E38EA9C8-FFE8-4D36-AA61-B96019127656}" type="pres">
      <dgm:prSet presAssocID="{46B27A66-DFD0-4812-94D2-1F26F3A2BA12}" presName="c4" presStyleLbl="node1" presStyleIdx="3" presStyleCnt="19"/>
      <dgm:spPr/>
    </dgm:pt>
    <dgm:pt modelId="{DBFFBED6-F4CD-4FA1-BDAF-D74EFC8C44E8}" type="pres">
      <dgm:prSet presAssocID="{46B27A66-DFD0-4812-94D2-1F26F3A2BA12}" presName="c5" presStyleLbl="node1" presStyleIdx="4" presStyleCnt="19"/>
      <dgm:spPr/>
    </dgm:pt>
    <dgm:pt modelId="{ABA22E1D-4319-470F-BDE9-CA26312EB8B5}" type="pres">
      <dgm:prSet presAssocID="{46B27A66-DFD0-4812-94D2-1F26F3A2BA12}" presName="c6" presStyleLbl="node1" presStyleIdx="5" presStyleCnt="19"/>
      <dgm:spPr/>
    </dgm:pt>
    <dgm:pt modelId="{E6BCF74C-80A1-4376-A3F1-4B701D391720}" type="pres">
      <dgm:prSet presAssocID="{46B27A66-DFD0-4812-94D2-1F26F3A2BA12}" presName="c7" presStyleLbl="node1" presStyleIdx="6" presStyleCnt="19"/>
      <dgm:spPr/>
    </dgm:pt>
    <dgm:pt modelId="{6BB4D30D-22D6-4DF4-9EE6-0AC236C35AFC}" type="pres">
      <dgm:prSet presAssocID="{46B27A66-DFD0-4812-94D2-1F26F3A2BA12}" presName="c8" presStyleLbl="node1" presStyleIdx="7" presStyleCnt="19"/>
      <dgm:spPr/>
    </dgm:pt>
    <dgm:pt modelId="{FA1041E1-E35D-4332-AFCA-FCEE027007AA}" type="pres">
      <dgm:prSet presAssocID="{46B27A66-DFD0-4812-94D2-1F26F3A2BA12}" presName="c9" presStyleLbl="node1" presStyleIdx="8" presStyleCnt="19"/>
      <dgm:spPr/>
    </dgm:pt>
    <dgm:pt modelId="{1F90EBBF-09AC-4F4C-8ABD-78B8A0AB783D}" type="pres">
      <dgm:prSet presAssocID="{46B27A66-DFD0-4812-94D2-1F26F3A2BA12}" presName="c10" presStyleLbl="node1" presStyleIdx="9" presStyleCnt="19" custLinFactNeighborX="13824" custLinFactNeighborY="-69123"/>
      <dgm:spPr/>
    </dgm:pt>
    <dgm:pt modelId="{501FF5D6-0160-45CF-85EB-15ABE7DC8D5E}" type="pres">
      <dgm:prSet presAssocID="{46B27A66-DFD0-4812-94D2-1F26F3A2BA12}" presName="c11" presStyleLbl="node1" presStyleIdx="10" presStyleCnt="19"/>
      <dgm:spPr/>
    </dgm:pt>
    <dgm:pt modelId="{648B4ABC-7B22-45A0-AF34-4D6A88737771}" type="pres">
      <dgm:prSet presAssocID="{46B27A66-DFD0-4812-94D2-1F26F3A2BA12}" presName="c12" presStyleLbl="node1" presStyleIdx="11" presStyleCnt="19"/>
      <dgm:spPr/>
    </dgm:pt>
    <dgm:pt modelId="{7F56D736-B2AF-448E-AFB9-C8FCB7BC4700}" type="pres">
      <dgm:prSet presAssocID="{46B27A66-DFD0-4812-94D2-1F26F3A2BA12}" presName="c13" presStyleLbl="node1" presStyleIdx="12" presStyleCnt="19"/>
      <dgm:spPr/>
    </dgm:pt>
    <dgm:pt modelId="{AC8645FB-DF9D-428F-B965-74055D190F2D}" type="pres">
      <dgm:prSet presAssocID="{46B27A66-DFD0-4812-94D2-1F26F3A2BA12}" presName="c14" presStyleLbl="node1" presStyleIdx="13" presStyleCnt="19"/>
      <dgm:spPr/>
    </dgm:pt>
    <dgm:pt modelId="{D8A7FFB2-5394-45E1-97BB-4A8EEC1AAFE9}" type="pres">
      <dgm:prSet presAssocID="{46B27A66-DFD0-4812-94D2-1F26F3A2BA12}" presName="c15" presStyleLbl="node1" presStyleIdx="14" presStyleCnt="19"/>
      <dgm:spPr/>
    </dgm:pt>
    <dgm:pt modelId="{82CCB52A-2FDB-42B6-85F1-E85042224506}" type="pres">
      <dgm:prSet presAssocID="{46B27A66-DFD0-4812-94D2-1F26F3A2BA12}" presName="c16" presStyleLbl="node1" presStyleIdx="15" presStyleCnt="19"/>
      <dgm:spPr/>
    </dgm:pt>
    <dgm:pt modelId="{A8F6E5C5-4C5F-427E-81DC-AFC52139255C}" type="pres">
      <dgm:prSet presAssocID="{46B27A66-DFD0-4812-94D2-1F26F3A2BA12}" presName="c17" presStyleLbl="node1" presStyleIdx="16" presStyleCnt="19"/>
      <dgm:spPr/>
    </dgm:pt>
    <dgm:pt modelId="{59202BCD-6D93-460D-A8ED-5D4378942E74}" type="pres">
      <dgm:prSet presAssocID="{46B27A66-DFD0-4812-94D2-1F26F3A2BA12}" presName="c18" presStyleLbl="node1" presStyleIdx="17" presStyleCnt="19"/>
      <dgm:spPr/>
    </dgm:pt>
    <dgm:pt modelId="{21A5CBB5-2BE0-4772-90A9-E70C6606C927}" type="pres">
      <dgm:prSet presAssocID="{F646EE18-7274-47F9-B9CA-F61F9EE42D18}" presName="chevronComposite1" presStyleCnt="0"/>
      <dgm:spPr/>
    </dgm:pt>
    <dgm:pt modelId="{C519C0BB-579C-46D2-9604-2FC339459D18}" type="pres">
      <dgm:prSet presAssocID="{F646EE18-7274-47F9-B9CA-F61F9EE42D18}" presName="chevron1" presStyleLbl="sibTrans2D1" presStyleIdx="0" presStyleCnt="5"/>
      <dgm:spPr/>
    </dgm:pt>
    <dgm:pt modelId="{4B88BEEC-2D79-4FB3-9C95-2CDB135F4D06}" type="pres">
      <dgm:prSet presAssocID="{F646EE18-7274-47F9-B9CA-F61F9EE42D18}" presName="spChevron1" presStyleCnt="0"/>
      <dgm:spPr/>
    </dgm:pt>
    <dgm:pt modelId="{1D5A1A95-11E1-41DA-84D4-73253AD0C0BC}" type="pres">
      <dgm:prSet presAssocID="{D97BD167-37C3-4E6A-9725-DCA96E73B7AB}" presName="middle" presStyleCnt="0"/>
      <dgm:spPr/>
    </dgm:pt>
    <dgm:pt modelId="{0857CF85-D69E-4CB9-86BC-7FD3C393567A}" type="pres">
      <dgm:prSet presAssocID="{D97BD167-37C3-4E6A-9725-DCA96E73B7AB}" presName="parTxMid" presStyleLbl="revTx" presStyleIdx="1" presStyleCnt="5"/>
      <dgm:spPr/>
      <dgm:t>
        <a:bodyPr/>
        <a:lstStyle/>
        <a:p>
          <a:endParaRPr lang="en-US"/>
        </a:p>
      </dgm:t>
    </dgm:pt>
    <dgm:pt modelId="{78E11EED-C4D2-496D-97FF-80D86AEDB479}" type="pres">
      <dgm:prSet presAssocID="{D97BD167-37C3-4E6A-9725-DCA96E73B7AB}" presName="spMid" presStyleCnt="0"/>
      <dgm:spPr/>
    </dgm:pt>
    <dgm:pt modelId="{26DB011C-CC72-48CC-9337-1E766872CF78}" type="pres">
      <dgm:prSet presAssocID="{3AFA958D-EF34-4FD0-B5E1-253DB2EF0063}" presName="chevronComposite1" presStyleCnt="0"/>
      <dgm:spPr/>
    </dgm:pt>
    <dgm:pt modelId="{4D18007B-3341-4417-A387-2E1BE567BBFB}" type="pres">
      <dgm:prSet presAssocID="{3AFA958D-EF34-4FD0-B5E1-253DB2EF0063}" presName="chevron1" presStyleLbl="sibTrans2D1" presStyleIdx="1" presStyleCnt="5"/>
      <dgm:spPr/>
    </dgm:pt>
    <dgm:pt modelId="{AC1E0173-4C89-40D2-923E-3214958C066C}" type="pres">
      <dgm:prSet presAssocID="{3AFA958D-EF34-4FD0-B5E1-253DB2EF0063}" presName="spChevron1" presStyleCnt="0"/>
      <dgm:spPr/>
    </dgm:pt>
    <dgm:pt modelId="{47F2A42F-1BE8-4165-8FC4-C5A9B3E21A08}" type="pres">
      <dgm:prSet presAssocID="{60B3CA5C-6F1B-41CB-A822-DC9604337C7E}" presName="middle" presStyleCnt="0"/>
      <dgm:spPr/>
    </dgm:pt>
    <dgm:pt modelId="{686380BE-0BE7-48E7-B01C-44F7E669FA2B}" type="pres">
      <dgm:prSet presAssocID="{60B3CA5C-6F1B-41CB-A822-DC9604337C7E}" presName="parTxMid" presStyleLbl="revTx" presStyleIdx="2" presStyleCnt="5"/>
      <dgm:spPr/>
      <dgm:t>
        <a:bodyPr/>
        <a:lstStyle/>
        <a:p>
          <a:endParaRPr lang="en-US"/>
        </a:p>
      </dgm:t>
    </dgm:pt>
    <dgm:pt modelId="{1FD2B820-51D9-460D-AADA-56161A30C4DF}" type="pres">
      <dgm:prSet presAssocID="{60B3CA5C-6F1B-41CB-A822-DC9604337C7E}" presName="spMid" presStyleCnt="0"/>
      <dgm:spPr/>
    </dgm:pt>
    <dgm:pt modelId="{475C58C1-D3C3-4C80-A136-A8A31D3EA3D0}" type="pres">
      <dgm:prSet presAssocID="{BA2260ED-FCAA-49D0-BBA5-9EF1E9321432}" presName="chevronComposite1" presStyleCnt="0"/>
      <dgm:spPr/>
    </dgm:pt>
    <dgm:pt modelId="{8CA84D21-93C1-406C-A597-F17CBC1483F7}" type="pres">
      <dgm:prSet presAssocID="{BA2260ED-FCAA-49D0-BBA5-9EF1E9321432}" presName="chevron1" presStyleLbl="sibTrans2D1" presStyleIdx="2" presStyleCnt="5"/>
      <dgm:spPr/>
    </dgm:pt>
    <dgm:pt modelId="{B6829263-3A8D-4851-B1FB-4C2D4BBCC722}" type="pres">
      <dgm:prSet presAssocID="{BA2260ED-FCAA-49D0-BBA5-9EF1E9321432}" presName="spChevron1" presStyleCnt="0"/>
      <dgm:spPr/>
    </dgm:pt>
    <dgm:pt modelId="{4C3B713F-EA24-444E-9223-02C26A6071C9}" type="pres">
      <dgm:prSet presAssocID="{CEBB03D9-636F-4553-A466-DD34E4A5AD67}" presName="middle" presStyleCnt="0"/>
      <dgm:spPr/>
    </dgm:pt>
    <dgm:pt modelId="{00041954-E933-4B17-A9E3-4044A3962233}" type="pres">
      <dgm:prSet presAssocID="{CEBB03D9-636F-4553-A466-DD34E4A5AD67}" presName="parTxMid" presStyleLbl="revTx" presStyleIdx="3" presStyleCnt="5"/>
      <dgm:spPr/>
      <dgm:t>
        <a:bodyPr/>
        <a:lstStyle/>
        <a:p>
          <a:endParaRPr lang="en-US"/>
        </a:p>
      </dgm:t>
    </dgm:pt>
    <dgm:pt modelId="{8D968D4F-367C-4A8B-AC43-82E4948FF53E}" type="pres">
      <dgm:prSet presAssocID="{CEBB03D9-636F-4553-A466-DD34E4A5AD67}" presName="spMid" presStyleCnt="0"/>
      <dgm:spPr/>
    </dgm:pt>
    <dgm:pt modelId="{FF03581E-0943-494C-A7BD-F1ED2254A8B4}" type="pres">
      <dgm:prSet presAssocID="{CF6D8EDE-1C8C-4E26-840E-9000E1BFFA35}" presName="chevronComposite1" presStyleCnt="0"/>
      <dgm:spPr/>
    </dgm:pt>
    <dgm:pt modelId="{42BD7D02-7658-4A05-BB81-FE47C0FF47B5}" type="pres">
      <dgm:prSet presAssocID="{CF6D8EDE-1C8C-4E26-840E-9000E1BFFA35}" presName="chevron1" presStyleLbl="sibTrans2D1" presStyleIdx="3" presStyleCnt="5"/>
      <dgm:spPr/>
    </dgm:pt>
    <dgm:pt modelId="{4CBF0720-F7C3-401A-A1C9-EE51DCA8D854}" type="pres">
      <dgm:prSet presAssocID="{CF6D8EDE-1C8C-4E26-840E-9000E1BFFA35}" presName="spChevron1" presStyleCnt="0"/>
      <dgm:spPr/>
    </dgm:pt>
    <dgm:pt modelId="{B5706D8C-92DA-490C-A993-1B4DBBDFDAA8}" type="pres">
      <dgm:prSet presAssocID="{064FC122-96B0-4DD6-8EAF-A6ABA313147C}" presName="middle" presStyleCnt="0"/>
      <dgm:spPr/>
    </dgm:pt>
    <dgm:pt modelId="{19333989-03D7-4864-BE27-B57906E90467}" type="pres">
      <dgm:prSet presAssocID="{064FC122-96B0-4DD6-8EAF-A6ABA313147C}" presName="parTxMid" presStyleLbl="revTx" presStyleIdx="4" presStyleCnt="5"/>
      <dgm:spPr/>
      <dgm:t>
        <a:bodyPr/>
        <a:lstStyle/>
        <a:p>
          <a:endParaRPr lang="en-US"/>
        </a:p>
      </dgm:t>
    </dgm:pt>
    <dgm:pt modelId="{98228748-572A-4EA0-9EAC-A7CB3D3493F9}" type="pres">
      <dgm:prSet presAssocID="{064FC122-96B0-4DD6-8EAF-A6ABA313147C}" presName="spMid" presStyleCnt="0"/>
      <dgm:spPr/>
    </dgm:pt>
    <dgm:pt modelId="{31EA05B6-9135-4E84-84B9-FEE08661D5EA}" type="pres">
      <dgm:prSet presAssocID="{45415D96-7F51-42AD-9DA8-98795C2E9F35}" presName="chevronComposite1" presStyleCnt="0"/>
      <dgm:spPr/>
    </dgm:pt>
    <dgm:pt modelId="{607FBB53-57C1-47CD-90EC-6F4EA6584DC1}" type="pres">
      <dgm:prSet presAssocID="{45415D96-7F51-42AD-9DA8-98795C2E9F35}" presName="chevron1" presStyleLbl="sibTrans2D1" presStyleIdx="4" presStyleCnt="5"/>
      <dgm:spPr/>
    </dgm:pt>
    <dgm:pt modelId="{CCAD7D6E-FE80-42F6-A4F1-094DBA778587}" type="pres">
      <dgm:prSet presAssocID="{45415D96-7F51-42AD-9DA8-98795C2E9F35}" presName="spChevron1" presStyleCnt="0"/>
      <dgm:spPr/>
    </dgm:pt>
    <dgm:pt modelId="{EA7AF8DC-B472-4257-B2EE-D35E024DF06A}" type="pres">
      <dgm:prSet presAssocID="{EB665269-A725-4FA0-9906-D10768E7CD71}" presName="last" presStyleCnt="0"/>
      <dgm:spPr/>
    </dgm:pt>
    <dgm:pt modelId="{1769595F-2C73-4F15-8EB0-5E730BF587F4}" type="pres">
      <dgm:prSet presAssocID="{EB665269-A725-4FA0-9906-D10768E7CD71}" presName="circleTx" presStyleLbl="node1" presStyleIdx="18" presStyleCnt="19"/>
      <dgm:spPr/>
      <dgm:t>
        <a:bodyPr/>
        <a:lstStyle/>
        <a:p>
          <a:endParaRPr lang="en-US"/>
        </a:p>
      </dgm:t>
    </dgm:pt>
    <dgm:pt modelId="{F7FD604A-13F5-45A5-9B38-638EBC804B46}" type="pres">
      <dgm:prSet presAssocID="{EB665269-A725-4FA0-9906-D10768E7CD71}" presName="spN" presStyleCnt="0"/>
      <dgm:spPr/>
    </dgm:pt>
  </dgm:ptLst>
  <dgm:cxnLst>
    <dgm:cxn modelId="{585880CC-A41F-754D-844D-1349A2037231}" type="presOf" srcId="{CEBB03D9-636F-4553-A466-DD34E4A5AD67}" destId="{00041954-E933-4B17-A9E3-4044A3962233}" srcOrd="0" destOrd="0" presId="urn:microsoft.com/office/officeart/2009/3/layout/RandomtoResultProcess"/>
    <dgm:cxn modelId="{7E096EE5-D92A-E444-AB75-3008DFC847CF}" type="presOf" srcId="{46B27A66-DFD0-4812-94D2-1F26F3A2BA12}" destId="{542A44A3-2317-4739-8F2B-4AE43027E8D4}" srcOrd="0" destOrd="0" presId="urn:microsoft.com/office/officeart/2009/3/layout/RandomtoResultProcess"/>
    <dgm:cxn modelId="{63D7FBE6-E5C7-2541-92CC-ECC96DA4379B}" type="presOf" srcId="{60B3CA5C-6F1B-41CB-A822-DC9604337C7E}" destId="{686380BE-0BE7-48E7-B01C-44F7E669FA2B}" srcOrd="0" destOrd="0" presId="urn:microsoft.com/office/officeart/2009/3/layout/RandomtoResultProcess"/>
    <dgm:cxn modelId="{72B92AD1-9270-4E4E-BA58-AD19B8164FCE}" type="presOf" srcId="{EEE80F53-D3C7-4A7C-BA18-7357BD48D08B}" destId="{EE4D3F79-B3E9-445B-B2EA-F67170681EBD}" srcOrd="0" destOrd="0" presId="urn:microsoft.com/office/officeart/2009/3/layout/RandomtoResultProcess"/>
    <dgm:cxn modelId="{9550E21B-C4DB-4682-BC1A-826C1103CFAE}" srcId="{EEE80F53-D3C7-4A7C-BA18-7357BD48D08B}" destId="{D97BD167-37C3-4E6A-9725-DCA96E73B7AB}" srcOrd="1" destOrd="0" parTransId="{2C8AB455-C1E9-4F5B-ABE1-898ED0A04438}" sibTransId="{3AFA958D-EF34-4FD0-B5E1-253DB2EF0063}"/>
    <dgm:cxn modelId="{B40E65B7-5B8A-4F6D-970C-9EA72384C2D3}" srcId="{EEE80F53-D3C7-4A7C-BA18-7357BD48D08B}" destId="{CEBB03D9-636F-4553-A466-DD34E4A5AD67}" srcOrd="3" destOrd="0" parTransId="{B1F2EB51-19E1-493D-88F1-C680E40C0868}" sibTransId="{CF6D8EDE-1C8C-4E26-840E-9000E1BFFA35}"/>
    <dgm:cxn modelId="{55125389-6E13-EE40-B35E-9C663DB8D8B8}" type="presOf" srcId="{EB665269-A725-4FA0-9906-D10768E7CD71}" destId="{1769595F-2C73-4F15-8EB0-5E730BF587F4}" srcOrd="0" destOrd="0" presId="urn:microsoft.com/office/officeart/2009/3/layout/RandomtoResultProcess"/>
    <dgm:cxn modelId="{2889ED64-2BB0-42E8-974D-009C2CA2936D}" srcId="{EEE80F53-D3C7-4A7C-BA18-7357BD48D08B}" destId="{46B27A66-DFD0-4812-94D2-1F26F3A2BA12}" srcOrd="0" destOrd="0" parTransId="{755B9D28-14BB-4D74-B612-B80B382B3601}" sibTransId="{F646EE18-7274-47F9-B9CA-F61F9EE42D18}"/>
    <dgm:cxn modelId="{0BEBD878-227D-4133-A478-101E18CEDD56}" srcId="{EEE80F53-D3C7-4A7C-BA18-7357BD48D08B}" destId="{064FC122-96B0-4DD6-8EAF-A6ABA313147C}" srcOrd="4" destOrd="0" parTransId="{349BB53D-4C9F-4BCD-8078-211E91490793}" sibTransId="{45415D96-7F51-42AD-9DA8-98795C2E9F35}"/>
    <dgm:cxn modelId="{EE217773-01EA-E04C-AACD-98D5F97C29BC}" type="presOf" srcId="{D97BD167-37C3-4E6A-9725-DCA96E73B7AB}" destId="{0857CF85-D69E-4CB9-86BC-7FD3C393567A}" srcOrd="0" destOrd="0" presId="urn:microsoft.com/office/officeart/2009/3/layout/RandomtoResultProcess"/>
    <dgm:cxn modelId="{38315678-C816-3549-ACBD-D82A5FE7AB75}" type="presOf" srcId="{064FC122-96B0-4DD6-8EAF-A6ABA313147C}" destId="{19333989-03D7-4864-BE27-B57906E90467}" srcOrd="0" destOrd="0" presId="urn:microsoft.com/office/officeart/2009/3/layout/RandomtoResultProcess"/>
    <dgm:cxn modelId="{929C2646-1B76-4A90-8D94-3853E602F37F}" srcId="{EEE80F53-D3C7-4A7C-BA18-7357BD48D08B}" destId="{EB665269-A725-4FA0-9906-D10768E7CD71}" srcOrd="5" destOrd="0" parTransId="{372A6942-5D52-46C6-AA97-A64D5C3B062E}" sibTransId="{D17216C0-F941-43E6-AFF7-68CF9359ACE4}"/>
    <dgm:cxn modelId="{4879C384-9967-41C8-9F10-98C17682F746}" srcId="{EEE80F53-D3C7-4A7C-BA18-7357BD48D08B}" destId="{60B3CA5C-6F1B-41CB-A822-DC9604337C7E}" srcOrd="2" destOrd="0" parTransId="{26E399C7-1FE7-4CF4-945D-AC70E19D8139}" sibTransId="{BA2260ED-FCAA-49D0-BBA5-9EF1E9321432}"/>
    <dgm:cxn modelId="{8B2080E1-8845-A24F-B149-6ED8C652D043}" type="presParOf" srcId="{EE4D3F79-B3E9-445B-B2EA-F67170681EBD}" destId="{BB11DA49-8784-463F-9086-16C996087E67}" srcOrd="0" destOrd="0" presId="urn:microsoft.com/office/officeart/2009/3/layout/RandomtoResultProcess"/>
    <dgm:cxn modelId="{E2710AE5-8E0A-5F49-886C-3FD72B791F46}" type="presParOf" srcId="{BB11DA49-8784-463F-9086-16C996087E67}" destId="{542A44A3-2317-4739-8F2B-4AE43027E8D4}" srcOrd="0" destOrd="0" presId="urn:microsoft.com/office/officeart/2009/3/layout/RandomtoResultProcess"/>
    <dgm:cxn modelId="{74ABBF8C-8486-4040-ADBC-5CA11712AC9C}" type="presParOf" srcId="{BB11DA49-8784-463F-9086-16C996087E67}" destId="{DB655E9A-BA3B-4804-A453-8DEDF00E6AF8}" srcOrd="1" destOrd="0" presId="urn:microsoft.com/office/officeart/2009/3/layout/RandomtoResultProcess"/>
    <dgm:cxn modelId="{D337B6F4-B20D-1942-AC1C-885170B29718}" type="presParOf" srcId="{BB11DA49-8784-463F-9086-16C996087E67}" destId="{6F5D784F-9D09-4919-B4EF-72C242BD162C}" srcOrd="2" destOrd="0" presId="urn:microsoft.com/office/officeart/2009/3/layout/RandomtoResultProcess"/>
    <dgm:cxn modelId="{3390D794-77D7-2148-A616-955CB9EFA2EE}" type="presParOf" srcId="{BB11DA49-8784-463F-9086-16C996087E67}" destId="{BC953587-8AF1-4A5B-B49C-41A73933071B}" srcOrd="3" destOrd="0" presId="urn:microsoft.com/office/officeart/2009/3/layout/RandomtoResultProcess"/>
    <dgm:cxn modelId="{A161DE9B-C13C-1D4F-8457-972207C638B7}" type="presParOf" srcId="{BB11DA49-8784-463F-9086-16C996087E67}" destId="{E38EA9C8-FFE8-4D36-AA61-B96019127656}" srcOrd="4" destOrd="0" presId="urn:microsoft.com/office/officeart/2009/3/layout/RandomtoResultProcess"/>
    <dgm:cxn modelId="{C561ED29-DECC-1D46-8EBF-49AE3404ABC4}" type="presParOf" srcId="{BB11DA49-8784-463F-9086-16C996087E67}" destId="{DBFFBED6-F4CD-4FA1-BDAF-D74EFC8C44E8}" srcOrd="5" destOrd="0" presId="urn:microsoft.com/office/officeart/2009/3/layout/RandomtoResultProcess"/>
    <dgm:cxn modelId="{83A3EB36-78A8-CC4E-A659-000C40D5595E}" type="presParOf" srcId="{BB11DA49-8784-463F-9086-16C996087E67}" destId="{ABA22E1D-4319-470F-BDE9-CA26312EB8B5}" srcOrd="6" destOrd="0" presId="urn:microsoft.com/office/officeart/2009/3/layout/RandomtoResultProcess"/>
    <dgm:cxn modelId="{7B6D53BD-DB18-3143-89D1-D074FFC0BA2A}" type="presParOf" srcId="{BB11DA49-8784-463F-9086-16C996087E67}" destId="{E6BCF74C-80A1-4376-A3F1-4B701D391720}" srcOrd="7" destOrd="0" presId="urn:microsoft.com/office/officeart/2009/3/layout/RandomtoResultProcess"/>
    <dgm:cxn modelId="{9E4213AA-B82C-9A4E-981B-5FA00B48AA81}" type="presParOf" srcId="{BB11DA49-8784-463F-9086-16C996087E67}" destId="{6BB4D30D-22D6-4DF4-9EE6-0AC236C35AFC}" srcOrd="8" destOrd="0" presId="urn:microsoft.com/office/officeart/2009/3/layout/RandomtoResultProcess"/>
    <dgm:cxn modelId="{D0C6B9DE-57CD-654A-9E20-7F8C3D853BC0}" type="presParOf" srcId="{BB11DA49-8784-463F-9086-16C996087E67}" destId="{FA1041E1-E35D-4332-AFCA-FCEE027007AA}" srcOrd="9" destOrd="0" presId="urn:microsoft.com/office/officeart/2009/3/layout/RandomtoResultProcess"/>
    <dgm:cxn modelId="{98558B04-69BF-C440-9FF8-D01792600D31}" type="presParOf" srcId="{BB11DA49-8784-463F-9086-16C996087E67}" destId="{1F90EBBF-09AC-4F4C-8ABD-78B8A0AB783D}" srcOrd="10" destOrd="0" presId="urn:microsoft.com/office/officeart/2009/3/layout/RandomtoResultProcess"/>
    <dgm:cxn modelId="{744922FF-5292-CE45-B0DE-FA751B05E0B3}" type="presParOf" srcId="{BB11DA49-8784-463F-9086-16C996087E67}" destId="{501FF5D6-0160-45CF-85EB-15ABE7DC8D5E}" srcOrd="11" destOrd="0" presId="urn:microsoft.com/office/officeart/2009/3/layout/RandomtoResultProcess"/>
    <dgm:cxn modelId="{7C0844DB-50A8-8E45-9169-005E452E8154}" type="presParOf" srcId="{BB11DA49-8784-463F-9086-16C996087E67}" destId="{648B4ABC-7B22-45A0-AF34-4D6A88737771}" srcOrd="12" destOrd="0" presId="urn:microsoft.com/office/officeart/2009/3/layout/RandomtoResultProcess"/>
    <dgm:cxn modelId="{DF5A8652-63B2-124C-B499-81D0C66D6EC7}" type="presParOf" srcId="{BB11DA49-8784-463F-9086-16C996087E67}" destId="{7F56D736-B2AF-448E-AFB9-C8FCB7BC4700}" srcOrd="13" destOrd="0" presId="urn:microsoft.com/office/officeart/2009/3/layout/RandomtoResultProcess"/>
    <dgm:cxn modelId="{172A70AF-73A5-E14B-9F07-380477FDCDFD}" type="presParOf" srcId="{BB11DA49-8784-463F-9086-16C996087E67}" destId="{AC8645FB-DF9D-428F-B965-74055D190F2D}" srcOrd="14" destOrd="0" presId="urn:microsoft.com/office/officeart/2009/3/layout/RandomtoResultProcess"/>
    <dgm:cxn modelId="{513A8FDD-EA40-D746-8A51-A387B134A729}" type="presParOf" srcId="{BB11DA49-8784-463F-9086-16C996087E67}" destId="{D8A7FFB2-5394-45E1-97BB-4A8EEC1AAFE9}" srcOrd="15" destOrd="0" presId="urn:microsoft.com/office/officeart/2009/3/layout/RandomtoResultProcess"/>
    <dgm:cxn modelId="{7A591262-AC4E-7B45-AB17-A4E193444938}" type="presParOf" srcId="{BB11DA49-8784-463F-9086-16C996087E67}" destId="{82CCB52A-2FDB-42B6-85F1-E85042224506}" srcOrd="16" destOrd="0" presId="urn:microsoft.com/office/officeart/2009/3/layout/RandomtoResultProcess"/>
    <dgm:cxn modelId="{EB05DFDE-76F4-5741-85CA-C95B4FB91DDB}" type="presParOf" srcId="{BB11DA49-8784-463F-9086-16C996087E67}" destId="{A8F6E5C5-4C5F-427E-81DC-AFC52139255C}" srcOrd="17" destOrd="0" presId="urn:microsoft.com/office/officeart/2009/3/layout/RandomtoResultProcess"/>
    <dgm:cxn modelId="{76652BAC-4C89-4A42-9CF6-8F3D5F5B260E}" type="presParOf" srcId="{BB11DA49-8784-463F-9086-16C996087E67}" destId="{59202BCD-6D93-460D-A8ED-5D4378942E74}" srcOrd="18" destOrd="0" presId="urn:microsoft.com/office/officeart/2009/3/layout/RandomtoResultProcess"/>
    <dgm:cxn modelId="{D7B9D481-B536-AC4F-B5B2-16174B616374}" type="presParOf" srcId="{EE4D3F79-B3E9-445B-B2EA-F67170681EBD}" destId="{21A5CBB5-2BE0-4772-90A9-E70C6606C927}" srcOrd="1" destOrd="0" presId="urn:microsoft.com/office/officeart/2009/3/layout/RandomtoResultProcess"/>
    <dgm:cxn modelId="{2C262846-6500-3E40-9477-211FDDBCAB2F}" type="presParOf" srcId="{21A5CBB5-2BE0-4772-90A9-E70C6606C927}" destId="{C519C0BB-579C-46D2-9604-2FC339459D18}" srcOrd="0" destOrd="0" presId="urn:microsoft.com/office/officeart/2009/3/layout/RandomtoResultProcess"/>
    <dgm:cxn modelId="{8A054941-6D54-D64F-96BC-76E98CAC313D}" type="presParOf" srcId="{21A5CBB5-2BE0-4772-90A9-E70C6606C927}" destId="{4B88BEEC-2D79-4FB3-9C95-2CDB135F4D06}" srcOrd="1" destOrd="0" presId="urn:microsoft.com/office/officeart/2009/3/layout/RandomtoResultProcess"/>
    <dgm:cxn modelId="{0F451360-AD7F-E64C-95F8-38C38C9190DA}" type="presParOf" srcId="{EE4D3F79-B3E9-445B-B2EA-F67170681EBD}" destId="{1D5A1A95-11E1-41DA-84D4-73253AD0C0BC}" srcOrd="2" destOrd="0" presId="urn:microsoft.com/office/officeart/2009/3/layout/RandomtoResultProcess"/>
    <dgm:cxn modelId="{84401B71-00D9-7C4D-850A-DD34BCCF2A6C}" type="presParOf" srcId="{1D5A1A95-11E1-41DA-84D4-73253AD0C0BC}" destId="{0857CF85-D69E-4CB9-86BC-7FD3C393567A}" srcOrd="0" destOrd="0" presId="urn:microsoft.com/office/officeart/2009/3/layout/RandomtoResultProcess"/>
    <dgm:cxn modelId="{DE9D748A-4835-D447-9B36-52ED7312B6B1}" type="presParOf" srcId="{1D5A1A95-11E1-41DA-84D4-73253AD0C0BC}" destId="{78E11EED-C4D2-496D-97FF-80D86AEDB479}" srcOrd="1" destOrd="0" presId="urn:microsoft.com/office/officeart/2009/3/layout/RandomtoResultProcess"/>
    <dgm:cxn modelId="{5E874081-CBD7-EE4F-8B76-A71765E38ED7}" type="presParOf" srcId="{EE4D3F79-B3E9-445B-B2EA-F67170681EBD}" destId="{26DB011C-CC72-48CC-9337-1E766872CF78}" srcOrd="3" destOrd="0" presId="urn:microsoft.com/office/officeart/2009/3/layout/RandomtoResultProcess"/>
    <dgm:cxn modelId="{E73C4F15-B526-CD41-B558-78DA0E6F0F80}" type="presParOf" srcId="{26DB011C-CC72-48CC-9337-1E766872CF78}" destId="{4D18007B-3341-4417-A387-2E1BE567BBFB}" srcOrd="0" destOrd="0" presId="urn:microsoft.com/office/officeart/2009/3/layout/RandomtoResultProcess"/>
    <dgm:cxn modelId="{BD2B3E45-7396-184F-A05D-D7D397100FAF}" type="presParOf" srcId="{26DB011C-CC72-48CC-9337-1E766872CF78}" destId="{AC1E0173-4C89-40D2-923E-3214958C066C}" srcOrd="1" destOrd="0" presId="urn:microsoft.com/office/officeart/2009/3/layout/RandomtoResultProcess"/>
    <dgm:cxn modelId="{AF6B59C2-E92A-C44B-A7AB-96F52529A95A}" type="presParOf" srcId="{EE4D3F79-B3E9-445B-B2EA-F67170681EBD}" destId="{47F2A42F-1BE8-4165-8FC4-C5A9B3E21A08}" srcOrd="4" destOrd="0" presId="urn:microsoft.com/office/officeart/2009/3/layout/RandomtoResultProcess"/>
    <dgm:cxn modelId="{1C0908D7-47BD-6040-A37E-D295D701FB21}" type="presParOf" srcId="{47F2A42F-1BE8-4165-8FC4-C5A9B3E21A08}" destId="{686380BE-0BE7-48E7-B01C-44F7E669FA2B}" srcOrd="0" destOrd="0" presId="urn:microsoft.com/office/officeart/2009/3/layout/RandomtoResultProcess"/>
    <dgm:cxn modelId="{9521BFEB-1325-7D4D-9496-7494B1DB3C48}" type="presParOf" srcId="{47F2A42F-1BE8-4165-8FC4-C5A9B3E21A08}" destId="{1FD2B820-51D9-460D-AADA-56161A30C4DF}" srcOrd="1" destOrd="0" presId="urn:microsoft.com/office/officeart/2009/3/layout/RandomtoResultProcess"/>
    <dgm:cxn modelId="{AC1998A9-C201-F04E-8720-0AD4C09DC175}" type="presParOf" srcId="{EE4D3F79-B3E9-445B-B2EA-F67170681EBD}" destId="{475C58C1-D3C3-4C80-A136-A8A31D3EA3D0}" srcOrd="5" destOrd="0" presId="urn:microsoft.com/office/officeart/2009/3/layout/RandomtoResultProcess"/>
    <dgm:cxn modelId="{C1240292-0B91-9444-8706-18570B0A0EFA}" type="presParOf" srcId="{475C58C1-D3C3-4C80-A136-A8A31D3EA3D0}" destId="{8CA84D21-93C1-406C-A597-F17CBC1483F7}" srcOrd="0" destOrd="0" presId="urn:microsoft.com/office/officeart/2009/3/layout/RandomtoResultProcess"/>
    <dgm:cxn modelId="{4BC013A1-34C0-A44D-B10F-B8BA05C13771}" type="presParOf" srcId="{475C58C1-D3C3-4C80-A136-A8A31D3EA3D0}" destId="{B6829263-3A8D-4851-B1FB-4C2D4BBCC722}" srcOrd="1" destOrd="0" presId="urn:microsoft.com/office/officeart/2009/3/layout/RandomtoResultProcess"/>
    <dgm:cxn modelId="{086ADD14-C467-044B-BB67-001EB82565E3}" type="presParOf" srcId="{EE4D3F79-B3E9-445B-B2EA-F67170681EBD}" destId="{4C3B713F-EA24-444E-9223-02C26A6071C9}" srcOrd="6" destOrd="0" presId="urn:microsoft.com/office/officeart/2009/3/layout/RandomtoResultProcess"/>
    <dgm:cxn modelId="{ED44FBC7-D7DA-F448-88EA-1D56FC4D4ACF}" type="presParOf" srcId="{4C3B713F-EA24-444E-9223-02C26A6071C9}" destId="{00041954-E933-4B17-A9E3-4044A3962233}" srcOrd="0" destOrd="0" presId="urn:microsoft.com/office/officeart/2009/3/layout/RandomtoResultProcess"/>
    <dgm:cxn modelId="{1332831E-204A-8445-9DF3-9987F9A766FA}" type="presParOf" srcId="{4C3B713F-EA24-444E-9223-02C26A6071C9}" destId="{8D968D4F-367C-4A8B-AC43-82E4948FF53E}" srcOrd="1" destOrd="0" presId="urn:microsoft.com/office/officeart/2009/3/layout/RandomtoResultProcess"/>
    <dgm:cxn modelId="{1A1F9920-34C3-4748-A925-030583B43776}" type="presParOf" srcId="{EE4D3F79-B3E9-445B-B2EA-F67170681EBD}" destId="{FF03581E-0943-494C-A7BD-F1ED2254A8B4}" srcOrd="7" destOrd="0" presId="urn:microsoft.com/office/officeart/2009/3/layout/RandomtoResultProcess"/>
    <dgm:cxn modelId="{DC168E3A-E2BE-1947-80B3-739F7D03D097}" type="presParOf" srcId="{FF03581E-0943-494C-A7BD-F1ED2254A8B4}" destId="{42BD7D02-7658-4A05-BB81-FE47C0FF47B5}" srcOrd="0" destOrd="0" presId="urn:microsoft.com/office/officeart/2009/3/layout/RandomtoResultProcess"/>
    <dgm:cxn modelId="{1DB5A007-502E-F74A-9AB7-7E314BAFDE41}" type="presParOf" srcId="{FF03581E-0943-494C-A7BD-F1ED2254A8B4}" destId="{4CBF0720-F7C3-401A-A1C9-EE51DCA8D854}" srcOrd="1" destOrd="0" presId="urn:microsoft.com/office/officeart/2009/3/layout/RandomtoResultProcess"/>
    <dgm:cxn modelId="{6EDB1446-D145-B94C-AD13-AB46B90135FE}" type="presParOf" srcId="{EE4D3F79-B3E9-445B-B2EA-F67170681EBD}" destId="{B5706D8C-92DA-490C-A993-1B4DBBDFDAA8}" srcOrd="8" destOrd="0" presId="urn:microsoft.com/office/officeart/2009/3/layout/RandomtoResultProcess"/>
    <dgm:cxn modelId="{71142E37-A207-A04C-9D22-EBB94F786D32}" type="presParOf" srcId="{B5706D8C-92DA-490C-A993-1B4DBBDFDAA8}" destId="{19333989-03D7-4864-BE27-B57906E90467}" srcOrd="0" destOrd="0" presId="urn:microsoft.com/office/officeart/2009/3/layout/RandomtoResultProcess"/>
    <dgm:cxn modelId="{7B95D177-9592-744B-8DEF-910A19707042}" type="presParOf" srcId="{B5706D8C-92DA-490C-A993-1B4DBBDFDAA8}" destId="{98228748-572A-4EA0-9EAC-A7CB3D3493F9}" srcOrd="1" destOrd="0" presId="urn:microsoft.com/office/officeart/2009/3/layout/RandomtoResultProcess"/>
    <dgm:cxn modelId="{8D97B668-2489-7A42-A379-892C27B320B2}" type="presParOf" srcId="{EE4D3F79-B3E9-445B-B2EA-F67170681EBD}" destId="{31EA05B6-9135-4E84-84B9-FEE08661D5EA}" srcOrd="9" destOrd="0" presId="urn:microsoft.com/office/officeart/2009/3/layout/RandomtoResultProcess"/>
    <dgm:cxn modelId="{30B07D5B-9DE0-FD42-970F-14AEB878DFCB}" type="presParOf" srcId="{31EA05B6-9135-4E84-84B9-FEE08661D5EA}" destId="{607FBB53-57C1-47CD-90EC-6F4EA6584DC1}" srcOrd="0" destOrd="0" presId="urn:microsoft.com/office/officeart/2009/3/layout/RandomtoResultProcess"/>
    <dgm:cxn modelId="{2AE2C29F-FD2F-4246-B4E5-3186046D9FB5}" type="presParOf" srcId="{31EA05B6-9135-4E84-84B9-FEE08661D5EA}" destId="{CCAD7D6E-FE80-42F6-A4F1-094DBA778587}" srcOrd="1" destOrd="0" presId="urn:microsoft.com/office/officeart/2009/3/layout/RandomtoResultProcess"/>
    <dgm:cxn modelId="{F1753DCC-60FB-AD45-BCC5-A7126C79643B}" type="presParOf" srcId="{EE4D3F79-B3E9-445B-B2EA-F67170681EBD}" destId="{EA7AF8DC-B472-4257-B2EE-D35E024DF06A}" srcOrd="10" destOrd="0" presId="urn:microsoft.com/office/officeart/2009/3/layout/RandomtoResultProcess"/>
    <dgm:cxn modelId="{F694B9E9-441D-244C-9DAC-B36082535AA7}" type="presParOf" srcId="{EA7AF8DC-B472-4257-B2EE-D35E024DF06A}" destId="{1769595F-2C73-4F15-8EB0-5E730BF587F4}" srcOrd="0" destOrd="0" presId="urn:microsoft.com/office/officeart/2009/3/layout/RandomtoResultProcess"/>
    <dgm:cxn modelId="{79C38971-18EB-1F4C-882B-DD91D78D119C}" type="presParOf" srcId="{EA7AF8DC-B472-4257-B2EE-D35E024DF06A}" destId="{F7FD604A-13F5-45A5-9B38-638EBC804B46}"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637F4-417C-7942-80FD-3E1268F906E1}">
      <dsp:nvSpPr>
        <dsp:cNvPr id="0" name=""/>
        <dsp:cNvSpPr/>
      </dsp:nvSpPr>
      <dsp:spPr>
        <a:xfrm>
          <a:off x="0" y="0"/>
          <a:ext cx="5789318" cy="2743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8E08B0F-51CE-764A-B711-56AD44E8C76C}">
      <dsp:nvSpPr>
        <dsp:cNvPr id="0" name=""/>
        <dsp:cNvSpPr/>
      </dsp:nvSpPr>
      <dsp:spPr>
        <a:xfrm>
          <a:off x="2993" y="822960"/>
          <a:ext cx="1308649" cy="1097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Curiosity</a:t>
          </a:r>
          <a:endParaRPr lang="en-US" sz="1500" b="1" kern="1200" dirty="0">
            <a:solidFill>
              <a:schemeClr val="tx1"/>
            </a:solidFill>
          </a:endParaRPr>
        </a:p>
      </dsp:txBody>
      <dsp:txXfrm>
        <a:off x="56558" y="876525"/>
        <a:ext cx="1201519" cy="990150"/>
      </dsp:txXfrm>
    </dsp:sp>
    <dsp:sp modelId="{B6128AFA-9BF6-9E45-86EA-0A4F45899583}">
      <dsp:nvSpPr>
        <dsp:cNvPr id="0" name=""/>
        <dsp:cNvSpPr/>
      </dsp:nvSpPr>
      <dsp:spPr>
        <a:xfrm>
          <a:off x="1377074" y="822960"/>
          <a:ext cx="1308649" cy="1097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Fundamental or Basic Research</a:t>
          </a:r>
          <a:endParaRPr lang="en-US" sz="1500" b="1" kern="1200" dirty="0">
            <a:solidFill>
              <a:schemeClr val="tx1"/>
            </a:solidFill>
          </a:endParaRPr>
        </a:p>
      </dsp:txBody>
      <dsp:txXfrm>
        <a:off x="1430639" y="876525"/>
        <a:ext cx="1201519" cy="990150"/>
      </dsp:txXfrm>
    </dsp:sp>
    <dsp:sp modelId="{1A23FA9A-F44E-FC4B-8886-4FD44DD24410}">
      <dsp:nvSpPr>
        <dsp:cNvPr id="0" name=""/>
        <dsp:cNvSpPr/>
      </dsp:nvSpPr>
      <dsp:spPr>
        <a:xfrm>
          <a:off x="2751156" y="822960"/>
          <a:ext cx="1308649" cy="1097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Discovery invention</a:t>
          </a:r>
          <a:endParaRPr lang="en-US" sz="1500" b="1" kern="1200" dirty="0">
            <a:solidFill>
              <a:schemeClr val="tx1"/>
            </a:solidFill>
          </a:endParaRPr>
        </a:p>
      </dsp:txBody>
      <dsp:txXfrm>
        <a:off x="2804721" y="876525"/>
        <a:ext cx="1201519" cy="990150"/>
      </dsp:txXfrm>
    </dsp:sp>
    <dsp:sp modelId="{1F39A4AF-FE64-C64A-9E7B-3627719A903B}">
      <dsp:nvSpPr>
        <dsp:cNvPr id="0" name=""/>
        <dsp:cNvSpPr/>
      </dsp:nvSpPr>
      <dsp:spPr>
        <a:xfrm>
          <a:off x="4125238" y="822960"/>
          <a:ext cx="1308649" cy="1097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Opportunity Application Problem</a:t>
          </a:r>
          <a:endParaRPr lang="en-US" sz="1500" b="1" kern="1200" dirty="0">
            <a:solidFill>
              <a:schemeClr val="tx1"/>
            </a:solidFill>
          </a:endParaRPr>
        </a:p>
      </dsp:txBody>
      <dsp:txXfrm>
        <a:off x="4178803" y="876525"/>
        <a:ext cx="1201519" cy="990150"/>
      </dsp:txXfrm>
    </dsp:sp>
    <dsp:sp modelId="{C8DDAE16-AB72-1749-89BC-CB8235B29813}">
      <dsp:nvSpPr>
        <dsp:cNvPr id="0" name=""/>
        <dsp:cNvSpPr/>
      </dsp:nvSpPr>
      <dsp:spPr>
        <a:xfrm>
          <a:off x="5499320" y="822960"/>
          <a:ext cx="1308649" cy="1097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Commercial Value</a:t>
          </a:r>
          <a:endParaRPr lang="en-US" sz="1500" b="1" kern="1200" dirty="0">
            <a:solidFill>
              <a:schemeClr val="tx1"/>
            </a:solidFill>
          </a:endParaRPr>
        </a:p>
      </dsp:txBody>
      <dsp:txXfrm>
        <a:off x="5552885" y="876525"/>
        <a:ext cx="1201519" cy="990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637F4-417C-7942-80FD-3E1268F906E1}">
      <dsp:nvSpPr>
        <dsp:cNvPr id="0" name=""/>
        <dsp:cNvSpPr/>
      </dsp:nvSpPr>
      <dsp:spPr>
        <a:xfrm>
          <a:off x="0" y="0"/>
          <a:ext cx="6217920" cy="23621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6128AFA-9BF6-9E45-86EA-0A4F45899583}">
      <dsp:nvSpPr>
        <dsp:cNvPr id="0" name=""/>
        <dsp:cNvSpPr/>
      </dsp:nvSpPr>
      <dsp:spPr>
        <a:xfrm>
          <a:off x="1789829" y="663069"/>
          <a:ext cx="1760554" cy="944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Applied Research</a:t>
          </a:r>
          <a:endParaRPr lang="en-US" sz="1700" b="1" kern="1200" dirty="0">
            <a:solidFill>
              <a:schemeClr val="tx1"/>
            </a:solidFill>
          </a:endParaRPr>
        </a:p>
      </dsp:txBody>
      <dsp:txXfrm>
        <a:off x="1835954" y="709194"/>
        <a:ext cx="1668304" cy="852630"/>
      </dsp:txXfrm>
    </dsp:sp>
    <dsp:sp modelId="{1A23FA9A-F44E-FC4B-8886-4FD44DD24410}">
      <dsp:nvSpPr>
        <dsp:cNvPr id="0" name=""/>
        <dsp:cNvSpPr/>
      </dsp:nvSpPr>
      <dsp:spPr>
        <a:xfrm>
          <a:off x="3658055" y="663069"/>
          <a:ext cx="1760554" cy="944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Discovery Invention</a:t>
          </a:r>
          <a:endParaRPr lang="en-US" sz="1700" b="1" kern="1200" dirty="0">
            <a:solidFill>
              <a:schemeClr val="tx1"/>
            </a:solidFill>
          </a:endParaRPr>
        </a:p>
      </dsp:txBody>
      <dsp:txXfrm>
        <a:off x="3704180" y="709194"/>
        <a:ext cx="1668304" cy="852630"/>
      </dsp:txXfrm>
    </dsp:sp>
    <dsp:sp modelId="{1F39A4AF-FE64-C64A-9E7B-3627719A903B}">
      <dsp:nvSpPr>
        <dsp:cNvPr id="0" name=""/>
        <dsp:cNvSpPr/>
      </dsp:nvSpPr>
      <dsp:spPr>
        <a:xfrm>
          <a:off x="0" y="663069"/>
          <a:ext cx="1760554" cy="944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Opportunity Application Problem</a:t>
          </a:r>
          <a:endParaRPr lang="en-US" sz="1700" b="1" kern="1200" dirty="0">
            <a:solidFill>
              <a:schemeClr val="tx1"/>
            </a:solidFill>
          </a:endParaRPr>
        </a:p>
      </dsp:txBody>
      <dsp:txXfrm>
        <a:off x="46125" y="709194"/>
        <a:ext cx="1668304" cy="852630"/>
      </dsp:txXfrm>
    </dsp:sp>
    <dsp:sp modelId="{C8DDAE16-AB72-1749-89BC-CB8235B29813}">
      <dsp:nvSpPr>
        <dsp:cNvPr id="0" name=""/>
        <dsp:cNvSpPr/>
      </dsp:nvSpPr>
      <dsp:spPr>
        <a:xfrm>
          <a:off x="5551563" y="708659"/>
          <a:ext cx="1760554" cy="944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Commercial Value</a:t>
          </a:r>
          <a:endParaRPr lang="en-US" sz="1700" b="1" kern="1200" dirty="0">
            <a:solidFill>
              <a:schemeClr val="tx1"/>
            </a:solidFill>
          </a:endParaRPr>
        </a:p>
      </dsp:txBody>
      <dsp:txXfrm>
        <a:off x="5597688" y="754784"/>
        <a:ext cx="1668304" cy="852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D9A88-C894-4660-A2E7-9882003A8E51}">
      <dsp:nvSpPr>
        <dsp:cNvPr id="0" name=""/>
        <dsp:cNvSpPr/>
      </dsp:nvSpPr>
      <dsp:spPr>
        <a:xfrm>
          <a:off x="811847" y="0"/>
          <a:ext cx="9200938" cy="39465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8C84ED5-20D8-4B66-B1F5-A54AA6B6438C}">
      <dsp:nvSpPr>
        <dsp:cNvPr id="0" name=""/>
        <dsp:cNvSpPr/>
      </dsp:nvSpPr>
      <dsp:spPr>
        <a:xfrm>
          <a:off x="0" y="1183957"/>
          <a:ext cx="3247389" cy="15786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rPr>
            <a:t>De-adoption</a:t>
          </a:r>
          <a:r>
            <a:rPr lang="en-US" sz="2100" kern="1200" dirty="0" smtClean="0">
              <a:solidFill>
                <a:schemeClr val="tx1"/>
              </a:solidFill>
            </a:rPr>
            <a:t> </a:t>
          </a:r>
        </a:p>
        <a:p>
          <a:pPr lvl="0" algn="ctr" defTabSz="1066800" rtl="0">
            <a:lnSpc>
              <a:spcPct val="90000"/>
            </a:lnSpc>
            <a:spcBef>
              <a:spcPct val="0"/>
            </a:spcBef>
            <a:spcAft>
              <a:spcPct val="35000"/>
            </a:spcAft>
          </a:pPr>
          <a:r>
            <a:rPr lang="en-US" sz="2100" kern="1200" dirty="0" smtClean="0">
              <a:solidFill>
                <a:schemeClr val="tx1"/>
              </a:solidFill>
            </a:rPr>
            <a:t>Use less, stop &amp; remove </a:t>
          </a:r>
          <a:endParaRPr lang="en-US" sz="2100" kern="1200" dirty="0">
            <a:solidFill>
              <a:schemeClr val="tx1"/>
            </a:solidFill>
          </a:endParaRPr>
        </a:p>
      </dsp:txBody>
      <dsp:txXfrm>
        <a:off x="77061" y="1261018"/>
        <a:ext cx="3093267" cy="1424488"/>
      </dsp:txXfrm>
    </dsp:sp>
    <dsp:sp modelId="{EF0FAE39-2376-4031-98C8-9809868298A4}">
      <dsp:nvSpPr>
        <dsp:cNvPr id="0" name=""/>
        <dsp:cNvSpPr/>
      </dsp:nvSpPr>
      <dsp:spPr>
        <a:xfrm>
          <a:off x="3788621" y="1183957"/>
          <a:ext cx="3247389" cy="15786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rPr>
            <a:t>Evaluate </a:t>
          </a:r>
        </a:p>
        <a:p>
          <a:pPr lvl="0" algn="ctr" defTabSz="1066800" rtl="0">
            <a:lnSpc>
              <a:spcPct val="90000"/>
            </a:lnSpc>
            <a:spcBef>
              <a:spcPct val="0"/>
            </a:spcBef>
            <a:spcAft>
              <a:spcPct val="35000"/>
            </a:spcAft>
          </a:pPr>
          <a:r>
            <a:rPr lang="en-US" sz="2100" kern="1200" dirty="0" smtClean="0">
              <a:solidFill>
                <a:schemeClr val="tx1"/>
              </a:solidFill>
            </a:rPr>
            <a:t>Did innovation produce intended results?</a:t>
          </a:r>
          <a:endParaRPr lang="en-US" sz="2100" kern="1200" dirty="0">
            <a:solidFill>
              <a:schemeClr val="tx1"/>
            </a:solidFill>
          </a:endParaRPr>
        </a:p>
      </dsp:txBody>
      <dsp:txXfrm>
        <a:off x="3865682" y="1261018"/>
        <a:ext cx="3093267" cy="1424488"/>
      </dsp:txXfrm>
    </dsp:sp>
    <dsp:sp modelId="{0D743A6D-8C73-4B8A-99B3-EAC27643109E}">
      <dsp:nvSpPr>
        <dsp:cNvPr id="0" name=""/>
        <dsp:cNvSpPr/>
      </dsp:nvSpPr>
      <dsp:spPr>
        <a:xfrm>
          <a:off x="7577243" y="1183957"/>
          <a:ext cx="3247389" cy="15786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rPr>
            <a:t>Acclimatize to Culture</a:t>
          </a:r>
        </a:p>
        <a:p>
          <a:pPr lvl="0" algn="ctr" defTabSz="1066800" rtl="0">
            <a:lnSpc>
              <a:spcPct val="90000"/>
            </a:lnSpc>
            <a:spcBef>
              <a:spcPct val="0"/>
            </a:spcBef>
            <a:spcAft>
              <a:spcPct val="35000"/>
            </a:spcAft>
          </a:pPr>
          <a:r>
            <a:rPr lang="en-US" sz="1800" kern="1200" dirty="0" smtClean="0">
              <a:solidFill>
                <a:schemeClr val="tx1"/>
              </a:solidFill>
            </a:rPr>
            <a:t>‘Just </a:t>
          </a:r>
          <a:r>
            <a:rPr lang="en-US" sz="1800" kern="1200" dirty="0" smtClean="0">
              <a:solidFill>
                <a:schemeClr val="tx1"/>
              </a:solidFill>
            </a:rPr>
            <a:t>the way things are done around here”</a:t>
          </a:r>
          <a:endParaRPr lang="en-US" sz="1800" kern="1200" dirty="0">
            <a:solidFill>
              <a:schemeClr val="tx1"/>
            </a:solidFill>
          </a:endParaRPr>
        </a:p>
      </dsp:txBody>
      <dsp:txXfrm>
        <a:off x="7654304" y="1261018"/>
        <a:ext cx="3093267" cy="1424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A44A3-2317-4739-8F2B-4AE43027E8D4}">
      <dsp:nvSpPr>
        <dsp:cNvPr id="0" name=""/>
        <dsp:cNvSpPr/>
      </dsp:nvSpPr>
      <dsp:spPr>
        <a:xfrm>
          <a:off x="99799" y="3053548"/>
          <a:ext cx="1403714" cy="46258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Identify Innovations –Push &amp; Pull</a:t>
          </a:r>
          <a:endParaRPr lang="en-US" sz="1200" b="1" kern="1200" dirty="0"/>
        </a:p>
      </dsp:txBody>
      <dsp:txXfrm>
        <a:off x="99799" y="3053548"/>
        <a:ext cx="1403714" cy="462587"/>
      </dsp:txXfrm>
    </dsp:sp>
    <dsp:sp modelId="{DB655E9A-BA3B-4804-A453-8DEDF00E6AF8}">
      <dsp:nvSpPr>
        <dsp:cNvPr id="0" name=""/>
        <dsp:cNvSpPr/>
      </dsp:nvSpPr>
      <dsp:spPr>
        <a:xfrm>
          <a:off x="98204" y="2912857"/>
          <a:ext cx="111659" cy="11165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F5D784F-9D09-4919-B4EF-72C242BD162C}">
      <dsp:nvSpPr>
        <dsp:cNvPr id="0" name=""/>
        <dsp:cNvSpPr/>
      </dsp:nvSpPr>
      <dsp:spPr>
        <a:xfrm>
          <a:off x="176365" y="2756534"/>
          <a:ext cx="111659" cy="11165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C953587-8AF1-4A5B-B49C-41A73933071B}">
      <dsp:nvSpPr>
        <dsp:cNvPr id="0" name=""/>
        <dsp:cNvSpPr/>
      </dsp:nvSpPr>
      <dsp:spPr>
        <a:xfrm>
          <a:off x="363953" y="2787799"/>
          <a:ext cx="175464" cy="175464"/>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8EA9C8-FFE8-4D36-AA61-B96019127656}">
      <dsp:nvSpPr>
        <dsp:cNvPr id="0" name=""/>
        <dsp:cNvSpPr/>
      </dsp:nvSpPr>
      <dsp:spPr>
        <a:xfrm>
          <a:off x="520275" y="2615844"/>
          <a:ext cx="111659" cy="11165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FFBED6-F4CD-4FA1-BDAF-D74EFC8C44E8}">
      <dsp:nvSpPr>
        <dsp:cNvPr id="0" name=""/>
        <dsp:cNvSpPr/>
      </dsp:nvSpPr>
      <dsp:spPr>
        <a:xfrm>
          <a:off x="723495" y="2553315"/>
          <a:ext cx="111659" cy="11165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BA22E1D-4319-470F-BDE9-CA26312EB8B5}">
      <dsp:nvSpPr>
        <dsp:cNvPr id="0" name=""/>
        <dsp:cNvSpPr/>
      </dsp:nvSpPr>
      <dsp:spPr>
        <a:xfrm>
          <a:off x="973611" y="2662741"/>
          <a:ext cx="111659" cy="11165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6BCF74C-80A1-4376-A3F1-4B701D391720}">
      <dsp:nvSpPr>
        <dsp:cNvPr id="0" name=""/>
        <dsp:cNvSpPr/>
      </dsp:nvSpPr>
      <dsp:spPr>
        <a:xfrm>
          <a:off x="1129934" y="2740902"/>
          <a:ext cx="175464" cy="175464"/>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BB4D30D-22D6-4DF4-9EE6-0AC236C35AFC}">
      <dsp:nvSpPr>
        <dsp:cNvPr id="0" name=""/>
        <dsp:cNvSpPr/>
      </dsp:nvSpPr>
      <dsp:spPr>
        <a:xfrm>
          <a:off x="1348786" y="2912857"/>
          <a:ext cx="111659" cy="11165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A1041E1-E35D-4332-AFCA-FCEE027007AA}">
      <dsp:nvSpPr>
        <dsp:cNvPr id="0" name=""/>
        <dsp:cNvSpPr/>
      </dsp:nvSpPr>
      <dsp:spPr>
        <a:xfrm>
          <a:off x="1442579" y="3084812"/>
          <a:ext cx="111659" cy="11165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F90EBBF-09AC-4F4C-8ABD-78B8A0AB783D}">
      <dsp:nvSpPr>
        <dsp:cNvPr id="0" name=""/>
        <dsp:cNvSpPr/>
      </dsp:nvSpPr>
      <dsp:spPr>
        <a:xfrm>
          <a:off x="669393" y="2558066"/>
          <a:ext cx="287123" cy="28712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01FF5D6-0160-45CF-85EB-15ABE7DC8D5E}">
      <dsp:nvSpPr>
        <dsp:cNvPr id="0" name=""/>
        <dsp:cNvSpPr/>
      </dsp:nvSpPr>
      <dsp:spPr>
        <a:xfrm>
          <a:off x="20043" y="3350561"/>
          <a:ext cx="111659" cy="11165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8B4ABC-7B22-45A0-AF34-4D6A88737771}">
      <dsp:nvSpPr>
        <dsp:cNvPr id="0" name=""/>
        <dsp:cNvSpPr/>
      </dsp:nvSpPr>
      <dsp:spPr>
        <a:xfrm>
          <a:off x="113836" y="3491251"/>
          <a:ext cx="175464" cy="175464"/>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F56D736-B2AF-448E-AFB9-C8FCB7BC4700}">
      <dsp:nvSpPr>
        <dsp:cNvPr id="0" name=""/>
        <dsp:cNvSpPr/>
      </dsp:nvSpPr>
      <dsp:spPr>
        <a:xfrm>
          <a:off x="348320" y="3616309"/>
          <a:ext cx="255220" cy="25522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C8645FB-DF9D-428F-B965-74055D190F2D}">
      <dsp:nvSpPr>
        <dsp:cNvPr id="0" name=""/>
        <dsp:cNvSpPr/>
      </dsp:nvSpPr>
      <dsp:spPr>
        <a:xfrm>
          <a:off x="676598" y="3819529"/>
          <a:ext cx="111659" cy="11165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8A7FFB2-5394-45E1-97BB-4A8EEC1AAFE9}">
      <dsp:nvSpPr>
        <dsp:cNvPr id="0" name=""/>
        <dsp:cNvSpPr/>
      </dsp:nvSpPr>
      <dsp:spPr>
        <a:xfrm>
          <a:off x="739127" y="3616309"/>
          <a:ext cx="175464" cy="175464"/>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CCB52A-2FDB-42B6-85F1-E85042224506}">
      <dsp:nvSpPr>
        <dsp:cNvPr id="0" name=""/>
        <dsp:cNvSpPr/>
      </dsp:nvSpPr>
      <dsp:spPr>
        <a:xfrm>
          <a:off x="895450" y="3835161"/>
          <a:ext cx="111659" cy="11165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F6E5C5-4C5F-427E-81DC-AFC52139255C}">
      <dsp:nvSpPr>
        <dsp:cNvPr id="0" name=""/>
        <dsp:cNvSpPr/>
      </dsp:nvSpPr>
      <dsp:spPr>
        <a:xfrm>
          <a:off x="1036140" y="3585045"/>
          <a:ext cx="255220" cy="25522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9202BCD-6D93-460D-A8ED-5D4378942E74}">
      <dsp:nvSpPr>
        <dsp:cNvPr id="0" name=""/>
        <dsp:cNvSpPr/>
      </dsp:nvSpPr>
      <dsp:spPr>
        <a:xfrm>
          <a:off x="1380050" y="3522516"/>
          <a:ext cx="175464" cy="175464"/>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19C0BB-579C-46D2-9604-2FC339459D18}">
      <dsp:nvSpPr>
        <dsp:cNvPr id="0" name=""/>
        <dsp:cNvSpPr/>
      </dsp:nvSpPr>
      <dsp:spPr>
        <a:xfrm>
          <a:off x="1555514" y="2787539"/>
          <a:ext cx="515313" cy="983789"/>
        </a:xfrm>
        <a:prstGeom prst="chevron">
          <a:avLst>
            <a:gd name="adj" fmla="val 6231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857CF85-D69E-4CB9-86BC-7FD3C393567A}">
      <dsp:nvSpPr>
        <dsp:cNvPr id="0" name=""/>
        <dsp:cNvSpPr/>
      </dsp:nvSpPr>
      <dsp:spPr>
        <a:xfrm>
          <a:off x="2070828" y="2788017"/>
          <a:ext cx="1405400" cy="9837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Comprehensively Assess Innovations </a:t>
          </a:r>
          <a:endParaRPr lang="en-US" sz="1300" b="1" kern="1200" dirty="0"/>
        </a:p>
      </dsp:txBody>
      <dsp:txXfrm>
        <a:off x="2070828" y="2788017"/>
        <a:ext cx="1405400" cy="983780"/>
      </dsp:txXfrm>
    </dsp:sp>
    <dsp:sp modelId="{4D18007B-3341-4417-A387-2E1BE567BBFB}">
      <dsp:nvSpPr>
        <dsp:cNvPr id="0" name=""/>
        <dsp:cNvSpPr/>
      </dsp:nvSpPr>
      <dsp:spPr>
        <a:xfrm>
          <a:off x="3476228" y="2787539"/>
          <a:ext cx="515313" cy="983789"/>
        </a:xfrm>
        <a:prstGeom prst="chevron">
          <a:avLst>
            <a:gd name="adj" fmla="val 6231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86380BE-0BE7-48E7-B01C-44F7E669FA2B}">
      <dsp:nvSpPr>
        <dsp:cNvPr id="0" name=""/>
        <dsp:cNvSpPr/>
      </dsp:nvSpPr>
      <dsp:spPr>
        <a:xfrm>
          <a:off x="3991542" y="2788017"/>
          <a:ext cx="1405400" cy="9837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Make Evidence Informed Decisions</a:t>
          </a:r>
          <a:endParaRPr lang="en-US" sz="1300" b="1" kern="1200" dirty="0"/>
        </a:p>
      </dsp:txBody>
      <dsp:txXfrm>
        <a:off x="3991542" y="2788017"/>
        <a:ext cx="1405400" cy="983780"/>
      </dsp:txXfrm>
    </dsp:sp>
    <dsp:sp modelId="{8CA84D21-93C1-406C-A597-F17CBC1483F7}">
      <dsp:nvSpPr>
        <dsp:cNvPr id="0" name=""/>
        <dsp:cNvSpPr/>
      </dsp:nvSpPr>
      <dsp:spPr>
        <a:xfrm>
          <a:off x="5396942" y="2787539"/>
          <a:ext cx="515313" cy="983789"/>
        </a:xfrm>
        <a:prstGeom prst="chevron">
          <a:avLst>
            <a:gd name="adj" fmla="val 6231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0041954-E933-4B17-A9E3-4044A3962233}">
      <dsp:nvSpPr>
        <dsp:cNvPr id="0" name=""/>
        <dsp:cNvSpPr/>
      </dsp:nvSpPr>
      <dsp:spPr>
        <a:xfrm>
          <a:off x="5912256" y="2788017"/>
          <a:ext cx="1405400" cy="9837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Adopt, Implement and De-adopt Innovations </a:t>
          </a:r>
          <a:endParaRPr lang="en-US" sz="1300" b="1" kern="1200" dirty="0"/>
        </a:p>
      </dsp:txBody>
      <dsp:txXfrm>
        <a:off x="5912256" y="2788017"/>
        <a:ext cx="1405400" cy="983780"/>
      </dsp:txXfrm>
    </dsp:sp>
    <dsp:sp modelId="{42BD7D02-7658-4A05-BB81-FE47C0FF47B5}">
      <dsp:nvSpPr>
        <dsp:cNvPr id="0" name=""/>
        <dsp:cNvSpPr/>
      </dsp:nvSpPr>
      <dsp:spPr>
        <a:xfrm>
          <a:off x="7317656" y="2787539"/>
          <a:ext cx="515313" cy="983789"/>
        </a:xfrm>
        <a:prstGeom prst="chevron">
          <a:avLst>
            <a:gd name="adj" fmla="val 6231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9333989-03D7-4864-BE27-B57906E90467}">
      <dsp:nvSpPr>
        <dsp:cNvPr id="0" name=""/>
        <dsp:cNvSpPr/>
      </dsp:nvSpPr>
      <dsp:spPr>
        <a:xfrm>
          <a:off x="7832970" y="2788017"/>
          <a:ext cx="1405400" cy="9837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Evaluate Innovations</a:t>
          </a:r>
          <a:endParaRPr lang="en-US" sz="1300" b="1" kern="1200" dirty="0">
            <a:solidFill>
              <a:schemeClr val="tx1"/>
            </a:solidFill>
          </a:endParaRPr>
        </a:p>
      </dsp:txBody>
      <dsp:txXfrm>
        <a:off x="7832970" y="2788017"/>
        <a:ext cx="1405400" cy="983780"/>
      </dsp:txXfrm>
    </dsp:sp>
    <dsp:sp modelId="{607FBB53-57C1-47CD-90EC-6F4EA6584DC1}">
      <dsp:nvSpPr>
        <dsp:cNvPr id="0" name=""/>
        <dsp:cNvSpPr/>
      </dsp:nvSpPr>
      <dsp:spPr>
        <a:xfrm>
          <a:off x="9238370" y="2787539"/>
          <a:ext cx="515313" cy="983789"/>
        </a:xfrm>
        <a:prstGeom prst="chevron">
          <a:avLst>
            <a:gd name="adj" fmla="val 6231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769595F-2C73-4F15-8EB0-5E730BF587F4}">
      <dsp:nvSpPr>
        <dsp:cNvPr id="0" name=""/>
        <dsp:cNvSpPr/>
      </dsp:nvSpPr>
      <dsp:spPr>
        <a:xfrm>
          <a:off x="9809900" y="2706237"/>
          <a:ext cx="1194590" cy="1194590"/>
        </a:xfrm>
        <a:prstGeom prst="ellipse">
          <a:avLst/>
        </a:prstGeom>
        <a:solidFill>
          <a:schemeClr val="accent1"/>
        </a:solidFill>
        <a:ln w="12700" cap="flat" cmpd="sng" algn="ctr">
          <a:solidFill>
            <a:schemeClr val="accent1">
              <a:shade val="50000"/>
            </a:schemeClr>
          </a:solidFill>
          <a:prstDash val="solid"/>
          <a:miter lim="800000"/>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Acclimatize Innovations</a:t>
          </a:r>
          <a:endParaRPr lang="en-US" sz="1300" b="1" kern="1200" dirty="0">
            <a:solidFill>
              <a:schemeClr val="tx1"/>
            </a:solidFill>
          </a:endParaRPr>
        </a:p>
      </dsp:txBody>
      <dsp:txXfrm>
        <a:off x="9984844" y="2881181"/>
        <a:ext cx="844702" cy="8447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6726A-6221-4D4D-847E-5146FEBDAD95}"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54AE2-FAB5-449A-9CDA-D0A5C09C46F8}" type="slidenum">
              <a:rPr lang="en-US" smtClean="0"/>
              <a:t>‹#›</a:t>
            </a:fld>
            <a:endParaRPr lang="en-US"/>
          </a:p>
        </p:txBody>
      </p:sp>
    </p:spTree>
    <p:extLst>
      <p:ext uri="{BB962C8B-B14F-4D97-AF65-F5344CB8AC3E}">
        <p14:creationId xmlns:p14="http://schemas.microsoft.com/office/powerpoint/2010/main" val="90958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ahta.or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noahe.ca/" TargetMode="External"/><Relationship Id="rId4" Type="http://schemas.openxmlformats.org/officeDocument/2006/relationships/hyperlink" Target="http://www.htai.or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C854AE2-FAB5-449A-9CDA-D0A5C09C46F8}" type="slidenum">
              <a:rPr lang="en-US" smtClean="0"/>
              <a:t>1</a:t>
            </a:fld>
            <a:endParaRPr lang="en-US"/>
          </a:p>
        </p:txBody>
      </p:sp>
    </p:spTree>
    <p:extLst>
      <p:ext uri="{BB962C8B-B14F-4D97-AF65-F5344CB8AC3E}">
        <p14:creationId xmlns:p14="http://schemas.microsoft.com/office/powerpoint/2010/main" val="405776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Health economics evaluation is often used in consideration of new innovations. More effort should be taken on evaluation of what is in place now to extract savings to try new things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Health Economics leads to evidence-informed policy and the better</a:t>
            </a:r>
            <a:r>
              <a:rPr lang="en-CA" baseline="0" dirty="0" smtClean="0"/>
              <a:t> allocation of resources – health economics is often applied in the evaluation of NEW innovations.  We should also be applying it to what innovations are already in place, to determine a better allocation of resources.  Our first idea – “don’t set it in place and forget about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 Picture: We cannot forget the patient, who is often balancing between our yes and no decisions.</a:t>
            </a:r>
            <a:endParaRPr lang="en-US" dirty="0" smtClean="0"/>
          </a:p>
          <a:p>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10</a:t>
            </a:fld>
            <a:endParaRPr lang="en-US"/>
          </a:p>
        </p:txBody>
      </p:sp>
    </p:spTree>
    <p:extLst>
      <p:ext uri="{BB962C8B-B14F-4D97-AF65-F5344CB8AC3E}">
        <p14:creationId xmlns:p14="http://schemas.microsoft.com/office/powerpoint/2010/main" val="3867175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as they do, recognize that there is no </a:t>
            </a:r>
            <a:r>
              <a:rPr lang="en-US" baseline="0" dirty="0" err="1" smtClean="0"/>
              <a:t>vacumn</a:t>
            </a:r>
            <a:r>
              <a:rPr lang="en-US" baseline="0" dirty="0" smtClean="0"/>
              <a:t> allowing creativity, technology or other forms of innovation to enter the Culture </a:t>
            </a:r>
            <a:r>
              <a:rPr lang="is-IS" baseline="0" dirty="0" smtClean="0"/>
              <a:t>… </a:t>
            </a:r>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11</a:t>
            </a:fld>
            <a:endParaRPr lang="en-US"/>
          </a:p>
        </p:txBody>
      </p:sp>
    </p:spTree>
    <p:extLst>
      <p:ext uri="{BB962C8B-B14F-4D97-AF65-F5344CB8AC3E}">
        <p14:creationId xmlns:p14="http://schemas.microsoft.com/office/powerpoint/2010/main" val="123263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1000" y="687388"/>
            <a:ext cx="6096000" cy="342900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All know the path, but few walk it.</a:t>
            </a:r>
          </a:p>
          <a:p>
            <a:endParaRPr lang="en-US" altLang="en-US" dirty="0" smtClean="0"/>
          </a:p>
          <a:p>
            <a:r>
              <a:rPr lang="en-US" altLang="en-US" dirty="0" smtClean="0"/>
              <a:t>Our</a:t>
            </a:r>
            <a:r>
              <a:rPr lang="en-US" altLang="en-US" baseline="0" dirty="0" smtClean="0"/>
              <a:t> regional integrated and single health authority recognized the elements for high performance are needed</a:t>
            </a:r>
          </a:p>
          <a:p>
            <a:endParaRPr lang="en-US" alt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61" eaLnBrk="0" hangingPunct="0">
              <a:spcBef>
                <a:spcPct val="30000"/>
              </a:spcBef>
              <a:defRPr sz="1200">
                <a:solidFill>
                  <a:schemeClr val="tx1"/>
                </a:solidFill>
                <a:latin typeface="Arial" charset="0"/>
              </a:defRPr>
            </a:lvl1pPr>
            <a:lvl2pPr marL="702738" indent="-270283" defTabSz="914461" eaLnBrk="0" hangingPunct="0">
              <a:spcBef>
                <a:spcPct val="30000"/>
              </a:spcBef>
              <a:defRPr sz="1200">
                <a:solidFill>
                  <a:schemeClr val="tx1"/>
                </a:solidFill>
                <a:latin typeface="Arial" charset="0"/>
              </a:defRPr>
            </a:lvl2pPr>
            <a:lvl3pPr marL="1081135" indent="-216227" defTabSz="914461" eaLnBrk="0" hangingPunct="0">
              <a:spcBef>
                <a:spcPct val="30000"/>
              </a:spcBef>
              <a:defRPr sz="1200">
                <a:solidFill>
                  <a:schemeClr val="tx1"/>
                </a:solidFill>
                <a:latin typeface="Arial" charset="0"/>
              </a:defRPr>
            </a:lvl3pPr>
            <a:lvl4pPr marL="1513590" indent="-216227" defTabSz="914461" eaLnBrk="0" hangingPunct="0">
              <a:spcBef>
                <a:spcPct val="30000"/>
              </a:spcBef>
              <a:defRPr sz="1200">
                <a:solidFill>
                  <a:schemeClr val="tx1"/>
                </a:solidFill>
                <a:latin typeface="Arial" charset="0"/>
              </a:defRPr>
            </a:lvl4pPr>
            <a:lvl5pPr marL="1946044" indent="-216227" defTabSz="914461" eaLnBrk="0" hangingPunct="0">
              <a:spcBef>
                <a:spcPct val="30000"/>
              </a:spcBef>
              <a:defRPr sz="1200">
                <a:solidFill>
                  <a:schemeClr val="tx1"/>
                </a:solidFill>
                <a:latin typeface="Arial" charset="0"/>
              </a:defRPr>
            </a:lvl5pPr>
            <a:lvl6pPr marL="2378498" indent="-216227" defTabSz="914461" eaLnBrk="0" fontAlgn="base" hangingPunct="0">
              <a:spcBef>
                <a:spcPct val="30000"/>
              </a:spcBef>
              <a:spcAft>
                <a:spcPct val="0"/>
              </a:spcAft>
              <a:defRPr sz="1200">
                <a:solidFill>
                  <a:schemeClr val="tx1"/>
                </a:solidFill>
                <a:latin typeface="Arial" charset="0"/>
              </a:defRPr>
            </a:lvl6pPr>
            <a:lvl7pPr marL="2810952" indent="-216227" defTabSz="914461" eaLnBrk="0" fontAlgn="base" hangingPunct="0">
              <a:spcBef>
                <a:spcPct val="30000"/>
              </a:spcBef>
              <a:spcAft>
                <a:spcPct val="0"/>
              </a:spcAft>
              <a:defRPr sz="1200">
                <a:solidFill>
                  <a:schemeClr val="tx1"/>
                </a:solidFill>
                <a:latin typeface="Arial" charset="0"/>
              </a:defRPr>
            </a:lvl7pPr>
            <a:lvl8pPr marL="3243406" indent="-216227" defTabSz="914461" eaLnBrk="0" fontAlgn="base" hangingPunct="0">
              <a:spcBef>
                <a:spcPct val="30000"/>
              </a:spcBef>
              <a:spcAft>
                <a:spcPct val="0"/>
              </a:spcAft>
              <a:defRPr sz="1200">
                <a:solidFill>
                  <a:schemeClr val="tx1"/>
                </a:solidFill>
                <a:latin typeface="Arial" charset="0"/>
              </a:defRPr>
            </a:lvl8pPr>
            <a:lvl9pPr marL="3675860" indent="-216227" defTabSz="91446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96A0E7-13C2-45AB-AAF9-7265DACB1A9F}" type="slidenum">
              <a:rPr lang="en-CA" altLang="en-US" sz="1300"/>
              <a:pPr eaLnBrk="1" hangingPunct="1">
                <a:spcBef>
                  <a:spcPct val="0"/>
                </a:spcBef>
              </a:pPr>
              <a:t>12</a:t>
            </a:fld>
            <a:endParaRPr lang="en-CA" altLang="en-US"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13</a:t>
            </a:fld>
            <a:endParaRPr lang="en-US"/>
          </a:p>
        </p:txBody>
      </p:sp>
    </p:spTree>
    <p:extLst>
      <p:ext uri="{BB962C8B-B14F-4D97-AF65-F5344CB8AC3E}">
        <p14:creationId xmlns:p14="http://schemas.microsoft.com/office/powerpoint/2010/main" val="131460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Big projects</a:t>
            </a:r>
            <a:r>
              <a:rPr lang="en-US" sz="1200" b="1" kern="1200" baseline="0" dirty="0" smtClean="0">
                <a:solidFill>
                  <a:schemeClr val="tx1"/>
                </a:solidFill>
                <a:effectLst/>
                <a:latin typeface="+mn-lt"/>
                <a:ea typeface="+mn-ea"/>
                <a:cs typeface="+mn-cs"/>
              </a:rPr>
              <a:t> have lead much of Canada’ </a:t>
            </a:r>
            <a:r>
              <a:rPr lang="en-US" sz="1200" b="1" kern="1200" baseline="0" dirty="0" err="1" smtClean="0">
                <a:solidFill>
                  <a:schemeClr val="tx1"/>
                </a:solidFill>
                <a:effectLst/>
                <a:latin typeface="+mn-lt"/>
                <a:ea typeface="+mn-ea"/>
                <a:cs typeface="+mn-cs"/>
              </a:rPr>
              <a:t>sinnoovagion</a:t>
            </a:r>
            <a:r>
              <a:rPr lang="en-US" sz="1200" b="1" kern="1200" baseline="0" dirty="0" smtClean="0">
                <a:solidFill>
                  <a:schemeClr val="tx1"/>
                </a:solidFill>
                <a:effectLst/>
                <a:latin typeface="+mn-lt"/>
                <a:ea typeface="+mn-ea"/>
                <a:cs typeface="+mn-cs"/>
              </a:rPr>
              <a:t> over the decades .. CPR, </a:t>
            </a:r>
            <a:r>
              <a:rPr lang="en-US" sz="1200" b="1" kern="1200" baseline="0" dirty="0" err="1" smtClean="0">
                <a:solidFill>
                  <a:schemeClr val="tx1"/>
                </a:solidFill>
                <a:effectLst/>
                <a:latin typeface="+mn-lt"/>
                <a:ea typeface="+mn-ea"/>
                <a:cs typeface="+mn-cs"/>
              </a:rPr>
              <a:t>st</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lawerence</a:t>
            </a:r>
            <a:r>
              <a:rPr lang="en-US" sz="1200" b="1" kern="1200" baseline="0" dirty="0" smtClean="0">
                <a:solidFill>
                  <a:schemeClr val="tx1"/>
                </a:solidFill>
                <a:effectLst/>
                <a:latin typeface="+mn-lt"/>
                <a:ea typeface="+mn-ea"/>
                <a:cs typeface="+mn-cs"/>
              </a:rPr>
              <a:t> seaway. </a:t>
            </a:r>
            <a:r>
              <a:rPr lang="en-US" sz="1200" b="1" kern="1200" baseline="0" dirty="0" err="1" smtClean="0">
                <a:solidFill>
                  <a:schemeClr val="tx1"/>
                </a:solidFill>
                <a:effectLst/>
                <a:latin typeface="+mn-lt"/>
                <a:ea typeface="+mn-ea"/>
                <a:cs typeface="+mn-cs"/>
              </a:rPr>
              <a:t>Oila</a:t>
            </a:r>
            <a:r>
              <a:rPr lang="en-US" sz="1200" b="1" kern="1200" baseline="0" dirty="0" smtClean="0">
                <a:solidFill>
                  <a:schemeClr val="tx1"/>
                </a:solidFill>
                <a:effectLst/>
                <a:latin typeface="+mn-lt"/>
                <a:ea typeface="+mn-ea"/>
                <a:cs typeface="+mn-cs"/>
              </a:rPr>
              <a:t> sands .. CDN </a:t>
            </a:r>
            <a:r>
              <a:rPr lang="en-US" sz="1200" b="1" kern="1200" baseline="0" dirty="0" err="1" smtClean="0">
                <a:solidFill>
                  <a:schemeClr val="tx1"/>
                </a:solidFill>
                <a:effectLst/>
                <a:latin typeface="+mn-lt"/>
                <a:ea typeface="+mn-ea"/>
                <a:cs typeface="+mn-cs"/>
              </a:rPr>
              <a:t>comms</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satelites</a:t>
            </a:r>
            <a:r>
              <a:rPr lang="en-US" sz="1200" b="1" kern="1200" baseline="0" dirty="0" smtClean="0">
                <a:solidFill>
                  <a:schemeClr val="tx1"/>
                </a:solidFill>
                <a:effectLst/>
                <a:latin typeface="+mn-lt"/>
                <a:ea typeface="+mn-ea"/>
                <a:cs typeface="+mn-cs"/>
              </a:rPr>
              <a:t> </a:t>
            </a:r>
          </a:p>
          <a:p>
            <a:r>
              <a:rPr lang="en-US" sz="1200" b="1" kern="1200" baseline="0" dirty="0" smtClean="0">
                <a:solidFill>
                  <a:schemeClr val="tx1"/>
                </a:solidFill>
                <a:effectLst/>
                <a:latin typeface="+mn-lt"/>
                <a:ea typeface="+mn-ea"/>
                <a:cs typeface="+mn-cs"/>
              </a:rPr>
              <a:t>Not how we’re looking at health</a:t>
            </a:r>
          </a:p>
          <a:p>
            <a:endParaRPr lang="en-US" sz="1200" b="1"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That said, and Just as Alberta has the opportunity to lead</a:t>
            </a:r>
            <a:r>
              <a:rPr lang="en-US" sz="1200" b="1" kern="1200" baseline="0" dirty="0" smtClean="0">
                <a:solidFill>
                  <a:schemeClr val="tx1"/>
                </a:solidFill>
                <a:effectLst/>
                <a:latin typeface="+mn-lt"/>
                <a:ea typeface="+mn-ea"/>
                <a:cs typeface="+mn-cs"/>
              </a:rPr>
              <a:t> via mega-project innovation with the northern corridor this can happen in Health care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Health Care Facility Design &amp; Procurement Innovations </a:t>
            </a:r>
            <a:endParaRPr lang="en-US" dirty="0" smtClean="0"/>
          </a:p>
          <a:p>
            <a:r>
              <a:rPr lang="en-US" sz="1200" kern="1200" dirty="0" smtClean="0">
                <a:solidFill>
                  <a:schemeClr val="tx1"/>
                </a:solidFill>
                <a:effectLst/>
                <a:latin typeface="+mn-lt"/>
                <a:ea typeface="+mn-ea"/>
                <a:cs typeface="+mn-cs"/>
              </a:rPr>
              <a:t>-  Buildings today focus on treating disease. They co-locate patients, providers and resources. </a:t>
            </a:r>
            <a:endParaRPr lang="en-US" dirty="0" smtClean="0">
              <a:effectLst/>
            </a:endParaRPr>
          </a:p>
          <a:p>
            <a:r>
              <a:rPr lang="en-US" sz="1200" kern="1200" dirty="0" smtClean="0">
                <a:solidFill>
                  <a:schemeClr val="tx1"/>
                </a:solidFill>
                <a:effectLst/>
                <a:latin typeface="+mn-lt"/>
                <a:ea typeface="+mn-ea"/>
                <a:cs typeface="+mn-cs"/>
              </a:rPr>
              <a:t>-  Health spending for prevention and ICTs will shatter this model and drive the move from ‘at-place’ to ‘in-place’ care. </a:t>
            </a:r>
            <a:endParaRPr lang="en-US" dirty="0" smtClean="0">
              <a:effectLst/>
            </a:endParaRPr>
          </a:p>
          <a:p>
            <a:r>
              <a:rPr lang="en-US" sz="1200" kern="1200" dirty="0" smtClean="0">
                <a:solidFill>
                  <a:schemeClr val="tx1"/>
                </a:solidFill>
                <a:effectLst/>
                <a:latin typeface="+mn-lt"/>
                <a:ea typeface="+mn-ea"/>
                <a:cs typeface="+mn-cs"/>
              </a:rPr>
              <a:t>-  Alberta’s population distribution is both the challenge and opportunity. </a:t>
            </a:r>
            <a:endParaRPr lang="en-US" dirty="0" smtClean="0">
              <a:effectLst/>
            </a:endParaRPr>
          </a:p>
          <a:p>
            <a:r>
              <a:rPr lang="en-US" sz="1200" kern="1200" dirty="0" smtClean="0">
                <a:solidFill>
                  <a:schemeClr val="tx1"/>
                </a:solidFill>
                <a:effectLst/>
                <a:latin typeface="+mn-lt"/>
                <a:ea typeface="+mn-ea"/>
                <a:cs typeface="+mn-cs"/>
              </a:rPr>
              <a:t>-  Design and construction teams will become fully-integrated. </a:t>
            </a:r>
            <a:endParaRPr lang="en-US" dirty="0" smtClean="0">
              <a:effectLst/>
            </a:endParaRPr>
          </a:p>
          <a:p>
            <a:r>
              <a:rPr lang="en-US" sz="1200" kern="1200" dirty="0" smtClean="0">
                <a:solidFill>
                  <a:schemeClr val="tx1"/>
                </a:solidFill>
                <a:effectLst/>
                <a:latin typeface="+mn-lt"/>
                <a:ea typeface="+mn-ea"/>
                <a:cs typeface="+mn-cs"/>
              </a:rPr>
              <a:t>-  Clients and stakeholders will be a vital part of the design process. </a:t>
            </a:r>
            <a:endParaRPr lang="en-US" dirty="0" smtClean="0">
              <a:effectLst/>
            </a:endParaRPr>
          </a:p>
          <a:p>
            <a:pPr marL="171450" indent="-171450">
              <a:buFontTx/>
              <a:buChar char="-"/>
            </a:pPr>
            <a:r>
              <a:rPr lang="en-US" sz="1200" kern="1200" dirty="0" smtClean="0">
                <a:solidFill>
                  <a:schemeClr val="tx1"/>
                </a:solidFill>
                <a:effectLst/>
                <a:latin typeface="+mn-lt"/>
                <a:ea typeface="+mn-ea"/>
                <a:cs typeface="+mn-cs"/>
              </a:rPr>
              <a:t> Teams will share risks and rewards and be selected because they can work together, solve problems and improve productivity. </a:t>
            </a:r>
          </a:p>
          <a:p>
            <a:pPr marL="171450" indent="-171450">
              <a:buFontTx/>
              <a:buChar char="-"/>
            </a:pPr>
            <a:endParaRPr lang="en-US" sz="1200" kern="1200" dirty="0" smtClean="0">
              <a:solidFill>
                <a:schemeClr val="tx1"/>
              </a:solidFill>
              <a:effectLst/>
              <a:latin typeface="+mn-lt"/>
              <a:ea typeface="+mn-ea"/>
              <a:cs typeface="+mn-cs"/>
            </a:endParaRPr>
          </a:p>
          <a:p>
            <a:pPr marL="171450" indent="-171450">
              <a:buFontTx/>
              <a:buChar char="-"/>
            </a:pPr>
            <a:r>
              <a:rPr lang="en-US" sz="1200" dirty="0" smtClean="0"/>
              <a:t>try first, buy first, scale fast???</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14</a:t>
            </a:fld>
            <a:endParaRPr lang="en-US"/>
          </a:p>
        </p:txBody>
      </p:sp>
    </p:spTree>
    <p:extLst>
      <p:ext uri="{BB962C8B-B14F-4D97-AF65-F5344CB8AC3E}">
        <p14:creationId xmlns:p14="http://schemas.microsoft.com/office/powerpoint/2010/main" val="110663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pPr marL="171430" indent="-171430">
              <a:buFont typeface="Arial" panose="020B0604020202020204" pitchFamily="34" charset="0"/>
              <a:buChar char="•"/>
            </a:pPr>
            <a:r>
              <a:rPr lang="en-US" dirty="0" smtClean="0"/>
              <a:t>Alberta’s energy producers are mandated to phase out coal</a:t>
            </a:r>
            <a:r>
              <a:rPr lang="en-US" baseline="0" dirty="0" smtClean="0"/>
              <a:t> by 2030. That’s 50% of Alberta’s energy generation that needs to be replaced in 14 years.</a:t>
            </a:r>
          </a:p>
          <a:p>
            <a:pPr marL="171430" indent="-171430">
              <a:buFont typeface="Arial" panose="020B0604020202020204" pitchFamily="34" charset="0"/>
              <a:buChar char="•"/>
            </a:pPr>
            <a:r>
              <a:rPr lang="en-US" baseline="0" dirty="0" smtClean="0"/>
              <a:t>The coal-fired power plants are a huge installed generating base. Converting them to another fuel or opening new power plants will be difficult and expensive</a:t>
            </a:r>
          </a:p>
          <a:p>
            <a:pPr marL="171430" indent="-171430">
              <a:buFont typeface="Arial" panose="020B0604020202020204" pitchFamily="34" charset="0"/>
              <a:buChar char="•"/>
            </a:pPr>
            <a:r>
              <a:rPr lang="en-US" baseline="0" dirty="0" smtClean="0"/>
              <a:t>A cost-saving, job creating solution: </a:t>
            </a:r>
            <a:r>
              <a:rPr lang="en-US" baseline="0" dirty="0" err="1" smtClean="0"/>
              <a:t>biocoal</a:t>
            </a:r>
            <a:r>
              <a:rPr lang="en-US" baseline="0" dirty="0" smtClean="0"/>
              <a:t>, a hydrocarbon made from agricultural waste burned in an inert environment. Yields zero net carbon, lower air pollution (does not release the heavy metals that regular, </a:t>
            </a:r>
            <a:r>
              <a:rPr lang="en-US" baseline="0" smtClean="0"/>
              <a:t>mined coal does)</a:t>
            </a:r>
            <a:endParaRPr lang="en-US" baseline="0" dirty="0" smtClean="0"/>
          </a:p>
        </p:txBody>
      </p:sp>
      <p:sp>
        <p:nvSpPr>
          <p:cNvPr id="4" name="Slide Number Placeholder 3"/>
          <p:cNvSpPr>
            <a:spLocks noGrp="1"/>
          </p:cNvSpPr>
          <p:nvPr>
            <p:ph type="sldNum" sz="quarter" idx="10"/>
          </p:nvPr>
        </p:nvSpPr>
        <p:spPr/>
        <p:txBody>
          <a:bodyPr/>
          <a:lstStyle/>
          <a:p>
            <a:fld id="{DC854AE2-FAB5-449A-9CDA-D0A5C09C46F8}" type="slidenum">
              <a:rPr lang="en-US" smtClean="0"/>
              <a:t>15</a:t>
            </a:fld>
            <a:endParaRPr lang="en-US"/>
          </a:p>
        </p:txBody>
      </p:sp>
    </p:spTree>
    <p:extLst>
      <p:ext uri="{BB962C8B-B14F-4D97-AF65-F5344CB8AC3E}">
        <p14:creationId xmlns:p14="http://schemas.microsoft.com/office/powerpoint/2010/main" val="3867175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take </a:t>
            </a:r>
            <a:r>
              <a:rPr lang="en-US" dirty="0" err="1" smtClean="0"/>
              <a:t>advancratg</a:t>
            </a:r>
            <a:r>
              <a:rPr lang="en-US" baseline="0" dirty="0" smtClean="0"/>
              <a:t> </a:t>
            </a:r>
            <a:r>
              <a:rPr lang="en-US" baseline="0" dirty="0" err="1" smtClean="0"/>
              <a:t>eof</a:t>
            </a:r>
            <a:r>
              <a:rPr lang="en-US" baseline="0" dirty="0" smtClean="0"/>
              <a:t> the six wave we need a mindset</a:t>
            </a:r>
          </a:p>
          <a:p>
            <a:endParaRPr lang="en-US" baseline="0" dirty="0" smtClean="0"/>
          </a:p>
          <a:p>
            <a:r>
              <a:rPr lang="en-US" dirty="0" smtClean="0"/>
              <a:t>Role of people and the professions needs to shift</a:t>
            </a:r>
            <a:r>
              <a:rPr lang="en-US" baseline="0" dirty="0" smtClean="0"/>
              <a:t> for the Alberta </a:t>
            </a:r>
            <a:r>
              <a:rPr lang="en-US" baseline="0" dirty="0" err="1" smtClean="0"/>
              <a:t>economcy</a:t>
            </a:r>
            <a:r>
              <a:rPr lang="en-US" baseline="0" dirty="0" smtClean="0"/>
              <a:t> to </a:t>
            </a:r>
            <a:r>
              <a:rPr lang="en-US" baseline="0" dirty="0" err="1" smtClean="0"/>
              <a:t>capotalize</a:t>
            </a:r>
            <a:r>
              <a:rPr lang="en-US" baseline="0" dirty="0" smtClean="0"/>
              <a:t> on </a:t>
            </a:r>
            <a:r>
              <a:rPr lang="en-US" baseline="0" dirty="0" err="1" smtClean="0"/>
              <a:t>healht</a:t>
            </a:r>
            <a:r>
              <a:rPr lang="en-US" baseline="0" dirty="0" smtClean="0"/>
              <a:t> and biotech</a:t>
            </a:r>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16</a:t>
            </a:fld>
            <a:endParaRPr lang="en-US"/>
          </a:p>
        </p:txBody>
      </p:sp>
    </p:spTree>
    <p:extLst>
      <p:ext uri="{BB962C8B-B14F-4D97-AF65-F5344CB8AC3E}">
        <p14:creationId xmlns:p14="http://schemas.microsoft.com/office/powerpoint/2010/main" val="285891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200" b="1" dirty="0" smtClean="0">
                <a:solidFill>
                  <a:srgbClr val="002060"/>
                </a:solidFill>
              </a:rPr>
              <a:t>1. Social entrepreneurs, 		AITF, VC, tech companies to fund initially     </a:t>
            </a:r>
          </a:p>
          <a:p>
            <a:pPr marL="0" indent="0">
              <a:lnSpc>
                <a:spcPct val="120000"/>
              </a:lnSpc>
              <a:buNone/>
            </a:pPr>
            <a:r>
              <a:rPr lang="en-US" sz="1200" b="1" dirty="0" smtClean="0">
                <a:solidFill>
                  <a:srgbClr val="002060"/>
                </a:solidFill>
              </a:rPr>
              <a:t>2. Lever world-class Alberta-based no-needles, no-drugs clinical psychophysiology/biofeedback 	</a:t>
            </a:r>
            <a:r>
              <a:rPr lang="en-US" sz="1200" b="1" dirty="0" err="1" smtClean="0">
                <a:solidFill>
                  <a:srgbClr val="002060"/>
                </a:solidFill>
              </a:rPr>
              <a:t>Myosymmetries</a:t>
            </a:r>
            <a:r>
              <a:rPr lang="en-US" sz="1200" b="1" dirty="0" smtClean="0">
                <a:solidFill>
                  <a:srgbClr val="002060"/>
                </a:solidFill>
              </a:rPr>
              <a:t>  </a:t>
            </a:r>
          </a:p>
          <a:p>
            <a:pPr marL="0" indent="0">
              <a:lnSpc>
                <a:spcPct val="120000"/>
              </a:lnSpc>
              <a:buNone/>
            </a:pPr>
            <a:r>
              <a:rPr lang="en-US" sz="1200" b="1" dirty="0" smtClean="0">
                <a:solidFill>
                  <a:srgbClr val="002060"/>
                </a:solidFill>
              </a:rPr>
              <a:t>3. Lever Alberta mobile &amp; cloud solutions Calgary Scientific </a:t>
            </a:r>
          </a:p>
          <a:p>
            <a:pPr marL="0" indent="0">
              <a:lnSpc>
                <a:spcPct val="120000"/>
              </a:lnSpc>
              <a:buNone/>
            </a:pPr>
            <a:r>
              <a:rPr lang="en-US" sz="1200" b="1" dirty="0" smtClean="0">
                <a:solidFill>
                  <a:srgbClr val="002060"/>
                </a:solidFill>
              </a:rPr>
              <a:t>4. Lever Alberta expertise in computing, wireless, </a:t>
            </a:r>
            <a:r>
              <a:rPr lang="en-US" sz="1200" b="1" dirty="0" err="1" smtClean="0">
                <a:solidFill>
                  <a:srgbClr val="002060"/>
                </a:solidFill>
              </a:rPr>
              <a:t>geomatics</a:t>
            </a:r>
            <a:r>
              <a:rPr lang="en-US" sz="1200" b="1" dirty="0" smtClean="0">
                <a:solidFill>
                  <a:srgbClr val="002060"/>
                </a:solidFill>
              </a:rPr>
              <a:t>, GE </a:t>
            </a:r>
          </a:p>
          <a:p>
            <a:pPr marL="0" indent="0">
              <a:lnSpc>
                <a:spcPct val="120000"/>
              </a:lnSpc>
              <a:buNone/>
            </a:pPr>
            <a:r>
              <a:rPr lang="en-US" sz="1200" b="1" dirty="0" smtClean="0">
                <a:solidFill>
                  <a:srgbClr val="002060"/>
                </a:solidFill>
              </a:rPr>
              <a:t>5. Become wellness solution everywhere/one desperately needs </a:t>
            </a:r>
          </a:p>
          <a:p>
            <a:pPr marL="0" indent="0">
              <a:lnSpc>
                <a:spcPct val="120000"/>
              </a:lnSpc>
              <a:buNone/>
            </a:pPr>
            <a:r>
              <a:rPr lang="en-US" sz="1200" b="1" dirty="0" smtClean="0">
                <a:solidFill>
                  <a:srgbClr val="002060"/>
                </a:solidFill>
              </a:rPr>
              <a:t>6. Result = Alberta global wellness and business leadership   </a:t>
            </a:r>
          </a:p>
          <a:p>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17</a:t>
            </a:fld>
            <a:endParaRPr lang="en-US"/>
          </a:p>
        </p:txBody>
      </p:sp>
    </p:spTree>
    <p:extLst>
      <p:ext uri="{BB962C8B-B14F-4D97-AF65-F5344CB8AC3E}">
        <p14:creationId xmlns:p14="http://schemas.microsoft.com/office/powerpoint/2010/main" val="1018272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Habits are environmental, so Albertans should be focusing on creating healthy communities.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Disruptive</a:t>
            </a:r>
            <a:r>
              <a:rPr lang="en-US" baseline="0" dirty="0" smtClean="0"/>
              <a:t> is the BIG IDEA; not incremental </a:t>
            </a:r>
            <a:r>
              <a:rPr lang="en-US" baseline="0" dirty="0" err="1" smtClean="0"/>
              <a:t>BUTto</a:t>
            </a:r>
            <a:r>
              <a:rPr lang="en-US" baseline="0" dirty="0" smtClean="0"/>
              <a:t> be successful at scaling in the health and biotech we may need to sell incremental and give disruptive change.</a:t>
            </a:r>
          </a:p>
          <a:p>
            <a:endParaRPr lang="en-US" baseline="0" dirty="0" smtClean="0"/>
          </a:p>
          <a:p>
            <a:r>
              <a:rPr lang="en-US" baseline="0" dirty="0" smtClean="0"/>
              <a:t>Every other country around the world has modified governance around city states </a:t>
            </a:r>
            <a:r>
              <a:rPr lang="is-IS" baseline="0" dirty="0" smtClean="0"/>
              <a:t>… MORE</a:t>
            </a:r>
            <a:endParaRPr lang="en-US" baseline="0" dirty="0" smtClean="0"/>
          </a:p>
          <a:p>
            <a:endParaRPr lang="en-US" baseline="0" dirty="0" smtClean="0"/>
          </a:p>
          <a:p>
            <a:r>
              <a:rPr lang="en-US" baseline="0" dirty="0" smtClean="0"/>
              <a:t>Medical Home – wrong model?</a:t>
            </a:r>
          </a:p>
          <a:p>
            <a:endParaRPr lang="en-US" baseline="0" dirty="0" smtClean="0"/>
          </a:p>
          <a:p>
            <a:r>
              <a:rPr lang="en-US" baseline="0" dirty="0" smtClean="0"/>
              <a:t>Why protect state run monopolies when they no longer serve the interests of the public or deliver a public good</a:t>
            </a:r>
            <a:endParaRPr lang="en-US" dirty="0" smtClean="0"/>
          </a:p>
          <a:p>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18</a:t>
            </a:fld>
            <a:endParaRPr lang="en-US"/>
          </a:p>
        </p:txBody>
      </p:sp>
    </p:spTree>
    <p:extLst>
      <p:ext uri="{BB962C8B-B14F-4D97-AF65-F5344CB8AC3E}">
        <p14:creationId xmlns:p14="http://schemas.microsoft.com/office/powerpoint/2010/main" val="1738440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try first, buy first, scale fast</a:t>
            </a:r>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19</a:t>
            </a:fld>
            <a:endParaRPr lang="en-US"/>
          </a:p>
        </p:txBody>
      </p:sp>
    </p:spTree>
    <p:extLst>
      <p:ext uri="{BB962C8B-B14F-4D97-AF65-F5344CB8AC3E}">
        <p14:creationId xmlns:p14="http://schemas.microsoft.com/office/powerpoint/2010/main" val="93704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Special thanks to the following people who contributed </a:t>
            </a:r>
            <a:r>
              <a:rPr lang="en-US" baseline="0" dirty="0" smtClean="0"/>
              <a:t>a great deal of content towards this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2</a:t>
            </a:fld>
            <a:endParaRPr lang="en-US"/>
          </a:p>
        </p:txBody>
      </p:sp>
    </p:spTree>
    <p:extLst>
      <p:ext uri="{BB962C8B-B14F-4D97-AF65-F5344CB8AC3E}">
        <p14:creationId xmlns:p14="http://schemas.microsoft.com/office/powerpoint/2010/main" val="1034082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Consumers are not slaves to insurance programs any more</a:t>
            </a:r>
          </a:p>
          <a:p>
            <a:r>
              <a:rPr lang="en-US" dirty="0" smtClean="0"/>
              <a:t>POP health </a:t>
            </a:r>
            <a:r>
              <a:rPr lang="en-US" dirty="0" err="1" smtClean="0"/>
              <a:t>mgmt</a:t>
            </a:r>
            <a:r>
              <a:rPr lang="en-US" dirty="0" smtClean="0"/>
              <a:t>, policy shift</a:t>
            </a:r>
            <a:r>
              <a:rPr lang="en-US" baseline="0" dirty="0" smtClean="0"/>
              <a:t> to value based care = accountable care becoming a driver</a:t>
            </a:r>
          </a:p>
          <a:p>
            <a:endParaRPr lang="en-US" baseline="0" dirty="0" smtClean="0"/>
          </a:p>
          <a:p>
            <a:r>
              <a:rPr lang="en-US" baseline="0" dirty="0" smtClean="0"/>
              <a:t>International engagement to validate – complexities due to issues with going abroad, access to capital, hindered domestically, we have artificial boundaries between provinces ..  </a:t>
            </a:r>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20</a:t>
            </a:fld>
            <a:endParaRPr lang="en-US"/>
          </a:p>
        </p:txBody>
      </p:sp>
    </p:spTree>
    <p:extLst>
      <p:ext uri="{BB962C8B-B14F-4D97-AF65-F5344CB8AC3E}">
        <p14:creationId xmlns:p14="http://schemas.microsoft.com/office/powerpoint/2010/main" val="114615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know what’s coming and have been projecting the demand impact for years. </a:t>
            </a:r>
          </a:p>
          <a:p>
            <a:endParaRPr lang="en-US" baseline="0" dirty="0" smtClean="0"/>
          </a:p>
          <a:p>
            <a:r>
              <a:rPr lang="en-US" baseline="0" dirty="0" smtClean="0"/>
              <a:t>Supply side innovation is incremental at best, and agency effects, combined with an outdate ideological view on how health care should be run, prevents truly disruptive business model innovation .. Which is what Alberta and Canada needs.”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Listen to </a:t>
            </a:r>
            <a:r>
              <a:rPr lang="en-US" dirty="0" smtClean="0">
                <a:solidFill>
                  <a:srgbClr val="5B9BD5"/>
                </a:solidFill>
              </a:rPr>
              <a:t>PATIENTS without patience</a:t>
            </a:r>
            <a:r>
              <a:rPr lang="en-US" dirty="0" smtClean="0"/>
              <a:t>. The “Include me” movements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Policy shifts to value based care = accountable care becoming a driver</a:t>
            </a:r>
          </a:p>
          <a:p>
            <a:endParaRPr lang="en-US" dirty="0" smtClean="0"/>
          </a:p>
          <a:p>
            <a:r>
              <a:rPr lang="en-US" dirty="0" smtClean="0"/>
              <a:t>Driving the industry/ profession</a:t>
            </a:r>
            <a:r>
              <a:rPr lang="en-US" baseline="0" dirty="0" smtClean="0"/>
              <a:t> to </a:t>
            </a:r>
            <a:r>
              <a:rPr lang="en-US" baseline="0" dirty="0" err="1" smtClean="0"/>
              <a:t>adop</a:t>
            </a:r>
            <a:endParaRPr lang="en-US" baseline="0" dirty="0" smtClean="0"/>
          </a:p>
          <a:p>
            <a:r>
              <a:rPr lang="en-US" baseline="0" dirty="0" smtClean="0"/>
              <a:t>t/ </a:t>
            </a:r>
            <a:r>
              <a:rPr lang="en-US" baseline="0" dirty="0" err="1" smtClean="0"/>
              <a:t>eg</a:t>
            </a:r>
            <a:r>
              <a:rPr lang="en-US" baseline="0" dirty="0" smtClean="0"/>
              <a:t>/ </a:t>
            </a:r>
            <a:r>
              <a:rPr lang="en-US" baseline="0" dirty="0" err="1" smtClean="0"/>
              <a:t>sociademographics</a:t>
            </a:r>
            <a:r>
              <a:rPr lang="en-US" baseline="0" dirty="0" smtClean="0"/>
              <a:t>, regulations, economy, technology</a:t>
            </a:r>
          </a:p>
          <a:p>
            <a:endParaRPr lang="en-US" baseline="0" dirty="0" smtClean="0"/>
          </a:p>
          <a:p>
            <a:r>
              <a:rPr lang="en-US" baseline="0" dirty="0" smtClean="0"/>
              <a:t>Is Solving Cancer a real moon shot?</a:t>
            </a:r>
          </a:p>
          <a:p>
            <a:r>
              <a:rPr lang="en-US" baseline="0" dirty="0" smtClean="0"/>
              <a:t>Medical Home – wrong model?</a:t>
            </a:r>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3</a:t>
            </a:fld>
            <a:endParaRPr lang="en-US"/>
          </a:p>
        </p:txBody>
      </p:sp>
    </p:spTree>
    <p:extLst>
      <p:ext uri="{BB962C8B-B14F-4D97-AF65-F5344CB8AC3E}">
        <p14:creationId xmlns:p14="http://schemas.microsoft.com/office/powerpoint/2010/main" val="300405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innovation wave</a:t>
            </a:r>
            <a:r>
              <a:rPr lang="en-US" baseline="0" dirty="0" smtClean="0"/>
              <a:t> complements some of the natural resource industry</a:t>
            </a:r>
          </a:p>
          <a:p>
            <a:endParaRPr lang="en-US" baseline="0" dirty="0" smtClean="0"/>
          </a:p>
          <a:p>
            <a:r>
              <a:rPr lang="en-US" baseline="0" dirty="0" smtClean="0"/>
              <a:t>{pivot from inside of Alberta activities to what’s from away?</a:t>
            </a:r>
            <a:endParaRPr lang="en-US" dirty="0"/>
          </a:p>
        </p:txBody>
      </p:sp>
      <p:sp>
        <p:nvSpPr>
          <p:cNvPr id="4" name="Slide Number Placeholder 3"/>
          <p:cNvSpPr>
            <a:spLocks noGrp="1"/>
          </p:cNvSpPr>
          <p:nvPr>
            <p:ph type="sldNum" sz="quarter" idx="10"/>
          </p:nvPr>
        </p:nvSpPr>
        <p:spPr/>
        <p:txBody>
          <a:bodyPr/>
          <a:lstStyle/>
          <a:p>
            <a:fld id="{9C740DB4-4383-D64C-8FA2-3A3DCFF6C3F3}" type="slidenum">
              <a:rPr lang="en-US" smtClean="0"/>
              <a:t>4</a:t>
            </a:fld>
            <a:endParaRPr lang="en-US" dirty="0"/>
          </a:p>
        </p:txBody>
      </p:sp>
    </p:spTree>
    <p:extLst>
      <p:ext uri="{BB962C8B-B14F-4D97-AF65-F5344CB8AC3E}">
        <p14:creationId xmlns:p14="http://schemas.microsoft.com/office/powerpoint/2010/main" val="136678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 big</a:t>
            </a:r>
            <a:r>
              <a:rPr lang="en-CA" baseline="0" dirty="0" smtClean="0"/>
              <a:t> ideas can be implemented without collaboration.  </a:t>
            </a:r>
          </a:p>
          <a:p>
            <a:endParaRPr lang="en-CA" baseline="0" dirty="0" smtClean="0"/>
          </a:p>
          <a:p>
            <a:r>
              <a:rPr lang="en-CA" baseline="0" dirty="0" smtClean="0"/>
              <a:t>Collaborate is a verb, not a concept. </a:t>
            </a:r>
          </a:p>
          <a:p>
            <a:endParaRPr lang="en-CA" baseline="0" dirty="0" smtClean="0"/>
          </a:p>
          <a:p>
            <a:r>
              <a:rPr lang="en-CA" baseline="0" dirty="0" smtClean="0"/>
              <a:t>The IHE has established networks in Health Technology Assessment, and is creating new networks and employing new collaborative models - bringing movers, shakers and advocates together, to take ideas from words to action.  We want co-development and real-world testing of new innovations – networks where members take ownership, and have the connections, tools and confidence at hand to secure follow-through. </a:t>
            </a:r>
          </a:p>
          <a:p>
            <a:endParaRPr lang="en-CA" baseline="0" dirty="0" smtClean="0"/>
          </a:p>
          <a:p>
            <a:pPr marL="285750" indent="-285750">
              <a:buFont typeface="Arial" panose="020B0604020202020204" pitchFamily="34" charset="0"/>
              <a:buChar char="•"/>
            </a:pPr>
            <a:r>
              <a:rPr lang="en-CA" dirty="0" smtClean="0"/>
              <a:t>Health Technology Assessment International and the International Network of Agencies for Health Technology Assessment (existing) (</a:t>
            </a:r>
            <a:r>
              <a:rPr lang="en-CA" dirty="0" smtClean="0">
                <a:hlinkClick r:id="rId3"/>
              </a:rPr>
              <a:t>www.inahta.org</a:t>
            </a:r>
            <a:r>
              <a:rPr lang="en-CA" dirty="0" smtClean="0"/>
              <a:t>; </a:t>
            </a:r>
            <a:r>
              <a:rPr lang="en-CA" dirty="0" smtClean="0">
                <a:hlinkClick r:id="rId4"/>
              </a:rPr>
              <a:t>www.htai.org</a:t>
            </a:r>
            <a:r>
              <a:rPr lang="en-CA" dirty="0" smtClean="0"/>
              <a:t>) </a:t>
            </a:r>
          </a:p>
          <a:p>
            <a:pPr marL="285750" indent="-285750">
              <a:buFont typeface="Arial" panose="020B0604020202020204" pitchFamily="34" charset="0"/>
              <a:buChar char="•"/>
            </a:pPr>
            <a:r>
              <a:rPr lang="en-CA" dirty="0" smtClean="0"/>
              <a:t>NEW: Network of Alberta Health Economists (</a:t>
            </a:r>
            <a:r>
              <a:rPr lang="en-CA" dirty="0" smtClean="0">
                <a:hlinkClick r:id="rId5"/>
              </a:rPr>
              <a:t>www.NOAHE.ca</a:t>
            </a:r>
            <a:r>
              <a:rPr lang="en-CA" dirty="0" smtClean="0"/>
              <a:t>) </a:t>
            </a:r>
          </a:p>
          <a:p>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5</a:t>
            </a:fld>
            <a:endParaRPr lang="en-US"/>
          </a:p>
        </p:txBody>
      </p:sp>
    </p:spTree>
    <p:extLst>
      <p:ext uri="{BB962C8B-B14F-4D97-AF65-F5344CB8AC3E}">
        <p14:creationId xmlns:p14="http://schemas.microsoft.com/office/powerpoint/2010/main" val="128962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Connecting Precision Medicine to </a:t>
            </a:r>
            <a:r>
              <a:rPr lang="en-US" sz="2000" b="1" dirty="0" smtClean="0">
                <a:solidFill>
                  <a:schemeClr val="accent1"/>
                </a:solidFill>
              </a:rPr>
              <a:t>Precision Wellness</a:t>
            </a:r>
          </a:p>
          <a:p>
            <a:endParaRPr lang="en-US" sz="2000" b="1" i="0" kern="1200" dirty="0" smtClean="0">
              <a:solidFill>
                <a:schemeClr val="accent1"/>
              </a:solidFill>
              <a:effectLst/>
              <a:latin typeface="+mn-lt"/>
              <a:ea typeface="+mn-ea"/>
              <a:cs typeface="+mn-cs"/>
            </a:endParaRPr>
          </a:p>
          <a:p>
            <a:r>
              <a:rPr lang="en-CA" sz="1200" b="0" i="0" kern="1200" dirty="0" smtClean="0">
                <a:solidFill>
                  <a:schemeClr val="tx1"/>
                </a:solidFill>
                <a:effectLst/>
                <a:latin typeface="+mn-lt"/>
                <a:ea typeface="+mn-ea"/>
                <a:cs typeface="+mn-cs"/>
              </a:rPr>
              <a:t>Emerging role</a:t>
            </a:r>
            <a:r>
              <a:rPr lang="en-CA" sz="1200" b="0" i="0" kern="1200" baseline="0" dirty="0" smtClean="0">
                <a:solidFill>
                  <a:schemeClr val="tx1"/>
                </a:solidFill>
                <a:effectLst/>
                <a:latin typeface="+mn-lt"/>
                <a:ea typeface="+mn-ea"/>
                <a:cs typeface="+mn-cs"/>
              </a:rPr>
              <a:t> of AI???</a:t>
            </a:r>
            <a:endParaRPr lang="en-CA" sz="1200" b="0" i="0" kern="1200" dirty="0" smtClean="0">
              <a:solidFill>
                <a:schemeClr val="tx1"/>
              </a:solidFill>
              <a:effectLst/>
              <a:latin typeface="+mn-lt"/>
              <a:ea typeface="+mn-ea"/>
              <a:cs typeface="+mn-cs"/>
            </a:endParaRP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We </a:t>
            </a:r>
            <a:r>
              <a:rPr lang="en-CA" sz="1200" b="0" i="0" kern="1200" dirty="0">
                <a:solidFill>
                  <a:schemeClr val="tx1"/>
                </a:solidFill>
                <a:effectLst/>
                <a:latin typeface="+mn-lt"/>
                <a:ea typeface="+mn-ea"/>
                <a:cs typeface="+mn-cs"/>
              </a:rPr>
              <a:t>must embrace complexity to fully understand patient physiology and disease “A complex adaptive system has three characteristics. The first is that the system consists of a number of heterogeneous agents, and each of those agents makes decisions about how to behave. The most important dimension here is that those decisions will evolve over time. The second characteristic is that the agents interact with one another. That interaction leads to the third—something that scientists call emergence: In a very real way, the whole becomes greater than the sum of the parts. The key issue is that you can’t really understand the whole system by simply looking at its individual parts”. - Michael J. </a:t>
            </a:r>
            <a:r>
              <a:rPr lang="en-CA" sz="1200" b="0" i="0" kern="1200" dirty="0" err="1">
                <a:solidFill>
                  <a:schemeClr val="tx1"/>
                </a:solidFill>
                <a:effectLst/>
                <a:latin typeface="+mn-lt"/>
                <a:ea typeface="+mn-ea"/>
                <a:cs typeface="+mn-cs"/>
              </a:rPr>
              <a:t>Mauboussin</a:t>
            </a:r>
            <a:r>
              <a:rPr lang="en-CA" sz="1200" b="0" i="0" kern="1200" dirty="0">
                <a:solidFill>
                  <a:schemeClr val="tx1"/>
                </a:solidFill>
                <a:effectLst/>
                <a:latin typeface="+mn-lt"/>
                <a:ea typeface="+mn-ea"/>
                <a:cs typeface="+mn-cs"/>
              </a:rPr>
              <a:t> (investment banker)</a:t>
            </a:r>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6</a:t>
            </a:fld>
            <a:endParaRPr lang="en-US"/>
          </a:p>
        </p:txBody>
      </p:sp>
    </p:spTree>
    <p:extLst>
      <p:ext uri="{BB962C8B-B14F-4D97-AF65-F5344CB8AC3E}">
        <p14:creationId xmlns:p14="http://schemas.microsoft.com/office/powerpoint/2010/main" val="339248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lead with research Push play has been Canada’s primary innovation</a:t>
            </a:r>
            <a:r>
              <a:rPr lang="en-US" baseline="0" dirty="0" smtClean="0"/>
              <a:t> strategy.  Leads to frustration when discoveries cannot be matched up with problems or opportunities.</a:t>
            </a:r>
          </a:p>
          <a:p>
            <a:r>
              <a:rPr lang="en-US" baseline="0" dirty="0" smtClean="0"/>
              <a:t>Arrow indicates infamous “innovation gap” bringing capturing </a:t>
            </a:r>
            <a:r>
              <a:rPr lang="en-US" baseline="0" dirty="0" err="1" smtClean="0"/>
              <a:t>commericial</a:t>
            </a:r>
            <a:r>
              <a:rPr lang="en-US" baseline="0" dirty="0" smtClean="0"/>
              <a:t> value.  Actually is an invention gap.</a:t>
            </a:r>
          </a:p>
          <a:p>
            <a:endParaRPr lang="en-US" baseline="0" dirty="0" smtClean="0">
              <a:solidFill>
                <a:srgbClr val="000000"/>
              </a:solidFill>
              <a:latin typeface="Helvetica" pitchFamily="-108" charset="0"/>
            </a:endParaRPr>
          </a:p>
          <a:p>
            <a:r>
              <a:rPr lang="en-GB" dirty="0" smtClean="0">
                <a:solidFill>
                  <a:srgbClr val="000000"/>
                </a:solidFill>
                <a:latin typeface="Helvetica" pitchFamily="-108" charset="0"/>
              </a:rPr>
              <a:t>Strong innovation performance relies on a well-functioning system involving both “push”</a:t>
            </a:r>
            <a:r>
              <a:rPr lang="en-GB" dirty="0" smtClean="0">
                <a:solidFill>
                  <a:srgbClr val="000000"/>
                </a:solidFill>
              </a:rPr>
              <a:t> </a:t>
            </a:r>
            <a:r>
              <a:rPr lang="en-GB" dirty="0" smtClean="0">
                <a:solidFill>
                  <a:srgbClr val="000000"/>
                </a:solidFill>
                <a:latin typeface="Helvetica" pitchFamily="-108" charset="0"/>
              </a:rPr>
              <a:t>and “pull” (demand) factors</a:t>
            </a:r>
          </a:p>
          <a:p>
            <a:pPr eaLnBrk="0" hangingPunct="0">
              <a:buFontTx/>
              <a:buChar char="-"/>
            </a:pPr>
            <a:r>
              <a:rPr lang="en-GB" sz="1000" dirty="0" smtClean="0">
                <a:ea typeface="Arial" pitchFamily="-108" charset="-52"/>
              </a:rPr>
              <a:t>OECD’s Innovation Strategy: Key Findings and Policy Messages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740DB4-4383-D64C-8FA2-3A3DCFF6C3F3}" type="slidenum">
              <a:rPr lang="en-US" smtClean="0"/>
              <a:t>7</a:t>
            </a:fld>
            <a:endParaRPr lang="en-US" dirty="0"/>
          </a:p>
        </p:txBody>
      </p:sp>
    </p:spTree>
    <p:extLst>
      <p:ext uri="{BB962C8B-B14F-4D97-AF65-F5344CB8AC3E}">
        <p14:creationId xmlns:p14="http://schemas.microsoft.com/office/powerpoint/2010/main" val="402732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8</a:t>
            </a:fld>
            <a:endParaRPr lang="en-US"/>
          </a:p>
        </p:txBody>
      </p:sp>
    </p:spTree>
    <p:extLst>
      <p:ext uri="{BB962C8B-B14F-4D97-AF65-F5344CB8AC3E}">
        <p14:creationId xmlns:p14="http://schemas.microsoft.com/office/powerpoint/2010/main" val="217592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 is no legitimate burning platform in Canadian</a:t>
            </a:r>
            <a:r>
              <a:rPr lang="en-US" baseline="0" dirty="0" smtClean="0"/>
              <a:t> health care because we inherently lack the information to make educated decisions, as consumers, as taxpayers, as bureaucrats, as politicians.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driving a sense of urgency to change? Is the ‘system’ we have is good enough or does it drives complacency?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B9BD5"/>
                </a:solidFill>
              </a:rPr>
              <a:t>PEOPLE</a:t>
            </a:r>
            <a:r>
              <a:rPr lang="en-US" dirty="0" smtClean="0"/>
              <a:t> - Everyone in Alberta is either an innovator OR wants to be! Too many constraints. </a:t>
            </a:r>
            <a:r>
              <a:rPr lang="en-US" dirty="0" smtClean="0">
                <a:solidFill>
                  <a:srgbClr val="5B9BD5"/>
                </a:solidFill>
              </a:rPr>
              <a:t>ENCOURAGE</a:t>
            </a:r>
            <a:endParaRPr lang="en-US" dirty="0" smtClean="0"/>
          </a:p>
          <a:p>
            <a:endParaRPr lang="en-US" dirty="0" smtClean="0"/>
          </a:p>
          <a:p>
            <a:r>
              <a:rPr lang="en-US" dirty="0" smtClean="0"/>
              <a:t>- Tell this story, not </a:t>
            </a:r>
            <a:r>
              <a:rPr lang="en-US" dirty="0" err="1" smtClean="0"/>
              <a:t>incrementalism</a:t>
            </a:r>
            <a:r>
              <a:rPr lang="en-US" dirty="0" smtClean="0"/>
              <a:t> .. Sell</a:t>
            </a:r>
            <a:r>
              <a:rPr lang="en-US" baseline="0" dirty="0" smtClean="0"/>
              <a:t> incremental and give disruptive change</a:t>
            </a:r>
            <a:endParaRPr lang="en-US" dirty="0" smtClean="0"/>
          </a:p>
          <a:p>
            <a:r>
              <a:rPr lang="en-US" dirty="0" smtClean="0"/>
              <a:t>- Build deck around this theme</a:t>
            </a:r>
          </a:p>
          <a:p>
            <a:r>
              <a:rPr lang="en-US" dirty="0" smtClean="0"/>
              <a:t>- Revamp co-operative business model to transitioning industries</a:t>
            </a:r>
          </a:p>
          <a:p>
            <a:r>
              <a:rPr lang="en-US" dirty="0" smtClean="0"/>
              <a:t>- Not protecting monopolies </a:t>
            </a:r>
          </a:p>
          <a:p>
            <a:r>
              <a:rPr lang="en-US" dirty="0" smtClean="0"/>
              <a:t>- Role of municipalities verses Provinces, AMGA </a:t>
            </a:r>
          </a:p>
          <a:p>
            <a:r>
              <a:rPr lang="en-US" dirty="0" smtClean="0"/>
              <a:t>- Mission, mandate, model (Robert)</a:t>
            </a:r>
          </a:p>
          <a:p>
            <a:r>
              <a:rPr lang="en-US" dirty="0" smtClean="0"/>
              <a:t>- What is the pointing edge of the spear</a:t>
            </a:r>
          </a:p>
          <a:p>
            <a:r>
              <a:rPr lang="en-US" dirty="0" smtClean="0"/>
              <a:t>- Alternative energy industry application </a:t>
            </a:r>
          </a:p>
          <a:p>
            <a:r>
              <a:rPr lang="en-US" dirty="0" smtClean="0"/>
              <a:t>- Similar to charter school disruption challenges</a:t>
            </a:r>
          </a:p>
          <a:p>
            <a:endParaRPr lang="en-US" dirty="0"/>
          </a:p>
        </p:txBody>
      </p:sp>
      <p:sp>
        <p:nvSpPr>
          <p:cNvPr id="4" name="Slide Number Placeholder 3"/>
          <p:cNvSpPr>
            <a:spLocks noGrp="1"/>
          </p:cNvSpPr>
          <p:nvPr>
            <p:ph type="sldNum" sz="quarter" idx="10"/>
          </p:nvPr>
        </p:nvSpPr>
        <p:spPr/>
        <p:txBody>
          <a:bodyPr/>
          <a:lstStyle/>
          <a:p>
            <a:fld id="{DC854AE2-FAB5-449A-9CDA-D0A5C09C46F8}" type="slidenum">
              <a:rPr lang="en-US" smtClean="0"/>
              <a:t>9</a:t>
            </a:fld>
            <a:endParaRPr lang="en-US"/>
          </a:p>
        </p:txBody>
      </p:sp>
    </p:spTree>
    <p:extLst>
      <p:ext uri="{BB962C8B-B14F-4D97-AF65-F5344CB8AC3E}">
        <p14:creationId xmlns:p14="http://schemas.microsoft.com/office/powerpoint/2010/main" val="395910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B088FA-0803-4FCC-A85F-57D804EBFB1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7107F-2D1E-4352-BAAD-6245C11A09B7}" type="slidenum">
              <a:rPr lang="en-US" smtClean="0"/>
              <a:t>‹#›</a:t>
            </a:fld>
            <a:endParaRPr lang="en-US"/>
          </a:p>
        </p:txBody>
      </p:sp>
    </p:spTree>
    <p:extLst>
      <p:ext uri="{BB962C8B-B14F-4D97-AF65-F5344CB8AC3E}">
        <p14:creationId xmlns:p14="http://schemas.microsoft.com/office/powerpoint/2010/main" val="139870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088FA-0803-4FCC-A85F-57D804EBFB1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7107F-2D1E-4352-BAAD-6245C11A09B7}" type="slidenum">
              <a:rPr lang="en-US" smtClean="0"/>
              <a:t>‹#›</a:t>
            </a:fld>
            <a:endParaRPr lang="en-US"/>
          </a:p>
        </p:txBody>
      </p:sp>
    </p:spTree>
    <p:extLst>
      <p:ext uri="{BB962C8B-B14F-4D97-AF65-F5344CB8AC3E}">
        <p14:creationId xmlns:p14="http://schemas.microsoft.com/office/powerpoint/2010/main" val="391805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088FA-0803-4FCC-A85F-57D804EBFB1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7107F-2D1E-4352-BAAD-6245C11A09B7}" type="slidenum">
              <a:rPr lang="en-US" smtClean="0"/>
              <a:t>‹#›</a:t>
            </a:fld>
            <a:endParaRPr lang="en-US"/>
          </a:p>
        </p:txBody>
      </p:sp>
    </p:spTree>
    <p:extLst>
      <p:ext uri="{BB962C8B-B14F-4D97-AF65-F5344CB8AC3E}">
        <p14:creationId xmlns:p14="http://schemas.microsoft.com/office/powerpoint/2010/main" val="134591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4B088FA-0803-4FCC-A85F-57D804EBFB1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7107F-2D1E-4352-BAAD-6245C11A09B7}" type="slidenum">
              <a:rPr lang="en-US" smtClean="0"/>
              <a:t>‹#›</a:t>
            </a:fld>
            <a:endParaRPr lang="en-US"/>
          </a:p>
        </p:txBody>
      </p:sp>
    </p:spTree>
    <p:extLst>
      <p:ext uri="{BB962C8B-B14F-4D97-AF65-F5344CB8AC3E}">
        <p14:creationId xmlns:p14="http://schemas.microsoft.com/office/powerpoint/2010/main" val="80876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088FA-0803-4FCC-A85F-57D804EBFB1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7107F-2D1E-4352-BAAD-6245C11A09B7}" type="slidenum">
              <a:rPr lang="en-US" smtClean="0"/>
              <a:t>‹#›</a:t>
            </a:fld>
            <a:endParaRPr lang="en-US"/>
          </a:p>
        </p:txBody>
      </p:sp>
    </p:spTree>
    <p:extLst>
      <p:ext uri="{BB962C8B-B14F-4D97-AF65-F5344CB8AC3E}">
        <p14:creationId xmlns:p14="http://schemas.microsoft.com/office/powerpoint/2010/main" val="327441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088FA-0803-4FCC-A85F-57D804EBFB1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7107F-2D1E-4352-BAAD-6245C11A09B7}" type="slidenum">
              <a:rPr lang="en-US" smtClean="0"/>
              <a:t>‹#›</a:t>
            </a:fld>
            <a:endParaRPr lang="en-US"/>
          </a:p>
        </p:txBody>
      </p:sp>
    </p:spTree>
    <p:extLst>
      <p:ext uri="{BB962C8B-B14F-4D97-AF65-F5344CB8AC3E}">
        <p14:creationId xmlns:p14="http://schemas.microsoft.com/office/powerpoint/2010/main" val="82090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B088FA-0803-4FCC-A85F-57D804EBFB1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7107F-2D1E-4352-BAAD-6245C11A09B7}" type="slidenum">
              <a:rPr lang="en-US" smtClean="0"/>
              <a:t>‹#›</a:t>
            </a:fld>
            <a:endParaRPr lang="en-US"/>
          </a:p>
        </p:txBody>
      </p:sp>
    </p:spTree>
    <p:extLst>
      <p:ext uri="{BB962C8B-B14F-4D97-AF65-F5344CB8AC3E}">
        <p14:creationId xmlns:p14="http://schemas.microsoft.com/office/powerpoint/2010/main" val="326761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B088FA-0803-4FCC-A85F-57D804EBFB1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37107F-2D1E-4352-BAAD-6245C11A09B7}" type="slidenum">
              <a:rPr lang="en-US" smtClean="0"/>
              <a:t>‹#›</a:t>
            </a:fld>
            <a:endParaRPr lang="en-US"/>
          </a:p>
        </p:txBody>
      </p:sp>
    </p:spTree>
    <p:extLst>
      <p:ext uri="{BB962C8B-B14F-4D97-AF65-F5344CB8AC3E}">
        <p14:creationId xmlns:p14="http://schemas.microsoft.com/office/powerpoint/2010/main" val="1325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B088FA-0803-4FCC-A85F-57D804EBFB1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7107F-2D1E-4352-BAAD-6245C11A09B7}" type="slidenum">
              <a:rPr lang="en-US" smtClean="0"/>
              <a:t>‹#›</a:t>
            </a:fld>
            <a:endParaRPr lang="en-US"/>
          </a:p>
        </p:txBody>
      </p:sp>
    </p:spTree>
    <p:extLst>
      <p:ext uri="{BB962C8B-B14F-4D97-AF65-F5344CB8AC3E}">
        <p14:creationId xmlns:p14="http://schemas.microsoft.com/office/powerpoint/2010/main" val="245741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088FA-0803-4FCC-A85F-57D804EBFB1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37107F-2D1E-4352-BAAD-6245C11A09B7}" type="slidenum">
              <a:rPr lang="en-US" smtClean="0"/>
              <a:t>‹#›</a:t>
            </a:fld>
            <a:endParaRPr lang="en-US"/>
          </a:p>
        </p:txBody>
      </p:sp>
    </p:spTree>
    <p:extLst>
      <p:ext uri="{BB962C8B-B14F-4D97-AF65-F5344CB8AC3E}">
        <p14:creationId xmlns:p14="http://schemas.microsoft.com/office/powerpoint/2010/main" val="151319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088FA-0803-4FCC-A85F-57D804EBFB1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7107F-2D1E-4352-BAAD-6245C11A09B7}" type="slidenum">
              <a:rPr lang="en-US" smtClean="0"/>
              <a:t>‹#›</a:t>
            </a:fld>
            <a:endParaRPr lang="en-US"/>
          </a:p>
        </p:txBody>
      </p:sp>
    </p:spTree>
    <p:extLst>
      <p:ext uri="{BB962C8B-B14F-4D97-AF65-F5344CB8AC3E}">
        <p14:creationId xmlns:p14="http://schemas.microsoft.com/office/powerpoint/2010/main" val="360774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088FA-0803-4FCC-A85F-57D804EBFB1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7107F-2D1E-4352-BAAD-6245C11A09B7}" type="slidenum">
              <a:rPr lang="en-US" smtClean="0"/>
              <a:t>‹#›</a:t>
            </a:fld>
            <a:endParaRPr lang="en-US"/>
          </a:p>
        </p:txBody>
      </p:sp>
    </p:spTree>
    <p:extLst>
      <p:ext uri="{BB962C8B-B14F-4D97-AF65-F5344CB8AC3E}">
        <p14:creationId xmlns:p14="http://schemas.microsoft.com/office/powerpoint/2010/main" val="361539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088FA-0803-4FCC-A85F-57D804EBFB1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7107F-2D1E-4352-BAAD-6245C11A09B7}" type="slidenum">
              <a:rPr lang="en-US" smtClean="0"/>
              <a:t>‹#›</a:t>
            </a:fld>
            <a:endParaRPr lang="en-US"/>
          </a:p>
        </p:txBody>
      </p:sp>
    </p:spTree>
    <p:extLst>
      <p:ext uri="{BB962C8B-B14F-4D97-AF65-F5344CB8AC3E}">
        <p14:creationId xmlns:p14="http://schemas.microsoft.com/office/powerpoint/2010/main" val="130186383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tiff"/></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jpe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ihe.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e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686" y="742949"/>
            <a:ext cx="11464290" cy="1978343"/>
          </a:xfrm>
        </p:spPr>
        <p:txBody>
          <a:bodyPr>
            <a:normAutofit/>
          </a:bodyPr>
          <a:lstStyle/>
          <a:p>
            <a:r>
              <a:rPr lang="en-US" sz="6700" b="1" dirty="0" smtClean="0">
                <a:solidFill>
                  <a:schemeClr val="accent1"/>
                </a:solidFill>
              </a:rPr>
              <a:t>Health &amp; Bio Tech </a:t>
            </a:r>
            <a:r>
              <a:rPr lang="en-US" dirty="0" smtClean="0"/>
              <a:t/>
            </a:r>
            <a:br>
              <a:rPr lang="en-US" dirty="0" smtClean="0"/>
            </a:br>
            <a:r>
              <a:rPr lang="en-US" sz="4400" dirty="0"/>
              <a:t>Creating the New Alberta - Vision &amp; Leadership </a:t>
            </a:r>
          </a:p>
        </p:txBody>
      </p:sp>
      <p:sp>
        <p:nvSpPr>
          <p:cNvPr id="4" name="TextBox 3"/>
          <p:cNvSpPr txBox="1"/>
          <p:nvPr/>
        </p:nvSpPr>
        <p:spPr>
          <a:xfrm>
            <a:off x="1031373" y="3065013"/>
            <a:ext cx="10370916" cy="800219"/>
          </a:xfrm>
          <a:prstGeom prst="rect">
            <a:avLst/>
          </a:prstGeom>
          <a:noFill/>
        </p:spPr>
        <p:txBody>
          <a:bodyPr wrap="square" rtlCol="0">
            <a:spAutoFit/>
          </a:bodyPr>
          <a:lstStyle/>
          <a:p>
            <a:pPr algn="ctr"/>
            <a:endParaRPr lang="en-US" sz="2800" dirty="0" smtClean="0">
              <a:solidFill>
                <a:schemeClr val="accent2"/>
              </a:solidFill>
            </a:endParaRPr>
          </a:p>
          <a:p>
            <a:endParaRPr lang="en-US" dirty="0"/>
          </a:p>
        </p:txBody>
      </p:sp>
      <p:pic>
        <p:nvPicPr>
          <p:cNvPr id="7" name="Picture 6" descr="header-915122_19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857" y="2973937"/>
            <a:ext cx="6709628" cy="2103748"/>
          </a:xfrm>
          <a:prstGeom prst="rect">
            <a:avLst/>
          </a:prstGeom>
        </p:spPr>
      </p:pic>
      <p:sp>
        <p:nvSpPr>
          <p:cNvPr id="3" name="TextBox 2"/>
          <p:cNvSpPr txBox="1"/>
          <p:nvPr/>
        </p:nvSpPr>
        <p:spPr>
          <a:xfrm>
            <a:off x="7223760" y="5406390"/>
            <a:ext cx="4389119" cy="1107996"/>
          </a:xfrm>
          <a:prstGeom prst="rect">
            <a:avLst/>
          </a:prstGeom>
          <a:noFill/>
        </p:spPr>
        <p:txBody>
          <a:bodyPr wrap="square" rtlCol="0">
            <a:spAutoFit/>
          </a:bodyPr>
          <a:lstStyle/>
          <a:p>
            <a:r>
              <a:rPr lang="en-US" sz="2400" dirty="0" smtClean="0">
                <a:solidFill>
                  <a:schemeClr val="accent5">
                    <a:lumMod val="50000"/>
                  </a:schemeClr>
                </a:solidFill>
              </a:rPr>
              <a:t>Presenter:</a:t>
            </a:r>
          </a:p>
          <a:p>
            <a:r>
              <a:rPr lang="en-US" sz="2400" dirty="0" smtClean="0">
                <a:solidFill>
                  <a:schemeClr val="accent5">
                    <a:lumMod val="50000"/>
                  </a:schemeClr>
                </a:solidFill>
              </a:rPr>
              <a:t>Peter Fenwick - </a:t>
            </a:r>
            <a:r>
              <a:rPr lang="en-US" sz="2400" dirty="0">
                <a:solidFill>
                  <a:schemeClr val="accent5">
                    <a:lumMod val="50000"/>
                  </a:schemeClr>
                </a:solidFill>
              </a:rPr>
              <a:t>@</a:t>
            </a:r>
            <a:r>
              <a:rPr lang="en-US" sz="2400" dirty="0" err="1">
                <a:solidFill>
                  <a:schemeClr val="accent5">
                    <a:lumMod val="50000"/>
                  </a:schemeClr>
                </a:solidFill>
              </a:rPr>
              <a:t>strategytosales</a:t>
            </a:r>
            <a:r>
              <a:rPr lang="en-US" sz="2400" dirty="0">
                <a:solidFill>
                  <a:schemeClr val="accent5">
                    <a:lumMod val="50000"/>
                  </a:schemeClr>
                </a:solidFill>
              </a:rPr>
              <a:t> </a:t>
            </a:r>
            <a:endParaRPr lang="en-US" sz="2400" dirty="0" smtClean="0">
              <a:solidFill>
                <a:schemeClr val="accent5">
                  <a:lumMod val="50000"/>
                </a:schemeClr>
              </a:solidFill>
            </a:endParaRPr>
          </a:p>
          <a:p>
            <a:endParaRPr lang="en-US" dirty="0"/>
          </a:p>
        </p:txBody>
      </p:sp>
    </p:spTree>
    <p:extLst>
      <p:ext uri="{BB962C8B-B14F-4D97-AF65-F5344CB8AC3E}">
        <p14:creationId xmlns:p14="http://schemas.microsoft.com/office/powerpoint/2010/main" val="74569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79027" y="4417674"/>
            <a:ext cx="5725185" cy="1815882"/>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CA" sz="2800" b="1" dirty="0" smtClean="0">
                <a:solidFill>
                  <a:srgbClr val="000000"/>
                </a:solidFill>
              </a:rPr>
              <a:t>FACT: </a:t>
            </a:r>
            <a:r>
              <a:rPr lang="en-CA" sz="2800" dirty="0" smtClean="0">
                <a:solidFill>
                  <a:srgbClr val="000000"/>
                </a:solidFill>
              </a:rPr>
              <a:t>“</a:t>
            </a:r>
            <a:r>
              <a:rPr lang="en-CA" sz="2800" b="1" dirty="0" smtClean="0">
                <a:solidFill>
                  <a:srgbClr val="000000"/>
                </a:solidFill>
              </a:rPr>
              <a:t>Every </a:t>
            </a:r>
            <a:r>
              <a:rPr lang="en-CA" sz="2800" b="1" dirty="0">
                <a:solidFill>
                  <a:srgbClr val="000000"/>
                </a:solidFill>
              </a:rPr>
              <a:t>hour we will spend $2.3 million – $56 million per day </a:t>
            </a:r>
            <a:r>
              <a:rPr lang="en-CA" sz="2800" dirty="0">
                <a:solidFill>
                  <a:srgbClr val="000000"/>
                </a:solidFill>
              </a:rPr>
              <a:t>– to maintain and improve Alberta’s health care system</a:t>
            </a:r>
            <a:r>
              <a:rPr lang="en-CA" sz="2800" dirty="0" smtClean="0">
                <a:solidFill>
                  <a:srgbClr val="000000"/>
                </a:solidFill>
              </a:rPr>
              <a:t>.” – </a:t>
            </a:r>
            <a:r>
              <a:rPr lang="en-CA" sz="2800" b="1" dirty="0" smtClean="0">
                <a:solidFill>
                  <a:srgbClr val="000000"/>
                </a:solidFill>
              </a:rPr>
              <a:t>Alberta Health</a:t>
            </a:r>
            <a:endParaRPr lang="en-CA" sz="2800" b="1" dirty="0">
              <a:solidFill>
                <a:srgbClr val="000000"/>
              </a:solidFill>
            </a:endParaRPr>
          </a:p>
        </p:txBody>
      </p:sp>
      <p:pic>
        <p:nvPicPr>
          <p:cNvPr id="8" name="Picture 7"/>
          <p:cNvPicPr>
            <a:picLocks noChangeAspect="1"/>
          </p:cNvPicPr>
          <p:nvPr/>
        </p:nvPicPr>
        <p:blipFill>
          <a:blip r:embed="rId3"/>
          <a:stretch>
            <a:fillRect/>
          </a:stretch>
        </p:blipFill>
        <p:spPr>
          <a:xfrm>
            <a:off x="8251929" y="1381260"/>
            <a:ext cx="3529610" cy="2647207"/>
          </a:xfrm>
          <a:prstGeom prst="rect">
            <a:avLst/>
          </a:prstGeom>
        </p:spPr>
      </p:pic>
      <p:sp>
        <p:nvSpPr>
          <p:cNvPr id="20" name="TextBox 19"/>
          <p:cNvSpPr txBox="1"/>
          <p:nvPr/>
        </p:nvSpPr>
        <p:spPr>
          <a:xfrm>
            <a:off x="579027" y="408653"/>
            <a:ext cx="6926501" cy="3046988"/>
          </a:xfrm>
          <a:prstGeom prst="rect">
            <a:avLst/>
          </a:prstGeom>
          <a:noFill/>
        </p:spPr>
        <p:txBody>
          <a:bodyPr wrap="square" rtlCol="0">
            <a:spAutoFit/>
          </a:bodyPr>
          <a:lstStyle/>
          <a:p>
            <a:r>
              <a:rPr lang="en-CA" sz="2800" b="1" dirty="0" smtClean="0"/>
              <a:t>Performance improvement:  </a:t>
            </a:r>
            <a:r>
              <a:rPr lang="en-CA" sz="3600" b="1" dirty="0" smtClean="0">
                <a:solidFill>
                  <a:schemeClr val="accent1"/>
                </a:solidFill>
              </a:rPr>
              <a:t>M</a:t>
            </a:r>
            <a:r>
              <a:rPr lang="en-CA" sz="3600" b="1" dirty="0" smtClean="0">
                <a:solidFill>
                  <a:schemeClr val="accent1"/>
                </a:solidFill>
              </a:rPr>
              <a:t>ore </a:t>
            </a:r>
            <a:r>
              <a:rPr lang="en-CA" sz="3600" b="1" dirty="0">
                <a:solidFill>
                  <a:schemeClr val="accent1"/>
                </a:solidFill>
              </a:rPr>
              <a:t>regularly re-assess current practice</a:t>
            </a:r>
            <a:r>
              <a:rPr lang="en-CA" sz="3600" dirty="0"/>
              <a:t>.  </a:t>
            </a:r>
          </a:p>
          <a:p>
            <a:endParaRPr lang="en-CA" sz="2400" dirty="0" smtClean="0"/>
          </a:p>
          <a:p>
            <a:r>
              <a:rPr lang="en-CA" sz="2400" dirty="0" smtClean="0"/>
              <a:t>Health economics research seeks </a:t>
            </a:r>
            <a:r>
              <a:rPr lang="en-CA" sz="2400" b="1" dirty="0" smtClean="0"/>
              <a:t>the best distribution of resources </a:t>
            </a:r>
            <a:r>
              <a:rPr lang="en-CA" sz="2400" dirty="0" smtClean="0"/>
              <a:t>(labour, money, etc.) </a:t>
            </a:r>
            <a:r>
              <a:rPr lang="en-CA" sz="2400" b="1" dirty="0" smtClean="0"/>
              <a:t>to reach the best outcome </a:t>
            </a:r>
            <a:r>
              <a:rPr lang="en-CA" sz="2400" dirty="0" smtClean="0"/>
              <a:t>(high quality, economically sustainable, healthcare) to guide choices. </a:t>
            </a:r>
          </a:p>
        </p:txBody>
      </p:sp>
      <p:sp>
        <p:nvSpPr>
          <p:cNvPr id="21" name="TextBox 20"/>
          <p:cNvSpPr txBox="1"/>
          <p:nvPr/>
        </p:nvSpPr>
        <p:spPr>
          <a:xfrm>
            <a:off x="8591323" y="4022144"/>
            <a:ext cx="3326680" cy="923330"/>
          </a:xfrm>
          <a:prstGeom prst="rect">
            <a:avLst/>
          </a:prstGeom>
          <a:noFill/>
        </p:spPr>
        <p:txBody>
          <a:bodyPr wrap="square" rtlCol="0">
            <a:spAutoFit/>
          </a:bodyPr>
          <a:lstStyle/>
          <a:p>
            <a:r>
              <a:rPr lang="en-CA" dirty="0" smtClean="0"/>
              <a:t>The </a:t>
            </a:r>
            <a:r>
              <a:rPr lang="en-CA" b="1" dirty="0" smtClean="0">
                <a:solidFill>
                  <a:schemeClr val="accent1"/>
                </a:solidFill>
                <a:latin typeface="+mj-lt"/>
                <a:ea typeface="+mj-ea"/>
                <a:cs typeface="+mj-cs"/>
              </a:rPr>
              <a:t>patients </a:t>
            </a:r>
            <a:r>
              <a:rPr lang="en-CA" dirty="0" smtClean="0"/>
              <a:t>, balancing between our decisions,  are the </a:t>
            </a:r>
            <a:r>
              <a:rPr lang="en-CA" b="1" dirty="0">
                <a:solidFill>
                  <a:schemeClr val="accent1"/>
                </a:solidFill>
                <a:latin typeface="+mj-lt"/>
                <a:ea typeface="+mj-ea"/>
                <a:cs typeface="+mj-cs"/>
              </a:rPr>
              <a:t>most important </a:t>
            </a:r>
            <a:r>
              <a:rPr lang="en-CA" dirty="0" smtClean="0"/>
              <a:t>consideration.</a:t>
            </a:r>
            <a:endParaRPr lang="en-US" dirty="0"/>
          </a:p>
        </p:txBody>
      </p:sp>
      <p:sp>
        <p:nvSpPr>
          <p:cNvPr id="3" name="Oval Callout 2"/>
          <p:cNvSpPr/>
          <p:nvPr/>
        </p:nvSpPr>
        <p:spPr>
          <a:xfrm>
            <a:off x="6348486" y="4261086"/>
            <a:ext cx="2314085" cy="1399043"/>
          </a:xfrm>
          <a:prstGeom prst="wedgeEllipseCallout">
            <a:avLst>
              <a:gd name="adj1" fmla="val -60833"/>
              <a:gd name="adj2" fmla="val 840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And that’s just counting  what Provincial taxes pays for</a:t>
            </a:r>
            <a:r>
              <a:rPr lang="is-IS" dirty="0" smtClean="0">
                <a:solidFill>
                  <a:srgbClr val="000000"/>
                </a:solidFill>
              </a:rPr>
              <a:t>….</a:t>
            </a:r>
            <a:endParaRPr lang="en-US" dirty="0">
              <a:solidFill>
                <a:srgbClr val="000000"/>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1323" y="549265"/>
            <a:ext cx="3053751" cy="538897"/>
          </a:xfrm>
          <a:prstGeom prst="rect">
            <a:avLst/>
          </a:prstGeom>
        </p:spPr>
      </p:pic>
    </p:spTree>
    <p:extLst>
      <p:ext uri="{BB962C8B-B14F-4D97-AF65-F5344CB8AC3E}">
        <p14:creationId xmlns:p14="http://schemas.microsoft.com/office/powerpoint/2010/main" val="3111295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8" descr="template power point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3" y="0"/>
            <a:ext cx="12301188" cy="694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1480" y="845003"/>
            <a:ext cx="11780520" cy="937327"/>
          </a:xfrm>
        </p:spPr>
        <p:txBody>
          <a:bodyPr>
            <a:normAutofit/>
          </a:bodyPr>
          <a:lstStyle/>
          <a:p>
            <a:r>
              <a:rPr lang="en-US" sz="2700" b="1" dirty="0" smtClean="0"/>
              <a:t>Performance improvement:  </a:t>
            </a:r>
            <a:r>
              <a:rPr lang="en-US" b="1" dirty="0" smtClean="0">
                <a:solidFill>
                  <a:schemeClr val="accent1">
                    <a:lumMod val="75000"/>
                  </a:schemeClr>
                </a:solidFill>
              </a:rPr>
              <a:t>Culture often trumps change</a:t>
            </a:r>
            <a:endParaRPr lang="en-US"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7267797"/>
              </p:ext>
            </p:extLst>
          </p:nvPr>
        </p:nvGraphicFramePr>
        <p:xfrm>
          <a:off x="709086" y="2057400"/>
          <a:ext cx="10824633" cy="3946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4" descr="C:\Users\lindarevell\AppData\Local\Microsoft\Windows\Temporary Internet Files\Content.IE5\0Q9KCA66\diversity_rainbow_peopl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92296" y="5515945"/>
            <a:ext cx="2399704" cy="73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01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8" descr="template power point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
            <a:ext cx="12301188" cy="694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1"/>
          <p:cNvSpPr>
            <a:spLocks noGrp="1"/>
          </p:cNvSpPr>
          <p:nvPr>
            <p:ph type="title"/>
          </p:nvPr>
        </p:nvSpPr>
        <p:spPr>
          <a:xfrm>
            <a:off x="694885" y="957157"/>
            <a:ext cx="10911418" cy="1073472"/>
          </a:xfrm>
        </p:spPr>
        <p:txBody>
          <a:bodyPr>
            <a:normAutofit fontScale="90000"/>
          </a:bodyPr>
          <a:lstStyle/>
          <a:p>
            <a:pPr>
              <a:lnSpc>
                <a:spcPts val="4000"/>
              </a:lnSpc>
            </a:pPr>
            <a:r>
              <a:rPr lang="en-US" altLang="en-US" sz="2700" b="1" dirty="0" smtClean="0"/>
              <a:t>Performance improvement</a:t>
            </a:r>
            <a:r>
              <a:rPr lang="en-US" altLang="en-US" sz="2700" b="1" dirty="0" smtClean="0"/>
              <a:t>: </a:t>
            </a:r>
            <a:r>
              <a:rPr lang="en-US" altLang="en-US" sz="5300" b="1" dirty="0" smtClean="0">
                <a:solidFill>
                  <a:schemeClr val="accent1"/>
                </a:solidFill>
              </a:rPr>
              <a:t>High Performance </a:t>
            </a:r>
            <a:r>
              <a:rPr lang="en-US" altLang="en-US" sz="3600" dirty="0"/>
              <a:t>Process </a:t>
            </a:r>
            <a:r>
              <a:rPr lang="en-US" altLang="en-US" sz="3600" dirty="0" smtClean="0"/>
              <a:t>Elements</a:t>
            </a:r>
            <a:endParaRPr lang="en-US" altLang="en-US" sz="6700" b="1" dirty="0">
              <a:solidFill>
                <a:schemeClr val="accent1"/>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76454534"/>
              </p:ext>
            </p:extLst>
          </p:nvPr>
        </p:nvGraphicFramePr>
        <p:xfrm>
          <a:off x="414691" y="1112244"/>
          <a:ext cx="11080750" cy="6500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4005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smtClean="0">
                <a:solidFill>
                  <a:srgbClr val="000000"/>
                </a:solidFill>
              </a:rPr>
              <a:t>Managing Innovation: </a:t>
            </a:r>
            <a:r>
              <a:rPr lang="en-US" sz="6700" b="1" dirty="0" smtClean="0">
                <a:solidFill>
                  <a:schemeClr val="accent1"/>
                </a:solidFill>
              </a:rPr>
              <a:t>IP Policy</a:t>
            </a:r>
            <a:r>
              <a:rPr lang="en-US" sz="3200" dirty="0" smtClean="0"/>
              <a:t>  </a:t>
            </a:r>
            <a:r>
              <a:rPr lang="en-US" sz="3200" dirty="0" smtClean="0"/>
              <a:t>and </a:t>
            </a:r>
            <a:r>
              <a:rPr lang="en-US" sz="3200" dirty="0"/>
              <a:t>practice changes</a:t>
            </a:r>
            <a:endParaRPr lang="en-US" sz="3200" b="1" dirty="0">
              <a:solidFill>
                <a:srgbClr val="00B050"/>
              </a:solidFill>
              <a:latin typeface="Century Gothic"/>
              <a:cs typeface="Century Gothic"/>
            </a:endParaRPr>
          </a:p>
        </p:txBody>
      </p:sp>
      <p:sp>
        <p:nvSpPr>
          <p:cNvPr id="3" name="Content Placeholder 2"/>
          <p:cNvSpPr>
            <a:spLocks noGrp="1"/>
          </p:cNvSpPr>
          <p:nvPr>
            <p:ph idx="1"/>
          </p:nvPr>
        </p:nvSpPr>
        <p:spPr>
          <a:xfrm>
            <a:off x="613833" y="1745485"/>
            <a:ext cx="11158399" cy="2232155"/>
          </a:xfrm>
        </p:spPr>
        <p:txBody>
          <a:bodyPr>
            <a:normAutofit/>
          </a:bodyPr>
          <a:lstStyle/>
          <a:p>
            <a:pPr marL="0" indent="0">
              <a:buNone/>
            </a:pPr>
            <a:r>
              <a:rPr lang="en-US" b="1" dirty="0"/>
              <a:t>U Manitoba unveils liberal IP policy in bid to speed negotiations, attract </a:t>
            </a:r>
            <a:r>
              <a:rPr lang="en-US" b="1" dirty="0" smtClean="0"/>
              <a:t>companies - </a:t>
            </a:r>
            <a:r>
              <a:rPr lang="en-US" sz="2000" i="1" dirty="0" smtClean="0"/>
              <a:t>March 2013, Technology Transfer Tactics.</a:t>
            </a:r>
            <a:endParaRPr lang="en-US" sz="2000" dirty="0" smtClean="0"/>
          </a:p>
          <a:p>
            <a:pPr marL="0" indent="0">
              <a:buNone/>
            </a:pPr>
            <a:r>
              <a:rPr lang="en-US" dirty="0"/>
              <a:t>C</a:t>
            </a:r>
            <a:r>
              <a:rPr lang="en-US" dirty="0" smtClean="0"/>
              <a:t>ompanies interested in research at can make use of the research until products/ services begin generating revenue. Companies are then expected to remit between 1% and 2% of </a:t>
            </a:r>
            <a:r>
              <a:rPr lang="en-US" dirty="0" smtClean="0"/>
              <a:t>sales.</a:t>
            </a:r>
            <a:endParaRPr lang="en-US" dirty="0" smtClean="0"/>
          </a:p>
          <a:p>
            <a:pPr marL="0" indent="0">
              <a:buNone/>
            </a:pPr>
            <a:endParaRPr lang="en-US" sz="1600" dirty="0" smtClean="0"/>
          </a:p>
          <a:p>
            <a:endParaRPr lang="en-US" dirty="0"/>
          </a:p>
        </p:txBody>
      </p:sp>
      <p:sp>
        <p:nvSpPr>
          <p:cNvPr id="4" name="AutoShape 2" descr="Image result for elephant in the room meaning"/>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4267200"/>
            <a:ext cx="3542632" cy="2019300"/>
          </a:xfrm>
          <a:prstGeom prst="rect">
            <a:avLst/>
          </a:prstGeom>
        </p:spPr>
      </p:pic>
      <p:sp>
        <p:nvSpPr>
          <p:cNvPr id="6" name="TextBox 5"/>
          <p:cNvSpPr txBox="1"/>
          <p:nvPr/>
        </p:nvSpPr>
        <p:spPr>
          <a:xfrm>
            <a:off x="1301663" y="4876207"/>
            <a:ext cx="4178736" cy="1123384"/>
          </a:xfrm>
          <a:prstGeom prst="rect">
            <a:avLst/>
          </a:prstGeom>
          <a:noFill/>
        </p:spPr>
        <p:txBody>
          <a:bodyPr wrap="none" rtlCol="0">
            <a:spAutoFit/>
          </a:bodyPr>
          <a:lstStyle/>
          <a:p>
            <a:r>
              <a:rPr lang="en-US" sz="6700" b="1" dirty="0">
                <a:solidFill>
                  <a:schemeClr val="accent1"/>
                </a:solidFill>
                <a:latin typeface="+mj-lt"/>
                <a:ea typeface="+mj-ea"/>
                <a:cs typeface="+mj-cs"/>
              </a:rPr>
              <a:t>Faster</a:t>
            </a:r>
            <a:r>
              <a:rPr lang="en-US" dirty="0" smtClean="0"/>
              <a:t> </a:t>
            </a:r>
            <a:r>
              <a:rPr lang="en-US" sz="3600" dirty="0" smtClean="0"/>
              <a:t>to market</a:t>
            </a:r>
            <a:endParaRPr lang="en-US" dirty="0"/>
          </a:p>
        </p:txBody>
      </p:sp>
    </p:spTree>
    <p:extLst>
      <p:ext uri="{BB962C8B-B14F-4D97-AF65-F5344CB8AC3E}">
        <p14:creationId xmlns:p14="http://schemas.microsoft.com/office/powerpoint/2010/main" val="2548755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023" b="47545"/>
          <a:stretch/>
        </p:blipFill>
        <p:spPr>
          <a:xfrm>
            <a:off x="1114791" y="3474742"/>
            <a:ext cx="10189457" cy="2434568"/>
          </a:xfrm>
          <a:prstGeom prst="rect">
            <a:avLst/>
          </a:prstGeom>
        </p:spPr>
      </p:pic>
      <p:sp>
        <p:nvSpPr>
          <p:cNvPr id="6" name="TextBox 5"/>
          <p:cNvSpPr txBox="1"/>
          <p:nvPr/>
        </p:nvSpPr>
        <p:spPr>
          <a:xfrm>
            <a:off x="891541" y="1265717"/>
            <a:ext cx="10664190" cy="1299803"/>
          </a:xfrm>
          <a:prstGeom prst="rect">
            <a:avLst/>
          </a:prstGeom>
          <a:noFill/>
        </p:spPr>
        <p:txBody>
          <a:bodyPr wrap="square" lIns="68031" tIns="34016" rIns="68031" bIns="34016" rtlCol="0">
            <a:spAutoFit/>
          </a:bodyPr>
          <a:lstStyle/>
          <a:p>
            <a:pPr algn="ctr"/>
            <a:r>
              <a:rPr lang="en-US" sz="2800" b="1" dirty="0" smtClean="0">
                <a:solidFill>
                  <a:srgbClr val="000000"/>
                </a:solidFill>
              </a:rPr>
              <a:t>Managing Innovation</a:t>
            </a:r>
            <a:r>
              <a:rPr lang="en-US" sz="4000" b="1" dirty="0" smtClean="0">
                <a:solidFill>
                  <a:srgbClr val="000000"/>
                </a:solidFill>
              </a:rPr>
              <a:t>: </a:t>
            </a:r>
            <a:r>
              <a:rPr lang="en-US" sz="4000" b="1" dirty="0">
                <a:solidFill>
                  <a:schemeClr val="accent1"/>
                </a:solidFill>
                <a:ea typeface="+mj-ea"/>
                <a:cs typeface="Times New Roman" panose="02020603050405020304" pitchFamily="18" charset="0"/>
              </a:rPr>
              <a:t>Health Care Facility </a:t>
            </a:r>
            <a:r>
              <a:rPr lang="en-US" sz="4000" b="1" dirty="0" smtClean="0">
                <a:solidFill>
                  <a:schemeClr val="accent1"/>
                </a:solidFill>
                <a:ea typeface="+mj-ea"/>
                <a:cs typeface="Times New Roman" panose="02020603050405020304" pitchFamily="18" charset="0"/>
              </a:rPr>
              <a:t>Design</a:t>
            </a:r>
          </a:p>
          <a:p>
            <a:pPr algn="ctr"/>
            <a:r>
              <a:rPr lang="en-US" sz="4000" b="1" dirty="0" smtClean="0">
                <a:solidFill>
                  <a:schemeClr val="accent1"/>
                </a:solidFill>
                <a:ea typeface="+mj-ea"/>
                <a:cs typeface="Times New Roman" panose="02020603050405020304" pitchFamily="18" charset="0"/>
              </a:rPr>
              <a:t>&amp; Procurement</a:t>
            </a:r>
            <a:endParaRPr lang="en-CA" sz="4000" dirty="0">
              <a:solidFill>
                <a:srgbClr val="000000"/>
              </a:solidFill>
            </a:endParaRPr>
          </a:p>
        </p:txBody>
      </p:sp>
      <p:pic>
        <p:nvPicPr>
          <p:cNvPr id="7" name="Picture 6" descr="ah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7783" y="236292"/>
            <a:ext cx="2209800" cy="635000"/>
          </a:xfrm>
          <a:prstGeom prst="rect">
            <a:avLst/>
          </a:prstGeom>
        </p:spPr>
      </p:pic>
    </p:spTree>
    <p:extLst>
      <p:ext uri="{BB962C8B-B14F-4D97-AF65-F5344CB8AC3E}">
        <p14:creationId xmlns:p14="http://schemas.microsoft.com/office/powerpoint/2010/main" val="2273715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09460" y="4026266"/>
            <a:ext cx="11297730" cy="2246769"/>
          </a:xfrm>
          <a:prstGeom prst="rect">
            <a:avLst/>
          </a:prstGeom>
          <a:noFill/>
        </p:spPr>
        <p:txBody>
          <a:bodyPr wrap="square" rtlCol="0">
            <a:spAutoFit/>
          </a:bodyPr>
          <a:lstStyle/>
          <a:p>
            <a:r>
              <a:rPr lang="en-CA" sz="2800" dirty="0" smtClean="0">
                <a:cs typeface="Times New Roman" panose="02020603050405020304" pitchFamily="18" charset="0"/>
              </a:rPr>
              <a:t>Life science (</a:t>
            </a:r>
            <a:r>
              <a:rPr lang="en-CA" sz="2800" dirty="0" smtClean="0">
                <a:cs typeface="Times New Roman" panose="02020603050405020304" pitchFamily="18" charset="0"/>
              </a:rPr>
              <a:t>bio-industrial</a:t>
            </a:r>
            <a:r>
              <a:rPr lang="en-CA" sz="2800" dirty="0" smtClean="0">
                <a:cs typeface="Times New Roman" panose="02020603050405020304" pitchFamily="18" charset="0"/>
              </a:rPr>
              <a:t>)</a:t>
            </a:r>
          </a:p>
          <a:p>
            <a:pPr marL="800100" lvl="1" indent="-342900">
              <a:buFont typeface="Arial" panose="020B0604020202020204" pitchFamily="34" charset="0"/>
              <a:buChar char="•"/>
            </a:pPr>
            <a:r>
              <a:rPr lang="en-CA" sz="2800" dirty="0" smtClean="0">
                <a:cs typeface="Times New Roman" panose="02020603050405020304" pitchFamily="18" charset="0"/>
              </a:rPr>
              <a:t>AB energy producers mandated to phase out coal by 2030, replacing with … what?</a:t>
            </a:r>
          </a:p>
          <a:p>
            <a:pPr lvl="1"/>
            <a:r>
              <a:rPr lang="en-CA" sz="2800" dirty="0" smtClean="0">
                <a:cs typeface="Times New Roman" panose="02020603050405020304" pitchFamily="18" charset="0"/>
              </a:rPr>
              <a:t>(&gt;</a:t>
            </a:r>
            <a:r>
              <a:rPr lang="en-CA" sz="2800" dirty="0">
                <a:cs typeface="Times New Roman" panose="02020603050405020304" pitchFamily="18" charset="0"/>
              </a:rPr>
              <a:t>10,000 tons annually in AB) to </a:t>
            </a:r>
            <a:r>
              <a:rPr lang="en-CA" sz="2800" dirty="0" err="1">
                <a:cs typeface="Times New Roman" panose="02020603050405020304" pitchFamily="18" charset="0"/>
              </a:rPr>
              <a:t>biocoal</a:t>
            </a:r>
            <a:r>
              <a:rPr lang="en-CA" sz="2800" dirty="0">
                <a:cs typeface="Times New Roman" panose="02020603050405020304" pitchFamily="18" charset="0"/>
              </a:rPr>
              <a:t> – CO2 neutral, ready to use in existing power </a:t>
            </a:r>
            <a:r>
              <a:rPr lang="en-CA" sz="2800" dirty="0" smtClean="0">
                <a:cs typeface="Times New Roman" panose="02020603050405020304" pitchFamily="18" charset="0"/>
              </a:rPr>
              <a:t>plants</a:t>
            </a:r>
          </a:p>
        </p:txBody>
      </p:sp>
      <p:sp>
        <p:nvSpPr>
          <p:cNvPr id="18" name="Title 3"/>
          <p:cNvSpPr txBox="1">
            <a:spLocks/>
          </p:cNvSpPr>
          <p:nvPr/>
        </p:nvSpPr>
        <p:spPr>
          <a:xfrm>
            <a:off x="393268" y="850655"/>
            <a:ext cx="5779335" cy="23154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000" b="1" dirty="0" smtClean="0">
                <a:latin typeface="+mn-lt"/>
                <a:cs typeface="Times New Roman" panose="02020603050405020304" pitchFamily="18" charset="0"/>
              </a:rPr>
              <a:t>Biotechnology: </a:t>
            </a:r>
            <a:r>
              <a:rPr lang="en-CA" sz="4000" b="1" dirty="0" smtClean="0">
                <a:solidFill>
                  <a:schemeClr val="accent1"/>
                </a:solidFill>
                <a:latin typeface="+mn-lt"/>
                <a:cs typeface="Times New Roman" panose="02020603050405020304" pitchFamily="18" charset="0"/>
              </a:rPr>
              <a:t>C</a:t>
            </a:r>
            <a:r>
              <a:rPr lang="en-CA" sz="4000" b="1" dirty="0" smtClean="0">
                <a:solidFill>
                  <a:schemeClr val="accent1"/>
                </a:solidFill>
                <a:latin typeface="+mn-lt"/>
                <a:cs typeface="Times New Roman" panose="02020603050405020304" pitchFamily="18" charset="0"/>
              </a:rPr>
              <a:t>onverting </a:t>
            </a:r>
            <a:r>
              <a:rPr lang="en-CA" sz="4000" b="1" dirty="0">
                <a:solidFill>
                  <a:schemeClr val="accent1"/>
                </a:solidFill>
                <a:latin typeface="+mn-lt"/>
                <a:cs typeface="Times New Roman" panose="02020603050405020304" pitchFamily="18" charset="0"/>
              </a:rPr>
              <a:t>agricultural </a:t>
            </a:r>
            <a:r>
              <a:rPr lang="en-CA" sz="4000" b="1" dirty="0" smtClean="0">
                <a:solidFill>
                  <a:schemeClr val="accent1"/>
                </a:solidFill>
                <a:latin typeface="+mn-lt"/>
                <a:cs typeface="Times New Roman" panose="02020603050405020304" pitchFamily="18" charset="0"/>
              </a:rPr>
              <a:t>waste </a:t>
            </a:r>
            <a:r>
              <a:rPr lang="en-CA" sz="4000" b="1" dirty="0" err="1" smtClean="0">
                <a:solidFill>
                  <a:schemeClr val="accent1"/>
                </a:solidFill>
                <a:latin typeface="+mn-lt"/>
                <a:cs typeface="Times New Roman"/>
              </a:rPr>
              <a:t>b</a:t>
            </a:r>
            <a:r>
              <a:rPr lang="en-CA" sz="4000" b="1" dirty="0" err="1" smtClean="0">
                <a:solidFill>
                  <a:schemeClr val="accent1"/>
                </a:solidFill>
                <a:latin typeface="+mn-lt"/>
                <a:cs typeface="Times New Roman"/>
              </a:rPr>
              <a:t>iocoal</a:t>
            </a:r>
            <a:endParaRPr lang="en-US" sz="4000" b="1" dirty="0">
              <a:solidFill>
                <a:schemeClr val="accent1"/>
              </a:solidFill>
              <a:latin typeface="+mn-lt"/>
              <a:cs typeface="Times New Roman"/>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575" y="1415967"/>
            <a:ext cx="5263451" cy="302462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806" y="208191"/>
            <a:ext cx="2130552" cy="984504"/>
          </a:xfrm>
          <a:prstGeom prst="rect">
            <a:avLst/>
          </a:prstGeom>
        </p:spPr>
      </p:pic>
    </p:spTree>
    <p:extLst>
      <p:ext uri="{BB962C8B-B14F-4D97-AF65-F5344CB8AC3E}">
        <p14:creationId xmlns:p14="http://schemas.microsoft.com/office/powerpoint/2010/main" val="4122743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 y="285750"/>
            <a:ext cx="10900410" cy="1090056"/>
          </a:xfrm>
        </p:spPr>
        <p:txBody>
          <a:bodyPr/>
          <a:lstStyle/>
          <a:p>
            <a:r>
              <a:rPr lang="en-US" sz="2800" b="1" dirty="0" smtClean="0"/>
              <a:t>Managing Innovation:  </a:t>
            </a:r>
            <a:r>
              <a:rPr lang="en-US" sz="3200" dirty="0" smtClean="0"/>
              <a:t>More</a:t>
            </a:r>
            <a:r>
              <a:rPr lang="en-US" dirty="0" smtClean="0"/>
              <a:t> </a:t>
            </a:r>
            <a:r>
              <a:rPr lang="en-US" sz="4000" b="1" dirty="0" smtClean="0">
                <a:solidFill>
                  <a:schemeClr val="accent1"/>
                </a:solidFill>
              </a:rPr>
              <a:t>clinicians as entrepreneurs</a:t>
            </a:r>
            <a:endParaRPr lang="en-US" sz="4000" b="1" dirty="0">
              <a:solidFill>
                <a:schemeClr val="accent1"/>
              </a:solidFill>
            </a:endParaRPr>
          </a:p>
        </p:txBody>
      </p:sp>
      <p:sp>
        <p:nvSpPr>
          <p:cNvPr id="3" name="Content Placeholder 2"/>
          <p:cNvSpPr>
            <a:spLocks noGrp="1"/>
          </p:cNvSpPr>
          <p:nvPr>
            <p:ph sz="half" idx="1"/>
          </p:nvPr>
        </p:nvSpPr>
        <p:spPr/>
        <p:txBody>
          <a:bodyPr>
            <a:normAutofit lnSpcReduction="10000"/>
          </a:bodyPr>
          <a:lstStyle/>
          <a:p>
            <a:r>
              <a:rPr lang="en-US" sz="3200" dirty="0"/>
              <a:t>More </a:t>
            </a:r>
            <a:r>
              <a:rPr lang="en-US" sz="3200" dirty="0" smtClean="0">
                <a:solidFill>
                  <a:schemeClr val="accent1"/>
                </a:solidFill>
              </a:rPr>
              <a:t>professional management </a:t>
            </a:r>
            <a:r>
              <a:rPr lang="en-US" sz="3200" dirty="0" smtClean="0"/>
              <a:t>in health care service delivery </a:t>
            </a:r>
          </a:p>
          <a:p>
            <a:r>
              <a:rPr lang="en-US" sz="3200" dirty="0" smtClean="0"/>
              <a:t>More clinical leadership in starting </a:t>
            </a:r>
            <a:r>
              <a:rPr lang="en-US" sz="3200" dirty="0" smtClean="0">
                <a:solidFill>
                  <a:schemeClr val="accent1"/>
                </a:solidFill>
              </a:rPr>
              <a:t>co-operative</a:t>
            </a:r>
            <a:r>
              <a:rPr lang="en-US" sz="3200" dirty="0" smtClean="0"/>
              <a:t> enterprise</a:t>
            </a:r>
          </a:p>
          <a:p>
            <a:r>
              <a:rPr lang="en-US" sz="3200" dirty="0" smtClean="0"/>
              <a:t>More </a:t>
            </a:r>
            <a:r>
              <a:rPr lang="en-US" sz="3200" dirty="0">
                <a:solidFill>
                  <a:schemeClr val="accent1"/>
                </a:solidFill>
              </a:rPr>
              <a:t>cross disciplinary collaboration </a:t>
            </a:r>
            <a:r>
              <a:rPr lang="en-US" sz="3200" dirty="0" smtClean="0"/>
              <a:t>with clinicians, engineers and entrepreneurs.</a:t>
            </a:r>
          </a:p>
          <a:p>
            <a:endParaRPr lang="en-US" sz="3200" dirty="0"/>
          </a:p>
        </p:txBody>
      </p:sp>
      <p:sp>
        <p:nvSpPr>
          <p:cNvPr id="5" name="TextBox 4"/>
          <p:cNvSpPr txBox="1"/>
          <p:nvPr/>
        </p:nvSpPr>
        <p:spPr>
          <a:xfrm>
            <a:off x="8861698" y="5501196"/>
            <a:ext cx="3117849" cy="24622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000" kern="1200" dirty="0" smtClean="0"/>
              <a:t>(5) Entrepreneur Magazine Oct 2015, </a:t>
            </a:r>
            <a:r>
              <a:rPr lang="en-US" sz="1000" i="1" kern="1200" dirty="0" smtClean="0"/>
              <a:t>Are you a Rebel ?</a:t>
            </a:r>
            <a:endParaRPr lang="en-US" sz="1000" i="1" kern="1200" dirty="0"/>
          </a:p>
        </p:txBody>
      </p:sp>
      <p:pic>
        <p:nvPicPr>
          <p:cNvPr id="6" name="Content Placeholder 6" descr="IMG_6039.jpg"/>
          <p:cNvPicPr>
            <a:picLocks noGrp="1" noChangeAspect="1"/>
          </p:cNvPicPr>
          <p:nvPr/>
        </p:nvPicPr>
        <p:blipFill>
          <a:blip r:embed="rId3" cstate="print">
            <a:extLst>
              <a:ext uri="{28A0092B-C50C-407E-A947-70E740481C1C}">
                <a14:useLocalDpi xmlns:a14="http://schemas.microsoft.com/office/drawing/2010/main" val="0"/>
              </a:ext>
            </a:extLst>
          </a:blip>
          <a:srcRect t="17799" b="17799"/>
          <a:stretch>
            <a:fillRect/>
          </a:stretch>
        </p:blipFill>
        <p:spPr>
          <a:xfrm>
            <a:off x="6911573" y="1292650"/>
            <a:ext cx="5044004" cy="4331656"/>
          </a:xfrm>
          <a:prstGeom prst="rect">
            <a:avLst/>
          </a:prstGeom>
        </p:spPr>
      </p:pic>
      <p:pic>
        <p:nvPicPr>
          <p:cNvPr id="4" name="Picture 3"/>
          <p:cNvPicPr>
            <a:picLocks noChangeAspect="1"/>
          </p:cNvPicPr>
          <p:nvPr/>
        </p:nvPicPr>
        <p:blipFill>
          <a:blip r:embed="rId4"/>
          <a:stretch>
            <a:fillRect/>
          </a:stretch>
        </p:blipFill>
        <p:spPr>
          <a:xfrm>
            <a:off x="6858375" y="3388194"/>
            <a:ext cx="2003323" cy="3001176"/>
          </a:xfrm>
          <a:prstGeom prst="rect">
            <a:avLst/>
          </a:prstGeom>
        </p:spPr>
      </p:pic>
    </p:spTree>
    <p:extLst>
      <p:ext uri="{BB962C8B-B14F-4D97-AF65-F5344CB8AC3E}">
        <p14:creationId xmlns:p14="http://schemas.microsoft.com/office/powerpoint/2010/main" val="2749437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26" y="843025"/>
            <a:ext cx="11586704" cy="951485"/>
          </a:xfrm>
        </p:spPr>
        <p:txBody>
          <a:bodyPr>
            <a:normAutofit fontScale="90000"/>
          </a:bodyPr>
          <a:lstStyle/>
          <a:p>
            <a:pPr algn="ctr"/>
            <a:r>
              <a:rPr lang="en-US" sz="3600" b="1" dirty="0">
                <a:solidFill>
                  <a:srgbClr val="000000"/>
                </a:solidFill>
              </a:rPr>
              <a:t> </a:t>
            </a:r>
            <a:br>
              <a:rPr lang="en-US" sz="3600" b="1" dirty="0">
                <a:solidFill>
                  <a:srgbClr val="000000"/>
                </a:solidFill>
              </a:rPr>
            </a:br>
            <a:r>
              <a:rPr lang="en-US" sz="3600" b="1" dirty="0">
                <a:solidFill>
                  <a:srgbClr val="000000"/>
                </a:solidFill>
              </a:rPr>
              <a:t>   </a:t>
            </a:r>
            <a:r>
              <a:rPr lang="en-US" sz="3600" b="1" dirty="0" smtClean="0">
                <a:solidFill>
                  <a:srgbClr val="000000"/>
                </a:solidFill>
              </a:rPr>
              <a:t/>
            </a:r>
            <a:br>
              <a:rPr lang="en-US" sz="3600" b="1" dirty="0" smtClean="0">
                <a:solidFill>
                  <a:srgbClr val="000000"/>
                </a:solidFill>
              </a:rPr>
            </a:br>
            <a:r>
              <a:rPr lang="en-US" sz="3100" b="1" dirty="0" smtClean="0">
                <a:solidFill>
                  <a:srgbClr val="000000"/>
                </a:solidFill>
              </a:rPr>
              <a:t>Leadership: </a:t>
            </a:r>
            <a:r>
              <a:rPr lang="en-US" sz="4000" b="1" dirty="0" smtClean="0">
                <a:solidFill>
                  <a:schemeClr val="accent1"/>
                </a:solidFill>
              </a:rPr>
              <a:t>”Healthy Cities” =&gt;</a:t>
            </a:r>
            <a:r>
              <a:rPr lang="en-US" sz="4000" dirty="0" smtClean="0"/>
              <a:t> </a:t>
            </a:r>
            <a:r>
              <a:rPr lang="en-US" sz="4000" b="1" dirty="0" smtClean="0">
                <a:solidFill>
                  <a:schemeClr val="accent1"/>
                </a:solidFill>
              </a:rPr>
              <a:t>Global </a:t>
            </a:r>
            <a:r>
              <a:rPr lang="en-US" sz="4000" b="1" dirty="0" smtClean="0">
                <a:solidFill>
                  <a:schemeClr val="accent1"/>
                </a:solidFill>
              </a:rPr>
              <a:t>Wellness/Business  Leader</a:t>
            </a:r>
            <a:r>
              <a:rPr lang="en-US" sz="3600" b="1" dirty="0">
                <a:solidFill>
                  <a:srgbClr val="000000"/>
                </a:solidFill>
              </a:rPr>
              <a:t/>
            </a:r>
            <a:br>
              <a:rPr lang="en-US" sz="3600" b="1" dirty="0">
                <a:solidFill>
                  <a:srgbClr val="000000"/>
                </a:solidFill>
              </a:rPr>
            </a:br>
            <a:endParaRPr lang="en-US" sz="3600" b="1" dirty="0">
              <a:solidFill>
                <a:srgbClr val="000000"/>
              </a:solidFill>
            </a:endParaRPr>
          </a:p>
        </p:txBody>
      </p:sp>
      <p:sp>
        <p:nvSpPr>
          <p:cNvPr id="3" name="Content Placeholder 2"/>
          <p:cNvSpPr>
            <a:spLocks noGrp="1"/>
          </p:cNvSpPr>
          <p:nvPr>
            <p:ph idx="1"/>
          </p:nvPr>
        </p:nvSpPr>
        <p:spPr>
          <a:xfrm>
            <a:off x="244474" y="1825625"/>
            <a:ext cx="6909811" cy="2254885"/>
          </a:xfrm>
        </p:spPr>
        <p:txBody>
          <a:bodyPr>
            <a:normAutofit fontScale="25000" lnSpcReduction="20000"/>
          </a:bodyPr>
          <a:lstStyle/>
          <a:p>
            <a:pPr marL="0" indent="0">
              <a:lnSpc>
                <a:spcPct val="120000"/>
              </a:lnSpc>
              <a:buNone/>
            </a:pPr>
            <a:r>
              <a:rPr lang="en-US" sz="9600" b="1" dirty="0" smtClean="0">
                <a:solidFill>
                  <a:srgbClr val="002060"/>
                </a:solidFill>
              </a:rPr>
              <a:t>1.  Social entrepreneurs</a:t>
            </a:r>
          </a:p>
          <a:p>
            <a:pPr marL="0" indent="0">
              <a:lnSpc>
                <a:spcPct val="120000"/>
              </a:lnSpc>
              <a:buNone/>
            </a:pPr>
            <a:r>
              <a:rPr lang="en-US" sz="9600" b="1" dirty="0" smtClean="0">
                <a:solidFill>
                  <a:srgbClr val="002060"/>
                </a:solidFill>
              </a:rPr>
              <a:t>2. Single health-care delivery system</a:t>
            </a:r>
            <a:endParaRPr lang="en-US" sz="9600" b="1" dirty="0" smtClean="0">
              <a:solidFill>
                <a:srgbClr val="002060"/>
              </a:solidFill>
            </a:endParaRPr>
          </a:p>
          <a:p>
            <a:pPr marL="0" indent="0">
              <a:lnSpc>
                <a:spcPct val="120000"/>
              </a:lnSpc>
              <a:buNone/>
            </a:pPr>
            <a:r>
              <a:rPr lang="en-US" sz="9600" b="1" dirty="0">
                <a:solidFill>
                  <a:srgbClr val="002060"/>
                </a:solidFill>
              </a:rPr>
              <a:t>3</a:t>
            </a:r>
            <a:r>
              <a:rPr lang="en-US" sz="9600" b="1" dirty="0" smtClean="0">
                <a:solidFill>
                  <a:srgbClr val="002060"/>
                </a:solidFill>
              </a:rPr>
              <a:t>. Levering </a:t>
            </a:r>
            <a:r>
              <a:rPr lang="en-US" sz="9600" b="1" dirty="0" smtClean="0">
                <a:solidFill>
                  <a:srgbClr val="002060"/>
                </a:solidFill>
              </a:rPr>
              <a:t>ALBERTA’s leadership in: </a:t>
            </a:r>
          </a:p>
          <a:p>
            <a:pPr>
              <a:lnSpc>
                <a:spcPct val="120000"/>
              </a:lnSpc>
            </a:pPr>
            <a:r>
              <a:rPr lang="en-US" sz="8000" b="1" dirty="0" smtClean="0">
                <a:solidFill>
                  <a:srgbClr val="002060"/>
                </a:solidFill>
              </a:rPr>
              <a:t>No-needles</a:t>
            </a:r>
            <a:r>
              <a:rPr lang="en-US" sz="8000" b="1" dirty="0" smtClean="0">
                <a:solidFill>
                  <a:srgbClr val="002060"/>
                </a:solidFill>
              </a:rPr>
              <a:t>, no-drugs clinical psychophysiology/biofeedback</a:t>
            </a:r>
          </a:p>
          <a:p>
            <a:pPr>
              <a:lnSpc>
                <a:spcPct val="120000"/>
              </a:lnSpc>
            </a:pPr>
            <a:r>
              <a:rPr lang="en-US" sz="8000" b="1" dirty="0">
                <a:solidFill>
                  <a:srgbClr val="002060"/>
                </a:solidFill>
              </a:rPr>
              <a:t>M</a:t>
            </a:r>
            <a:r>
              <a:rPr lang="en-US" sz="8000" b="1" dirty="0" smtClean="0">
                <a:solidFill>
                  <a:srgbClr val="002060"/>
                </a:solidFill>
              </a:rPr>
              <a:t>obile </a:t>
            </a:r>
            <a:r>
              <a:rPr lang="en-US" sz="8000" b="1" dirty="0" smtClean="0">
                <a:solidFill>
                  <a:srgbClr val="002060"/>
                </a:solidFill>
              </a:rPr>
              <a:t>&amp; cloud solutions/health analytics &amp; AI</a:t>
            </a:r>
          </a:p>
          <a:p>
            <a:pPr>
              <a:lnSpc>
                <a:spcPct val="120000"/>
              </a:lnSpc>
            </a:pPr>
            <a:r>
              <a:rPr lang="en-US" sz="8000" b="1" dirty="0">
                <a:solidFill>
                  <a:srgbClr val="002060"/>
                </a:solidFill>
              </a:rPr>
              <a:t>E</a:t>
            </a:r>
            <a:r>
              <a:rPr lang="en-US" sz="8000" b="1" dirty="0" smtClean="0">
                <a:solidFill>
                  <a:srgbClr val="002060"/>
                </a:solidFill>
              </a:rPr>
              <a:t>xpertise </a:t>
            </a:r>
            <a:r>
              <a:rPr lang="en-US" sz="8000" b="1" dirty="0" smtClean="0">
                <a:solidFill>
                  <a:srgbClr val="002060"/>
                </a:solidFill>
              </a:rPr>
              <a:t>in computing, wireless, geomatics</a:t>
            </a:r>
          </a:p>
          <a:p>
            <a:pPr marL="0" indent="0">
              <a:lnSpc>
                <a:spcPct val="120000"/>
              </a:lnSpc>
              <a:buNone/>
            </a:pPr>
            <a:endParaRPr lang="en-US" sz="9600" b="1" dirty="0">
              <a:solidFill>
                <a:srgbClr val="002060"/>
              </a:solidFill>
            </a:endParaRPr>
          </a:p>
          <a:p>
            <a:pPr marL="0" indent="0">
              <a:lnSpc>
                <a:spcPct val="120000"/>
              </a:lnSpc>
              <a:buNone/>
            </a:pPr>
            <a:r>
              <a:rPr lang="en-US" sz="9600" b="1" dirty="0">
                <a:solidFill>
                  <a:srgbClr val="002060"/>
                </a:solidFill>
              </a:rPr>
              <a:t> </a:t>
            </a:r>
          </a:p>
          <a:p>
            <a:pPr marL="0" indent="0">
              <a:lnSpc>
                <a:spcPct val="120000"/>
              </a:lnSpc>
              <a:buNone/>
            </a:pPr>
            <a:endParaRPr lang="en-US" sz="4400" b="1" dirty="0">
              <a:solidFill>
                <a:srgbClr val="002060"/>
              </a:solidFill>
            </a:endParaRPr>
          </a:p>
          <a:p>
            <a:pPr marL="0" indent="0">
              <a:lnSpc>
                <a:spcPct val="120000"/>
              </a:lnSpc>
              <a:buNone/>
            </a:pPr>
            <a:r>
              <a:rPr lang="en-US" sz="4400" b="1" dirty="0">
                <a:solidFill>
                  <a:srgbClr val="002060"/>
                </a:solidFill>
              </a:rPr>
              <a:t>    </a:t>
            </a:r>
          </a:p>
          <a:p>
            <a:pPr marL="0" indent="0">
              <a:lnSpc>
                <a:spcPct val="120000"/>
              </a:lnSpc>
              <a:buNone/>
            </a:pPr>
            <a:endParaRPr lang="en-US" sz="2400" b="1" dirty="0">
              <a:solidFill>
                <a:srgbClr val="002060"/>
              </a:solidFill>
            </a:endParaRPr>
          </a:p>
          <a:p>
            <a:pPr marL="0" indent="0">
              <a:lnSpc>
                <a:spcPct val="120000"/>
              </a:lnSpc>
              <a:buNone/>
            </a:pPr>
            <a:r>
              <a:rPr lang="en-US" sz="2400" b="1" dirty="0">
                <a:solidFill>
                  <a:srgbClr val="002060"/>
                </a:solidFill>
              </a:rPr>
              <a:t>. </a:t>
            </a:r>
            <a:endParaRPr lang="en-US" sz="9600" b="1" dirty="0">
              <a:solidFill>
                <a:srgbClr val="002060"/>
              </a:solidFill>
            </a:endParaRPr>
          </a:p>
          <a:p>
            <a:pPr marL="0" indent="0">
              <a:lnSpc>
                <a:spcPct val="120000"/>
              </a:lnSpc>
              <a:buNone/>
            </a:pPr>
            <a:endParaRPr lang="en-US" b="1" dirty="0">
              <a:solidFill>
                <a:srgbClr val="002060"/>
              </a:solidFill>
            </a:endParaRPr>
          </a:p>
          <a:p>
            <a:pPr marL="0" indent="0">
              <a:lnSpc>
                <a:spcPct val="120000"/>
              </a:lnSpc>
              <a:buNone/>
            </a:pPr>
            <a:r>
              <a:rPr lang="en-US" b="1" dirty="0">
                <a:solidFill>
                  <a:srgbClr val="002060"/>
                </a:solidFill>
              </a:rPr>
              <a:t>    </a:t>
            </a:r>
          </a:p>
          <a:p>
            <a:pPr marL="0" indent="0">
              <a:lnSpc>
                <a:spcPct val="120000"/>
              </a:lnSpc>
              <a:buNone/>
            </a:pPr>
            <a:endParaRPr lang="en-US" b="1" dirty="0">
              <a:solidFill>
                <a:srgbClr val="002060"/>
              </a:solidFill>
            </a:endParaRPr>
          </a:p>
          <a:p>
            <a:pPr marL="0" indent="0">
              <a:lnSpc>
                <a:spcPct val="120000"/>
              </a:lnSpc>
              <a:buNone/>
            </a:pPr>
            <a:endParaRPr lang="en-US" b="1" dirty="0">
              <a:solidFill>
                <a:srgbClr val="002060"/>
              </a:solidFill>
            </a:endParaRPr>
          </a:p>
          <a:p>
            <a:pPr marL="0" indent="0">
              <a:lnSpc>
                <a:spcPct val="120000"/>
              </a:lnSpc>
              <a:buNone/>
            </a:pPr>
            <a:endParaRPr lang="en-US" b="1" dirty="0">
              <a:solidFill>
                <a:srgbClr val="002060"/>
              </a:solidFill>
            </a:endParaRPr>
          </a:p>
          <a:p>
            <a:pPr marL="0" indent="0">
              <a:lnSpc>
                <a:spcPct val="120000"/>
              </a:lnSpc>
              <a:buNone/>
            </a:pPr>
            <a:endParaRPr lang="en-US" b="1" dirty="0">
              <a:solidFill>
                <a:srgbClr val="002060"/>
              </a:solidFill>
            </a:endParaRPr>
          </a:p>
          <a:p>
            <a:pPr marL="0" indent="0">
              <a:lnSpc>
                <a:spcPct val="120000"/>
              </a:lnSpc>
              <a:buNone/>
            </a:pPr>
            <a:endParaRPr lang="en-US" b="1" dirty="0">
              <a:solidFill>
                <a:srgbClr val="002060"/>
              </a:solidFill>
            </a:endParaRPr>
          </a:p>
          <a:p>
            <a:pPr marL="0" indent="0">
              <a:lnSpc>
                <a:spcPct val="120000"/>
              </a:lnSpc>
              <a:buNone/>
            </a:pPr>
            <a:endParaRPr lang="en-US" sz="2400" b="1" dirty="0">
              <a:solidFill>
                <a:srgbClr val="002060"/>
              </a:solidFill>
            </a:endParaRPr>
          </a:p>
          <a:p>
            <a:pPr marL="0" indent="0">
              <a:lnSpc>
                <a:spcPct val="120000"/>
              </a:lnSpc>
              <a:buNone/>
            </a:pPr>
            <a:endParaRPr lang="en-US" sz="2400" b="1" dirty="0">
              <a:solidFill>
                <a:srgbClr val="002060"/>
              </a:solidFill>
            </a:endParaRPr>
          </a:p>
          <a:p>
            <a:pPr>
              <a:lnSpc>
                <a:spcPct val="120000"/>
              </a:lnSpc>
            </a:pPr>
            <a:endParaRPr lang="en-US" sz="2400" b="1" dirty="0">
              <a:solidFill>
                <a:srgbClr val="002060"/>
              </a:solidFill>
            </a:endParaRPr>
          </a:p>
        </p:txBody>
      </p:sp>
      <p:sp>
        <p:nvSpPr>
          <p:cNvPr id="5" name="Slide Number Placeholder 4"/>
          <p:cNvSpPr>
            <a:spLocks noGrp="1"/>
          </p:cNvSpPr>
          <p:nvPr>
            <p:ph type="sldNum" sz="quarter" idx="12"/>
          </p:nvPr>
        </p:nvSpPr>
        <p:spPr/>
        <p:txBody>
          <a:bodyPr/>
          <a:lstStyle/>
          <a:p>
            <a:fld id="{45FF3ABD-056B-4C0E-A59C-BC5E638C2DA9}" type="slidenum">
              <a:rPr lang="en-US" smtClean="0"/>
              <a:t>17</a:t>
            </a:fld>
            <a:endParaRPr lang="en-US" dirty="0"/>
          </a:p>
        </p:txBody>
      </p:sp>
      <p:pic>
        <p:nvPicPr>
          <p:cNvPr id="6" name="Picture 5" descr="small-companies-big-hearts-leading-social-entrepreneurs-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286" y="2171700"/>
            <a:ext cx="4595176" cy="2937899"/>
          </a:xfrm>
          <a:prstGeom prst="rect">
            <a:avLst/>
          </a:prstGeom>
        </p:spPr>
      </p:pic>
      <p:sp>
        <p:nvSpPr>
          <p:cNvPr id="10" name="TextBox 9"/>
          <p:cNvSpPr txBox="1"/>
          <p:nvPr/>
        </p:nvSpPr>
        <p:spPr>
          <a:xfrm>
            <a:off x="7050839" y="5346101"/>
            <a:ext cx="4698623" cy="646331"/>
          </a:xfrm>
          <a:prstGeom prst="rect">
            <a:avLst/>
          </a:prstGeom>
          <a:noFill/>
        </p:spPr>
        <p:txBody>
          <a:bodyPr wrap="square" rtlCol="0">
            <a:spAutoFit/>
          </a:bodyPr>
          <a:lstStyle/>
          <a:p>
            <a:r>
              <a:rPr lang="en-US" dirty="0"/>
              <a:t>Linda </a:t>
            </a:r>
            <a:r>
              <a:rPr lang="en-US" dirty="0" err="1"/>
              <a:t>Rottenberg</a:t>
            </a:r>
            <a:r>
              <a:rPr lang="en-US" dirty="0"/>
              <a:t> on The Future of Social Entrepreneurship </a:t>
            </a:r>
            <a:r>
              <a:rPr lang="en-US" dirty="0" smtClean="0"/>
              <a:t>– </a:t>
            </a:r>
            <a:r>
              <a:rPr lang="en-US" dirty="0" err="1" smtClean="0"/>
              <a:t>FounderDating</a:t>
            </a:r>
            <a:r>
              <a:rPr lang="en-US" dirty="0" smtClean="0"/>
              <a:t>, </a:t>
            </a:r>
            <a:r>
              <a:rPr lang="en-US" dirty="0" smtClean="0"/>
              <a:t>April 2, </a:t>
            </a:r>
            <a:r>
              <a:rPr lang="en-US" dirty="0"/>
              <a:t>2015</a:t>
            </a:r>
          </a:p>
        </p:txBody>
      </p:sp>
      <p:pic>
        <p:nvPicPr>
          <p:cNvPr id="11" name="Picture 10" descr="logo-Ucalgar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0552" y="142770"/>
            <a:ext cx="2179978" cy="885616"/>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475" y="268605"/>
            <a:ext cx="2399949" cy="73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a:stretch>
            <a:fillRect/>
          </a:stretch>
        </p:blipFill>
        <p:spPr>
          <a:xfrm>
            <a:off x="410751" y="4667786"/>
            <a:ext cx="3137899" cy="1820923"/>
          </a:xfrm>
          <a:prstGeom prst="rect">
            <a:avLst/>
          </a:prstGeom>
        </p:spPr>
      </p:pic>
    </p:spTree>
    <p:extLst>
      <p:ext uri="{BB962C8B-B14F-4D97-AF65-F5344CB8AC3E}">
        <p14:creationId xmlns:p14="http://schemas.microsoft.com/office/powerpoint/2010/main" val="3600712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Leadership: </a:t>
            </a:r>
            <a:r>
              <a:rPr lang="en-US" sz="6700" b="1" dirty="0" smtClean="0">
                <a:solidFill>
                  <a:schemeClr val="accent1"/>
                </a:solidFill>
              </a:rPr>
              <a:t>Sell</a:t>
            </a:r>
            <a:r>
              <a:rPr lang="en-US" dirty="0" smtClean="0"/>
              <a:t> </a:t>
            </a:r>
            <a:r>
              <a:rPr lang="en-US" dirty="0"/>
              <a:t>incremental and </a:t>
            </a:r>
            <a:r>
              <a:rPr lang="en-US" sz="6700" b="1" dirty="0">
                <a:solidFill>
                  <a:schemeClr val="accent1"/>
                </a:solidFill>
              </a:rPr>
              <a:t>give</a:t>
            </a:r>
            <a:r>
              <a:rPr lang="en-US" dirty="0"/>
              <a:t> </a:t>
            </a:r>
            <a:r>
              <a:rPr lang="en-US" dirty="0" smtClean="0"/>
              <a:t>disruptive</a:t>
            </a:r>
            <a:endParaRPr lang="en-US" dirty="0"/>
          </a:p>
        </p:txBody>
      </p:sp>
      <p:sp>
        <p:nvSpPr>
          <p:cNvPr id="3" name="Content Placeholder 2"/>
          <p:cNvSpPr>
            <a:spLocks noGrp="1"/>
          </p:cNvSpPr>
          <p:nvPr>
            <p:ph sz="half" idx="1"/>
          </p:nvPr>
        </p:nvSpPr>
        <p:spPr>
          <a:xfrm>
            <a:off x="838200" y="1825625"/>
            <a:ext cx="5471160" cy="4351338"/>
          </a:xfrm>
        </p:spPr>
        <p:txBody>
          <a:bodyPr>
            <a:normAutofit/>
          </a:bodyPr>
          <a:lstStyle/>
          <a:p>
            <a:r>
              <a:rPr lang="en-US" dirty="0"/>
              <a:t>What is the pointing edge of the </a:t>
            </a:r>
            <a:r>
              <a:rPr lang="en-US" dirty="0" smtClean="0"/>
              <a:t>spear?</a:t>
            </a:r>
            <a:endParaRPr lang="en-US" dirty="0"/>
          </a:p>
          <a:p>
            <a:r>
              <a:rPr lang="en-US" dirty="0" smtClean="0"/>
              <a:t>Revamp a co-operative business model to transitioning industries</a:t>
            </a:r>
          </a:p>
          <a:p>
            <a:r>
              <a:rPr lang="en-US" dirty="0" smtClean="0"/>
              <a:t>Engage municipalities together with </a:t>
            </a:r>
            <a:r>
              <a:rPr lang="en-US" dirty="0" smtClean="0"/>
              <a:t>Provinces </a:t>
            </a:r>
            <a:r>
              <a:rPr lang="en-US" dirty="0" smtClean="0"/>
              <a:t>for leading </a:t>
            </a:r>
            <a:r>
              <a:rPr lang="en-US" dirty="0" smtClean="0"/>
              <a:t>change</a:t>
            </a:r>
          </a:p>
          <a:p>
            <a:r>
              <a:rPr lang="en-US" dirty="0" smtClean="0"/>
              <a:t>Health has </a:t>
            </a:r>
            <a:r>
              <a:rPr lang="en-US" dirty="0"/>
              <a:t>similar disruption </a:t>
            </a:r>
            <a:r>
              <a:rPr lang="en-US" dirty="0" smtClean="0"/>
              <a:t>challenges to educations but </a:t>
            </a:r>
            <a:r>
              <a:rPr lang="en-US" dirty="0" smtClean="0"/>
              <a:t>competition has improved </a:t>
            </a:r>
            <a:r>
              <a:rPr lang="en-US" dirty="0" smtClean="0"/>
              <a:t>quality</a:t>
            </a:r>
            <a:endParaRPr lang="en-US" dirty="0"/>
          </a:p>
        </p:txBody>
      </p:sp>
      <p:pic>
        <p:nvPicPr>
          <p:cNvPr id="7" name="Content Placeholder 3" descr="biology-316571_1280.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39345" r="-39345"/>
          <a:stretch>
            <a:fillRect/>
          </a:stretch>
        </p:blipFill>
        <p:spPr>
          <a:xfrm>
            <a:off x="6202112" y="1882498"/>
            <a:ext cx="5181600" cy="4351338"/>
          </a:xfrm>
        </p:spPr>
      </p:pic>
    </p:spTree>
    <p:extLst>
      <p:ext uri="{BB962C8B-B14F-4D97-AF65-F5344CB8AC3E}">
        <p14:creationId xmlns:p14="http://schemas.microsoft.com/office/powerpoint/2010/main" val="3088606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690" y="673734"/>
            <a:ext cx="4743450" cy="1887489"/>
          </a:xfrm>
        </p:spPr>
        <p:txBody>
          <a:bodyPr>
            <a:normAutofit/>
          </a:bodyPr>
          <a:lstStyle/>
          <a:p>
            <a:r>
              <a:rPr lang="en-US" sz="2800" b="1" dirty="0" smtClean="0"/>
              <a:t>Leadership: </a:t>
            </a:r>
            <a:r>
              <a:rPr lang="en-US" sz="4000" dirty="0" smtClean="0"/>
              <a:t>ECO-SYSTEM </a:t>
            </a:r>
            <a:r>
              <a:rPr lang="en-US" sz="4000" b="1" dirty="0" smtClean="0">
                <a:solidFill>
                  <a:schemeClr val="accent1"/>
                </a:solidFill>
              </a:rPr>
              <a:t>Alignment</a:t>
            </a:r>
            <a:endParaRPr lang="en-US" sz="4000" b="1" dirty="0">
              <a:solidFill>
                <a:schemeClr val="accent1"/>
              </a:solidFill>
            </a:endParaRPr>
          </a:p>
        </p:txBody>
      </p:sp>
      <p:pic>
        <p:nvPicPr>
          <p:cNvPr id="4" name="Picture 3"/>
          <p:cNvPicPr>
            <a:picLocks noChangeAspect="1"/>
          </p:cNvPicPr>
          <p:nvPr/>
        </p:nvPicPr>
        <p:blipFill>
          <a:blip r:embed="rId3"/>
          <a:stretch>
            <a:fillRect/>
          </a:stretch>
        </p:blipFill>
        <p:spPr>
          <a:xfrm>
            <a:off x="6572866" y="244740"/>
            <a:ext cx="5165744" cy="6304649"/>
          </a:xfrm>
          <a:prstGeom prst="rect">
            <a:avLst/>
          </a:prstGeom>
        </p:spPr>
      </p:pic>
      <p:pic>
        <p:nvPicPr>
          <p:cNvPr id="6" name="Picture 5"/>
          <p:cNvPicPr>
            <a:picLocks noChangeAspect="1"/>
          </p:cNvPicPr>
          <p:nvPr/>
        </p:nvPicPr>
        <p:blipFill>
          <a:blip r:embed="rId4"/>
          <a:stretch>
            <a:fillRect/>
          </a:stretch>
        </p:blipFill>
        <p:spPr>
          <a:xfrm>
            <a:off x="1799786" y="2989385"/>
            <a:ext cx="3217984" cy="879230"/>
          </a:xfrm>
          <a:prstGeom prst="rect">
            <a:avLst/>
          </a:prstGeom>
        </p:spPr>
      </p:pic>
    </p:spTree>
    <p:extLst>
      <p:ext uri="{BB962C8B-B14F-4D97-AF65-F5344CB8AC3E}">
        <p14:creationId xmlns:p14="http://schemas.microsoft.com/office/powerpoint/2010/main" val="2578683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700" b="1" dirty="0">
                <a:solidFill>
                  <a:schemeClr val="accent1"/>
                </a:solidFill>
              </a:rPr>
              <a:t>Contributors</a:t>
            </a:r>
          </a:p>
        </p:txBody>
      </p:sp>
      <p:sp>
        <p:nvSpPr>
          <p:cNvPr id="3" name="Content Placeholder 2"/>
          <p:cNvSpPr>
            <a:spLocks noGrp="1"/>
          </p:cNvSpPr>
          <p:nvPr>
            <p:ph idx="1"/>
          </p:nvPr>
        </p:nvSpPr>
        <p:spPr>
          <a:xfrm>
            <a:off x="838199" y="1825625"/>
            <a:ext cx="10138230" cy="4351338"/>
          </a:xfrm>
        </p:spPr>
        <p:txBody>
          <a:bodyPr>
            <a:normAutofit fontScale="92500" lnSpcReduction="20000"/>
          </a:bodyPr>
          <a:lstStyle/>
          <a:p>
            <a:r>
              <a:rPr lang="en-US" dirty="0" smtClean="0"/>
              <a:t>Jasmine Brown 		</a:t>
            </a:r>
            <a:r>
              <a:rPr lang="en-US" sz="2400" dirty="0" smtClean="0">
                <a:solidFill>
                  <a:srgbClr val="C00000"/>
                </a:solidFill>
              </a:rPr>
              <a:t>Institute of Health Economics </a:t>
            </a:r>
            <a:endParaRPr lang="en-US" dirty="0" smtClean="0">
              <a:solidFill>
                <a:srgbClr val="C00000"/>
              </a:solidFill>
            </a:endParaRPr>
          </a:p>
          <a:p>
            <a:r>
              <a:rPr lang="en-US" dirty="0" smtClean="0"/>
              <a:t>Eric Cook</a:t>
            </a:r>
            <a:r>
              <a:rPr lang="en-US" dirty="0"/>
              <a:t>	</a:t>
            </a:r>
            <a:r>
              <a:rPr lang="en-US" sz="2600" dirty="0" smtClean="0"/>
              <a:t>		</a:t>
            </a:r>
            <a:r>
              <a:rPr lang="en-US" sz="2400" dirty="0" smtClean="0">
                <a:solidFill>
                  <a:srgbClr val="C00000"/>
                </a:solidFill>
              </a:rPr>
              <a:t>Research Productivity Council</a:t>
            </a:r>
          </a:p>
          <a:p>
            <a:r>
              <a:rPr lang="en-US" dirty="0" smtClean="0"/>
              <a:t>Randy </a:t>
            </a:r>
            <a:r>
              <a:rPr lang="en-US" dirty="0" err="1"/>
              <a:t>Duguay</a:t>
            </a:r>
            <a:r>
              <a:rPr lang="en-US" dirty="0"/>
              <a:t> </a:t>
            </a:r>
            <a:r>
              <a:rPr lang="en-US" dirty="0" smtClean="0"/>
              <a:t>		</a:t>
            </a:r>
            <a:r>
              <a:rPr lang="en-US" sz="2400" dirty="0" err="1" smtClean="0">
                <a:solidFill>
                  <a:srgbClr val="C00000"/>
                </a:solidFill>
              </a:rPr>
              <a:t>Salu</a:t>
            </a:r>
            <a:r>
              <a:rPr lang="en-US" sz="2400" dirty="0" smtClean="0">
                <a:solidFill>
                  <a:srgbClr val="C00000"/>
                </a:solidFill>
              </a:rPr>
              <a:t> </a:t>
            </a:r>
            <a:r>
              <a:rPr lang="en-US" sz="2400" dirty="0">
                <a:solidFill>
                  <a:srgbClr val="C00000"/>
                </a:solidFill>
              </a:rPr>
              <a:t>Design Group</a:t>
            </a:r>
            <a:endParaRPr lang="en-US" dirty="0">
              <a:solidFill>
                <a:srgbClr val="C00000"/>
              </a:solidFill>
            </a:endParaRPr>
          </a:p>
          <a:p>
            <a:r>
              <a:rPr lang="en-US" dirty="0"/>
              <a:t>Peter Fenwick </a:t>
            </a:r>
            <a:r>
              <a:rPr lang="en-US" dirty="0" smtClean="0"/>
              <a:t>		</a:t>
            </a:r>
            <a:r>
              <a:rPr lang="en-US" sz="2400" dirty="0" smtClean="0">
                <a:solidFill>
                  <a:srgbClr val="C00000"/>
                </a:solidFill>
              </a:rPr>
              <a:t>@</a:t>
            </a:r>
            <a:r>
              <a:rPr lang="en-US" sz="2400" dirty="0" err="1">
                <a:solidFill>
                  <a:srgbClr val="C00000"/>
                </a:solidFill>
              </a:rPr>
              <a:t>strategytosales</a:t>
            </a:r>
            <a:r>
              <a:rPr lang="en-US" sz="2400" dirty="0">
                <a:solidFill>
                  <a:srgbClr val="C00000"/>
                </a:solidFill>
              </a:rPr>
              <a:t> </a:t>
            </a:r>
          </a:p>
          <a:p>
            <a:r>
              <a:rPr lang="en-US" dirty="0" smtClean="0"/>
              <a:t>Michael Flood</a:t>
            </a:r>
            <a:r>
              <a:rPr lang="en-US" dirty="0"/>
              <a:t> </a:t>
            </a:r>
            <a:r>
              <a:rPr lang="en-US" dirty="0" smtClean="0"/>
              <a:t>		</a:t>
            </a:r>
            <a:r>
              <a:rPr lang="en-US" sz="2400" dirty="0" smtClean="0">
                <a:solidFill>
                  <a:srgbClr val="C00000"/>
                </a:solidFill>
              </a:rPr>
              <a:t>BioAlberta</a:t>
            </a:r>
            <a:endParaRPr lang="en-US" dirty="0" smtClean="0">
              <a:solidFill>
                <a:srgbClr val="C00000"/>
              </a:solidFill>
            </a:endParaRPr>
          </a:p>
          <a:p>
            <a:r>
              <a:rPr lang="en-US" dirty="0"/>
              <a:t>Don </a:t>
            </a:r>
            <a:r>
              <a:rPr lang="en-US" dirty="0" err="1" smtClean="0"/>
              <a:t>Juswishzin</a:t>
            </a:r>
            <a:r>
              <a:rPr lang="en-US" dirty="0" smtClean="0"/>
              <a:t> 		</a:t>
            </a:r>
            <a:r>
              <a:rPr lang="en-US" sz="2400" dirty="0" smtClean="0">
                <a:solidFill>
                  <a:srgbClr val="C00000"/>
                </a:solidFill>
              </a:rPr>
              <a:t>Alberta </a:t>
            </a:r>
            <a:r>
              <a:rPr lang="en-US" sz="2400" dirty="0">
                <a:solidFill>
                  <a:srgbClr val="C00000"/>
                </a:solidFill>
              </a:rPr>
              <a:t>Health Services </a:t>
            </a:r>
            <a:endParaRPr lang="en-US" dirty="0">
              <a:solidFill>
                <a:srgbClr val="C00000"/>
              </a:solidFill>
            </a:endParaRPr>
          </a:p>
          <a:p>
            <a:r>
              <a:rPr lang="en-US" dirty="0"/>
              <a:t>Randy </a:t>
            </a:r>
            <a:r>
              <a:rPr lang="en-US" dirty="0" err="1"/>
              <a:t>Krebes</a:t>
            </a:r>
            <a:r>
              <a:rPr lang="en-US" dirty="0"/>
              <a:t> </a:t>
            </a:r>
            <a:r>
              <a:rPr lang="en-US" dirty="0" smtClean="0"/>
              <a:t>		</a:t>
            </a:r>
            <a:r>
              <a:rPr lang="en-US" sz="2400" dirty="0" smtClean="0">
                <a:solidFill>
                  <a:srgbClr val="C00000"/>
                </a:solidFill>
              </a:rPr>
              <a:t>Alberta </a:t>
            </a:r>
            <a:r>
              <a:rPr lang="en-US" sz="2400" dirty="0">
                <a:solidFill>
                  <a:srgbClr val="C00000"/>
                </a:solidFill>
              </a:rPr>
              <a:t>Health </a:t>
            </a:r>
            <a:r>
              <a:rPr lang="en-US" sz="2400" dirty="0" smtClean="0">
                <a:solidFill>
                  <a:srgbClr val="C00000"/>
                </a:solidFill>
              </a:rPr>
              <a:t>Serv</a:t>
            </a:r>
            <a:r>
              <a:rPr lang="en-US" sz="2400" dirty="0" smtClean="0">
                <a:solidFill>
                  <a:srgbClr val="ED7D31"/>
                </a:solidFill>
              </a:rPr>
              <a:t>ices</a:t>
            </a:r>
            <a:endParaRPr lang="en-US" dirty="0" smtClean="0"/>
          </a:p>
          <a:p>
            <a:r>
              <a:rPr lang="en-US" dirty="0" smtClean="0"/>
              <a:t>Bradley Prince 		</a:t>
            </a:r>
            <a:r>
              <a:rPr lang="en-US" sz="2400" dirty="0" smtClean="0">
                <a:solidFill>
                  <a:srgbClr val="C00000"/>
                </a:solidFill>
              </a:rPr>
              <a:t>University of Calgary MD/MBA student</a:t>
            </a:r>
          </a:p>
          <a:p>
            <a:r>
              <a:rPr lang="en-US" dirty="0" smtClean="0"/>
              <a:t>Bob Schulz 			</a:t>
            </a:r>
            <a:r>
              <a:rPr lang="en-US" sz="2400" dirty="0" smtClean="0">
                <a:solidFill>
                  <a:srgbClr val="C00000"/>
                </a:solidFill>
              </a:rPr>
              <a:t>University </a:t>
            </a:r>
            <a:r>
              <a:rPr lang="en-US" sz="2400" dirty="0">
                <a:solidFill>
                  <a:srgbClr val="C00000"/>
                </a:solidFill>
              </a:rPr>
              <a:t>of </a:t>
            </a:r>
            <a:r>
              <a:rPr lang="en-US" sz="2400" dirty="0" smtClean="0">
                <a:solidFill>
                  <a:srgbClr val="C00000"/>
                </a:solidFill>
              </a:rPr>
              <a:t>Calgary, </a:t>
            </a:r>
            <a:r>
              <a:rPr lang="en-US" sz="2400" dirty="0" err="1" smtClean="0">
                <a:solidFill>
                  <a:srgbClr val="C00000"/>
                </a:solidFill>
              </a:rPr>
              <a:t>Haskayne</a:t>
            </a:r>
            <a:r>
              <a:rPr lang="en-US" sz="2400" dirty="0" smtClean="0">
                <a:solidFill>
                  <a:srgbClr val="C00000"/>
                </a:solidFill>
              </a:rPr>
              <a:t> School of Business</a:t>
            </a:r>
            <a:endParaRPr lang="en-US" dirty="0" smtClean="0">
              <a:solidFill>
                <a:srgbClr val="C00000"/>
              </a:solidFill>
            </a:endParaRPr>
          </a:p>
          <a:p>
            <a:r>
              <a:rPr lang="en-US" dirty="0" smtClean="0"/>
              <a:t>The Economist 		“</a:t>
            </a:r>
            <a:r>
              <a:rPr lang="en-US" sz="2400" dirty="0" smtClean="0">
                <a:solidFill>
                  <a:srgbClr val="C00000"/>
                </a:solidFill>
              </a:rPr>
              <a:t>Disrupting </a:t>
            </a:r>
            <a:r>
              <a:rPr lang="en-US" sz="2400" dirty="0">
                <a:solidFill>
                  <a:srgbClr val="C00000"/>
                </a:solidFill>
              </a:rPr>
              <a:t>the health care </a:t>
            </a:r>
            <a:r>
              <a:rPr lang="en-US" sz="2400" dirty="0" smtClean="0">
                <a:solidFill>
                  <a:srgbClr val="C00000"/>
                </a:solidFill>
              </a:rPr>
              <a:t>eco-system”</a:t>
            </a:r>
            <a:endParaRPr lang="en-US" sz="2400" dirty="0">
              <a:solidFill>
                <a:srgbClr val="C00000"/>
              </a:solidFill>
            </a:endParaRPr>
          </a:p>
        </p:txBody>
      </p:sp>
    </p:spTree>
    <p:extLst>
      <p:ext uri="{BB962C8B-B14F-4D97-AF65-F5344CB8AC3E}">
        <p14:creationId xmlns:p14="http://schemas.microsoft.com/office/powerpoint/2010/main" val="3583551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700" b="1" dirty="0">
                <a:solidFill>
                  <a:schemeClr val="accent1"/>
                </a:solidFill>
              </a:rPr>
              <a:t>Recommendations</a:t>
            </a:r>
          </a:p>
        </p:txBody>
      </p:sp>
      <p:sp>
        <p:nvSpPr>
          <p:cNvPr id="6" name="Content Placeholder 5"/>
          <p:cNvSpPr>
            <a:spLocks noGrp="1"/>
          </p:cNvSpPr>
          <p:nvPr>
            <p:ph idx="1"/>
          </p:nvPr>
        </p:nvSpPr>
        <p:spPr>
          <a:xfrm>
            <a:off x="849630" y="1608455"/>
            <a:ext cx="10694670" cy="4351338"/>
          </a:xfrm>
        </p:spPr>
        <p:txBody>
          <a:bodyPr>
            <a:normAutofit fontScale="92500" lnSpcReduction="20000"/>
          </a:bodyPr>
          <a:lstStyle/>
          <a:p>
            <a:pPr marL="514350" indent="-514350">
              <a:buFont typeface="+mj-lt"/>
              <a:buAutoNum type="arabicPeriod"/>
            </a:pPr>
            <a:r>
              <a:rPr lang="en-US" dirty="0" smtClean="0"/>
              <a:t>Vision - </a:t>
            </a:r>
            <a:r>
              <a:rPr lang="en-US" dirty="0" smtClean="0"/>
              <a:t>People count: personalize </a:t>
            </a:r>
            <a:r>
              <a:rPr lang="en-US" dirty="0"/>
              <a:t>accountability for health and democratize local service </a:t>
            </a:r>
            <a:r>
              <a:rPr lang="en-US" dirty="0"/>
              <a:t>delivery and make the transition to wellness and quality of life </a:t>
            </a:r>
            <a:endParaRPr lang="en-US" dirty="0" smtClean="0"/>
          </a:p>
          <a:p>
            <a:pPr marL="514350" indent="-514350">
              <a:buFont typeface="+mj-lt"/>
              <a:buAutoNum type="arabicPeriod"/>
            </a:pPr>
            <a:r>
              <a:rPr lang="en-US" dirty="0" smtClean="0"/>
              <a:t>Precision/ personalized </a:t>
            </a:r>
            <a:r>
              <a:rPr lang="en-US" dirty="0" smtClean="0"/>
              <a:t>health </a:t>
            </a:r>
            <a:r>
              <a:rPr lang="en-US" dirty="0"/>
              <a:t>– </a:t>
            </a:r>
            <a:r>
              <a:rPr lang="en-US" dirty="0" smtClean="0"/>
              <a:t>improve access to  </a:t>
            </a:r>
            <a:r>
              <a:rPr lang="en-US" dirty="0" smtClean="0"/>
              <a:t>and usage of data </a:t>
            </a:r>
            <a:r>
              <a:rPr lang="en-US" dirty="0"/>
              <a:t>and intelligence</a:t>
            </a:r>
          </a:p>
          <a:p>
            <a:pPr marL="514350" indent="-514350">
              <a:buFont typeface="+mj-lt"/>
              <a:buAutoNum type="arabicPeriod"/>
            </a:pPr>
            <a:r>
              <a:rPr lang="en-US" dirty="0" smtClean="0"/>
              <a:t>Innovation – establish </a:t>
            </a:r>
            <a:r>
              <a:rPr lang="en-US" dirty="0"/>
              <a:t>an entrepreneurial friendly </a:t>
            </a:r>
            <a:r>
              <a:rPr lang="en-US" dirty="0" smtClean="0"/>
              <a:t>eco-system, employ procurement for stirring innovation, </a:t>
            </a:r>
            <a:r>
              <a:rPr lang="en-US" dirty="0" smtClean="0"/>
              <a:t>and prepare for the rapid arrival of emerging technologies</a:t>
            </a:r>
          </a:p>
          <a:p>
            <a:pPr marL="514350" indent="-514350">
              <a:buFont typeface="+mj-lt"/>
              <a:buAutoNum type="arabicPeriod"/>
            </a:pPr>
            <a:r>
              <a:rPr lang="en-US" dirty="0" smtClean="0"/>
              <a:t>Fix Performance - reinforce collaboration, adopt and measure performance to international quality </a:t>
            </a:r>
            <a:r>
              <a:rPr lang="en-US" dirty="0" smtClean="0"/>
              <a:t>standards, </a:t>
            </a:r>
            <a:r>
              <a:rPr lang="en-US" dirty="0" smtClean="0"/>
              <a:t>and expect continuous learning</a:t>
            </a:r>
          </a:p>
          <a:p>
            <a:pPr marL="514350" indent="-514350">
              <a:buFont typeface="+mj-lt"/>
              <a:buAutoNum type="arabicPeriod"/>
            </a:pPr>
            <a:r>
              <a:rPr lang="en-US" dirty="0"/>
              <a:t>Fiscal </a:t>
            </a:r>
            <a:r>
              <a:rPr lang="en-US" dirty="0" smtClean="0"/>
              <a:t>transparency and reallocation – balancing supply and demand </a:t>
            </a:r>
            <a:r>
              <a:rPr lang="en-US" dirty="0" smtClean="0"/>
              <a:t>and </a:t>
            </a:r>
            <a:r>
              <a:rPr lang="en-US" smtClean="0"/>
              <a:t>facilitating system transitions</a:t>
            </a:r>
            <a:endParaRPr lang="en-US" dirty="0" smtClean="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smtClean="0"/>
          </a:p>
        </p:txBody>
      </p:sp>
    </p:spTree>
    <p:extLst>
      <p:ext uri="{BB962C8B-B14F-4D97-AF65-F5344CB8AC3E}">
        <p14:creationId xmlns:p14="http://schemas.microsoft.com/office/powerpoint/2010/main" val="3315022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know</a:t>
            </a:r>
            <a:r>
              <a:rPr lang="en-US" sz="4800" dirty="0"/>
              <a:t> </a:t>
            </a:r>
            <a:r>
              <a:rPr lang="en-US" sz="6700" b="1" dirty="0">
                <a:solidFill>
                  <a:schemeClr val="accent1"/>
                </a:solidFill>
              </a:rPr>
              <a:t>it’s coming</a:t>
            </a:r>
          </a:p>
        </p:txBody>
      </p:sp>
      <p:sp>
        <p:nvSpPr>
          <p:cNvPr id="5" name="Content Placeholder 4"/>
          <p:cNvSpPr>
            <a:spLocks noGrp="1"/>
          </p:cNvSpPr>
          <p:nvPr>
            <p:ph sz="half" idx="1"/>
          </p:nvPr>
        </p:nvSpPr>
        <p:spPr>
          <a:xfrm>
            <a:off x="480060" y="1604917"/>
            <a:ext cx="6675120" cy="4252096"/>
          </a:xfrm>
        </p:spPr>
        <p:txBody>
          <a:bodyPr>
            <a:normAutofit fontScale="92500" lnSpcReduction="10000"/>
          </a:bodyPr>
          <a:lstStyle/>
          <a:p>
            <a:r>
              <a:rPr lang="en-US" dirty="0" smtClean="0"/>
              <a:t>Consumers living longer and expecting a higher </a:t>
            </a:r>
            <a:r>
              <a:rPr lang="en-US" dirty="0"/>
              <a:t>quality </a:t>
            </a:r>
            <a:r>
              <a:rPr lang="en-US" dirty="0" smtClean="0"/>
              <a:t>service experience</a:t>
            </a:r>
            <a:endParaRPr lang="en-US" dirty="0"/>
          </a:p>
          <a:p>
            <a:r>
              <a:rPr lang="en-US" dirty="0" smtClean="0"/>
              <a:t>Changing demographics - immigrants, aboriginal and </a:t>
            </a:r>
            <a:r>
              <a:rPr lang="en-US" dirty="0" smtClean="0"/>
              <a:t>the </a:t>
            </a:r>
            <a:r>
              <a:rPr lang="en-US" dirty="0" smtClean="0"/>
              <a:t>seniors “tsunami”</a:t>
            </a:r>
            <a:endParaRPr lang="en-US" dirty="0"/>
          </a:p>
          <a:p>
            <a:r>
              <a:rPr lang="en-US" dirty="0" smtClean="0"/>
              <a:t>Precision/personalized health care – adopting big </a:t>
            </a:r>
            <a:r>
              <a:rPr lang="en-US" dirty="0"/>
              <a:t>data </a:t>
            </a:r>
            <a:r>
              <a:rPr lang="en-US" dirty="0" smtClean="0"/>
              <a:t>and emerging innovations in biotechnology</a:t>
            </a:r>
          </a:p>
          <a:p>
            <a:r>
              <a:rPr lang="en-US" dirty="0" smtClean="0"/>
              <a:t>Knowledge transfer – recognizing a changing professional/client relationship</a:t>
            </a:r>
            <a:endParaRPr lang="en-US" dirty="0"/>
          </a:p>
          <a:p>
            <a:r>
              <a:rPr lang="en-US" dirty="0" smtClean="0"/>
              <a:t>Rising </a:t>
            </a:r>
            <a:r>
              <a:rPr lang="en-US" dirty="0" smtClean="0"/>
              <a:t>personal/public </a:t>
            </a:r>
            <a:r>
              <a:rPr lang="en-US" dirty="0" smtClean="0"/>
              <a:t>costs of </a:t>
            </a:r>
            <a:r>
              <a:rPr lang="en-US" dirty="0" smtClean="0"/>
              <a:t>healthcare</a:t>
            </a:r>
            <a:endParaRPr lang="en-US" dirty="0"/>
          </a:p>
          <a:p>
            <a:r>
              <a:rPr lang="en-US" dirty="0" smtClean="0"/>
              <a:t>Accountability </a:t>
            </a:r>
            <a:r>
              <a:rPr lang="en-US" dirty="0" smtClean="0"/>
              <a:t>- a driver </a:t>
            </a:r>
            <a:r>
              <a:rPr lang="en-US" dirty="0" smtClean="0"/>
              <a:t>of </a:t>
            </a:r>
            <a:r>
              <a:rPr lang="en-US" dirty="0" smtClean="0"/>
              <a:t>payment reform</a:t>
            </a:r>
            <a:endParaRPr lang="en-US" dirty="0"/>
          </a:p>
          <a:p>
            <a:endParaRPr lang="en-US" dirty="0"/>
          </a:p>
        </p:txBody>
      </p:sp>
      <p:pic>
        <p:nvPicPr>
          <p:cNvPr id="14" name="Content Placeholder 4" descr="IMG_7268.jpg"/>
          <p:cNvPicPr>
            <a:picLocks noChangeAspect="1"/>
          </p:cNvPicPr>
          <p:nvPr/>
        </p:nvPicPr>
        <p:blipFill>
          <a:blip r:embed="rId3" cstate="print">
            <a:extLst>
              <a:ext uri="{28A0092B-C50C-407E-A947-70E740481C1C}">
                <a14:useLocalDpi xmlns:a14="http://schemas.microsoft.com/office/drawing/2010/main" val="0"/>
              </a:ext>
            </a:extLst>
          </a:blip>
          <a:srcRect l="-27630" r="-27630"/>
          <a:stretch>
            <a:fillRect/>
          </a:stretch>
        </p:blipFill>
        <p:spPr>
          <a:xfrm>
            <a:off x="6350907" y="1275217"/>
            <a:ext cx="5719200" cy="4911497"/>
          </a:xfrm>
          <a:prstGeom prst="rect">
            <a:avLst/>
          </a:prstGeom>
        </p:spPr>
      </p:pic>
      <p:sp>
        <p:nvSpPr>
          <p:cNvPr id="16" name="TextBox 15"/>
          <p:cNvSpPr txBox="1"/>
          <p:nvPr/>
        </p:nvSpPr>
        <p:spPr>
          <a:xfrm>
            <a:off x="7861587" y="6301150"/>
            <a:ext cx="2826415" cy="246221"/>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sz="1000" dirty="0" smtClean="0"/>
              <a:t>Random dude: dragon boating </a:t>
            </a:r>
            <a:r>
              <a:rPr lang="en-US" sz="1000" dirty="0"/>
              <a:t>G</a:t>
            </a:r>
            <a:r>
              <a:rPr lang="en-US" sz="1000" dirty="0" smtClean="0"/>
              <a:t>lenmore reservoir</a:t>
            </a:r>
            <a:endParaRPr lang="en-US" sz="1000" dirty="0"/>
          </a:p>
        </p:txBody>
      </p:sp>
    </p:spTree>
    <p:extLst>
      <p:ext uri="{BB962C8B-B14F-4D97-AF65-F5344CB8AC3E}">
        <p14:creationId xmlns:p14="http://schemas.microsoft.com/office/powerpoint/2010/main" val="720594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Innovation Waves</a:t>
            </a:r>
            <a:endParaRPr lang="en-US" dirty="0">
              <a:solidFill>
                <a:srgbClr val="FFFFFF"/>
              </a:solidFill>
            </a:endParaRPr>
          </a:p>
        </p:txBody>
      </p:sp>
      <p:pic>
        <p:nvPicPr>
          <p:cNvPr id="7" name="Picture 6"/>
          <p:cNvPicPr>
            <a:picLocks noChangeAspect="1"/>
          </p:cNvPicPr>
          <p:nvPr/>
        </p:nvPicPr>
        <p:blipFill>
          <a:blip r:embed="rId3"/>
          <a:stretch>
            <a:fillRect/>
          </a:stretch>
        </p:blipFill>
        <p:spPr>
          <a:xfrm>
            <a:off x="652198" y="1075483"/>
            <a:ext cx="10618240" cy="5539951"/>
          </a:xfrm>
          <a:prstGeom prst="rect">
            <a:avLst/>
          </a:prstGeom>
        </p:spPr>
      </p:pic>
      <p:sp>
        <p:nvSpPr>
          <p:cNvPr id="4" name="Rectangle 2"/>
          <p:cNvSpPr txBox="1">
            <a:spLocks noChangeArrowheads="1"/>
          </p:cNvSpPr>
          <p:nvPr/>
        </p:nvSpPr>
        <p:spPr bwMode="auto">
          <a:xfrm>
            <a:off x="1142999" y="228600"/>
            <a:ext cx="9441535"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65" charset="0"/>
              </a:defRPr>
            </a:lvl2pPr>
            <a:lvl3pPr algn="ctr" rtl="0" fontAlgn="base">
              <a:spcBef>
                <a:spcPct val="0"/>
              </a:spcBef>
              <a:spcAft>
                <a:spcPct val="0"/>
              </a:spcAft>
              <a:defRPr sz="4400">
                <a:solidFill>
                  <a:schemeClr val="tx2"/>
                </a:solidFill>
                <a:latin typeface="Arial" pitchFamily="-65" charset="0"/>
              </a:defRPr>
            </a:lvl3pPr>
            <a:lvl4pPr algn="ctr" rtl="0" fontAlgn="base">
              <a:spcBef>
                <a:spcPct val="0"/>
              </a:spcBef>
              <a:spcAft>
                <a:spcPct val="0"/>
              </a:spcAft>
              <a:defRPr sz="4400">
                <a:solidFill>
                  <a:schemeClr val="tx2"/>
                </a:solidFill>
                <a:latin typeface="Arial" pitchFamily="-65" charset="0"/>
              </a:defRPr>
            </a:lvl4pPr>
            <a:lvl5pPr algn="ctr" rtl="0" fontAlgn="base">
              <a:spcBef>
                <a:spcPct val="0"/>
              </a:spcBef>
              <a:spcAft>
                <a:spcPct val="0"/>
              </a:spcAft>
              <a:defRPr sz="4400">
                <a:solidFill>
                  <a:schemeClr val="tx2"/>
                </a:solidFill>
                <a:latin typeface="Arial" pitchFamily="-65" charset="0"/>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a:lstStyle>
          <a:p>
            <a:r>
              <a:rPr lang="en-US" sz="3200" b="1" kern="0" dirty="0" smtClean="0">
                <a:solidFill>
                  <a:srgbClr val="3E902E"/>
                </a:solidFill>
                <a:latin typeface="Century Gothic"/>
                <a:cs typeface="Century Gothic"/>
              </a:rPr>
              <a:t>6</a:t>
            </a:r>
            <a:r>
              <a:rPr lang="en-US" sz="3200" b="1" kern="0" baseline="30000" dirty="0" smtClean="0">
                <a:solidFill>
                  <a:srgbClr val="3E902E"/>
                </a:solidFill>
                <a:latin typeface="Century Gothic"/>
                <a:cs typeface="Century Gothic"/>
              </a:rPr>
              <a:t>th</a:t>
            </a:r>
            <a:r>
              <a:rPr lang="en-US" sz="3200" b="1" kern="0" dirty="0" smtClean="0">
                <a:solidFill>
                  <a:srgbClr val="3E902E"/>
                </a:solidFill>
                <a:latin typeface="Century Gothic"/>
                <a:cs typeface="Century Gothic"/>
              </a:rPr>
              <a:t> Wave, Biotech, Genomics, </a:t>
            </a:r>
            <a:r>
              <a:rPr lang="en-US" sz="3200" b="1" kern="0" dirty="0" err="1" smtClean="0">
                <a:solidFill>
                  <a:srgbClr val="3E902E"/>
                </a:solidFill>
                <a:latin typeface="Century Gothic"/>
                <a:cs typeface="Century Gothic"/>
              </a:rPr>
              <a:t>eDNA</a:t>
            </a:r>
            <a:r>
              <a:rPr lang="en-US" sz="3200" b="1" kern="0" dirty="0" smtClean="0">
                <a:solidFill>
                  <a:srgbClr val="3E902E"/>
                </a:solidFill>
                <a:latin typeface="Century Gothic"/>
                <a:cs typeface="Century Gothic"/>
              </a:rPr>
              <a:t> </a:t>
            </a:r>
            <a:endParaRPr lang="en-US" sz="3200" b="1" kern="0" dirty="0">
              <a:solidFill>
                <a:srgbClr val="3E902E"/>
              </a:solidFill>
              <a:latin typeface="Century Gothic"/>
              <a:cs typeface="Century Gothic"/>
            </a:endParaRPr>
          </a:p>
        </p:txBody>
      </p:sp>
      <p:pic>
        <p:nvPicPr>
          <p:cNvPr id="5" name="Picture 4"/>
          <p:cNvPicPr>
            <a:picLocks noChangeAspect="1"/>
          </p:cNvPicPr>
          <p:nvPr/>
        </p:nvPicPr>
        <p:blipFill>
          <a:blip r:embed="rId4"/>
          <a:stretch>
            <a:fillRect/>
          </a:stretch>
        </p:blipFill>
        <p:spPr>
          <a:xfrm>
            <a:off x="10337800" y="272143"/>
            <a:ext cx="1524000" cy="703385"/>
          </a:xfrm>
          <a:prstGeom prst="rect">
            <a:avLst/>
          </a:prstGeom>
        </p:spPr>
      </p:pic>
    </p:spTree>
    <p:extLst>
      <p:ext uri="{BB962C8B-B14F-4D97-AF65-F5344CB8AC3E}">
        <p14:creationId xmlns:p14="http://schemas.microsoft.com/office/powerpoint/2010/main" val="792264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947087" y="663312"/>
            <a:ext cx="5101354" cy="411215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kern="0" dirty="0">
                <a:solidFill>
                  <a:srgbClr val="000000"/>
                </a:solidFill>
                <a:latin typeface="Century Gothic"/>
                <a:cs typeface="Century Gothic"/>
              </a:rPr>
              <a:t>INNOVATION</a:t>
            </a:r>
            <a:r>
              <a:rPr lang="en-US" sz="2700" kern="0" dirty="0">
                <a:solidFill>
                  <a:srgbClr val="000000"/>
                </a:solidFill>
                <a:latin typeface="Century Gothic"/>
                <a:cs typeface="Century Gothic"/>
              </a:rPr>
              <a:t>: </a:t>
            </a:r>
            <a:r>
              <a:rPr lang="en-CA" b="1" dirty="0" smtClean="0">
                <a:solidFill>
                  <a:schemeClr val="accent1"/>
                </a:solidFill>
              </a:rPr>
              <a:t>Scaling</a:t>
            </a:r>
            <a:r>
              <a:rPr lang="en-CA" b="1" dirty="0" smtClean="0"/>
              <a:t> </a:t>
            </a:r>
            <a:r>
              <a:rPr lang="en-CA" b="1" dirty="0" smtClean="0"/>
              <a:t>User-led </a:t>
            </a:r>
            <a:r>
              <a:rPr lang="en-CA" b="1" dirty="0">
                <a:solidFill>
                  <a:schemeClr val="accent1"/>
                </a:solidFill>
              </a:rPr>
              <a:t>Co-development </a:t>
            </a:r>
            <a:r>
              <a:rPr lang="en-CA" b="1" dirty="0" smtClean="0"/>
              <a:t>and real-world testing of New Innovations </a:t>
            </a:r>
          </a:p>
          <a:p>
            <a:endParaRPr lang="en-CA" sz="3600" b="1" dirty="0" smtClean="0">
              <a:solidFill>
                <a:schemeClr val="accent1"/>
              </a:solidFill>
            </a:endParaRPr>
          </a:p>
          <a:p>
            <a:endParaRPr lang="en-CA" sz="3600" b="1" dirty="0">
              <a:solidFill>
                <a:schemeClr val="accent1"/>
              </a:solidFill>
            </a:endParaRPr>
          </a:p>
          <a:p>
            <a:r>
              <a:rPr lang="en-CA" b="1" dirty="0" smtClean="0">
                <a:solidFill>
                  <a:schemeClr val="accent1"/>
                </a:solidFill>
              </a:rPr>
              <a:t>Stronger </a:t>
            </a:r>
            <a:r>
              <a:rPr lang="en-CA" b="1" dirty="0" smtClean="0">
                <a:solidFill>
                  <a:schemeClr val="accent1"/>
                </a:solidFill>
              </a:rPr>
              <a:t>Collaboration -</a:t>
            </a:r>
            <a:r>
              <a:rPr lang="en-CA" sz="3600" b="1" dirty="0" smtClean="0"/>
              <a:t> Unique </a:t>
            </a:r>
            <a:r>
              <a:rPr lang="en-CA" sz="3600" b="1" dirty="0"/>
              <a:t>Network Building</a:t>
            </a:r>
            <a:r>
              <a:rPr lang="en-CA" sz="3600" b="1" dirty="0" smtClean="0"/>
              <a:t>.</a:t>
            </a:r>
            <a:endParaRPr lang="en-CA" sz="3600" b="1" dirty="0"/>
          </a:p>
          <a:p>
            <a:endParaRPr lang="en-US" sz="32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3273" y="451267"/>
            <a:ext cx="3053751" cy="538897"/>
          </a:xfrm>
          <a:prstGeom prst="rect">
            <a:avLst/>
          </a:prstGeom>
        </p:spPr>
      </p:pic>
      <p:sp>
        <p:nvSpPr>
          <p:cNvPr id="7" name="TextBox 6"/>
          <p:cNvSpPr txBox="1"/>
          <p:nvPr/>
        </p:nvSpPr>
        <p:spPr>
          <a:xfrm>
            <a:off x="6244167" y="4721171"/>
            <a:ext cx="5461000" cy="369332"/>
          </a:xfrm>
          <a:prstGeom prst="rect">
            <a:avLst/>
          </a:prstGeom>
          <a:noFill/>
        </p:spPr>
        <p:txBody>
          <a:bodyPr wrap="square" rtlCol="0">
            <a:spAutoFit/>
          </a:bodyPr>
          <a:lstStyle/>
          <a:p>
            <a:r>
              <a:rPr lang="en-CA" dirty="0" smtClean="0"/>
              <a:t>NEW: Crowdsourcing </a:t>
            </a:r>
            <a:r>
              <a:rPr lang="en-CA" dirty="0"/>
              <a:t>- Innovation </a:t>
            </a:r>
            <a:r>
              <a:rPr lang="en-CA" dirty="0" smtClean="0"/>
              <a:t>Platform (</a:t>
            </a:r>
            <a:r>
              <a:rPr lang="en-CA" dirty="0" smtClean="0">
                <a:hlinkClick r:id="rId4"/>
              </a:rPr>
              <a:t>www.ihe.ca</a:t>
            </a:r>
            <a:r>
              <a:rPr lang="en-CA" dirty="0" smtClean="0"/>
              <a:t>) </a:t>
            </a:r>
            <a:endParaRPr lang="en-CA" dirty="0"/>
          </a:p>
        </p:txBody>
      </p:sp>
      <p:sp>
        <p:nvSpPr>
          <p:cNvPr id="8" name="Rectangle 7"/>
          <p:cNvSpPr/>
          <p:nvPr/>
        </p:nvSpPr>
        <p:spPr>
          <a:xfrm>
            <a:off x="9447853" y="5830166"/>
            <a:ext cx="1525812" cy="44863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Patients </a:t>
            </a:r>
            <a:endParaRPr lang="en-US" dirty="0"/>
          </a:p>
        </p:txBody>
      </p:sp>
      <p:sp>
        <p:nvSpPr>
          <p:cNvPr id="9" name="Rectangle 8"/>
          <p:cNvSpPr/>
          <p:nvPr/>
        </p:nvSpPr>
        <p:spPr>
          <a:xfrm>
            <a:off x="5382725" y="5866162"/>
            <a:ext cx="1158945" cy="44863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Industry</a:t>
            </a:r>
            <a:endParaRPr lang="en-CA" dirty="0"/>
          </a:p>
        </p:txBody>
      </p:sp>
      <p:sp>
        <p:nvSpPr>
          <p:cNvPr id="10" name="Rectangle 9"/>
          <p:cNvSpPr/>
          <p:nvPr/>
        </p:nvSpPr>
        <p:spPr>
          <a:xfrm>
            <a:off x="3497764" y="5852403"/>
            <a:ext cx="1158945" cy="44863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Academia</a:t>
            </a:r>
            <a:endParaRPr lang="en-CA" dirty="0"/>
          </a:p>
        </p:txBody>
      </p:sp>
      <p:sp>
        <p:nvSpPr>
          <p:cNvPr id="11" name="Rectangle 10"/>
          <p:cNvSpPr/>
          <p:nvPr/>
        </p:nvSpPr>
        <p:spPr>
          <a:xfrm>
            <a:off x="919235" y="5834847"/>
            <a:ext cx="1867585" cy="44863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Government</a:t>
            </a:r>
            <a:endParaRPr lang="en-CA" dirty="0"/>
          </a:p>
        </p:txBody>
      </p:sp>
      <p:sp>
        <p:nvSpPr>
          <p:cNvPr id="12" name="TextBox 11"/>
          <p:cNvSpPr txBox="1"/>
          <p:nvPr/>
        </p:nvSpPr>
        <p:spPr>
          <a:xfrm>
            <a:off x="2973080" y="5745312"/>
            <a:ext cx="413896" cy="646331"/>
          </a:xfrm>
          <a:prstGeom prst="rect">
            <a:avLst/>
          </a:prstGeom>
          <a:noFill/>
        </p:spPr>
        <p:txBody>
          <a:bodyPr wrap="none" rtlCol="0">
            <a:spAutoFit/>
          </a:bodyPr>
          <a:lstStyle/>
          <a:p>
            <a:r>
              <a:rPr lang="en-CA" sz="3600" b="1" dirty="0" smtClean="0"/>
              <a:t>+</a:t>
            </a:r>
            <a:endParaRPr lang="en-CA" sz="3600" b="1" dirty="0"/>
          </a:p>
        </p:txBody>
      </p:sp>
      <p:sp>
        <p:nvSpPr>
          <p:cNvPr id="13" name="TextBox 12"/>
          <p:cNvSpPr txBox="1"/>
          <p:nvPr/>
        </p:nvSpPr>
        <p:spPr>
          <a:xfrm>
            <a:off x="4812769" y="5755885"/>
            <a:ext cx="413896" cy="646331"/>
          </a:xfrm>
          <a:prstGeom prst="rect">
            <a:avLst/>
          </a:prstGeom>
          <a:noFill/>
        </p:spPr>
        <p:txBody>
          <a:bodyPr wrap="none" rtlCol="0">
            <a:spAutoFit/>
          </a:bodyPr>
          <a:lstStyle/>
          <a:p>
            <a:r>
              <a:rPr lang="en-CA" sz="3600" b="1" dirty="0" smtClean="0"/>
              <a:t>+</a:t>
            </a:r>
            <a:endParaRPr lang="en-CA" sz="3600" b="1" dirty="0"/>
          </a:p>
        </p:txBody>
      </p:sp>
      <p:sp>
        <p:nvSpPr>
          <p:cNvPr id="14" name="TextBox 13"/>
          <p:cNvSpPr txBox="1"/>
          <p:nvPr/>
        </p:nvSpPr>
        <p:spPr>
          <a:xfrm>
            <a:off x="8937254" y="5767311"/>
            <a:ext cx="413896" cy="646331"/>
          </a:xfrm>
          <a:prstGeom prst="rect">
            <a:avLst/>
          </a:prstGeom>
          <a:noFill/>
        </p:spPr>
        <p:txBody>
          <a:bodyPr wrap="none" rtlCol="0">
            <a:spAutoFit/>
          </a:bodyPr>
          <a:lstStyle/>
          <a:p>
            <a:r>
              <a:rPr lang="en-CA" sz="3600" b="1" dirty="0" smtClean="0"/>
              <a:t>+</a:t>
            </a:r>
            <a:endParaRPr lang="en-CA" sz="3600" b="1" dirty="0"/>
          </a:p>
        </p:txBody>
      </p:sp>
      <p:sp>
        <p:nvSpPr>
          <p:cNvPr id="15" name="TextBox 14"/>
          <p:cNvSpPr txBox="1"/>
          <p:nvPr/>
        </p:nvSpPr>
        <p:spPr>
          <a:xfrm>
            <a:off x="6762640" y="5767311"/>
            <a:ext cx="413896" cy="646331"/>
          </a:xfrm>
          <a:prstGeom prst="rect">
            <a:avLst/>
          </a:prstGeom>
          <a:noFill/>
        </p:spPr>
        <p:txBody>
          <a:bodyPr wrap="none" rtlCol="0">
            <a:spAutoFit/>
          </a:bodyPr>
          <a:lstStyle/>
          <a:p>
            <a:r>
              <a:rPr lang="en-CA" sz="3600" b="1" dirty="0" smtClean="0"/>
              <a:t>+</a:t>
            </a:r>
            <a:endParaRPr lang="en-CA" sz="3600" b="1" dirty="0"/>
          </a:p>
        </p:txBody>
      </p:sp>
      <p:sp>
        <p:nvSpPr>
          <p:cNvPr id="16" name="Rectangle 15"/>
          <p:cNvSpPr/>
          <p:nvPr/>
        </p:nvSpPr>
        <p:spPr>
          <a:xfrm>
            <a:off x="7314739" y="5830166"/>
            <a:ext cx="1525812" cy="44863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Providers</a:t>
            </a:r>
            <a:endParaRPr lang="en-US"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1749" y="1318018"/>
            <a:ext cx="5217583" cy="3357804"/>
          </a:xfrm>
          <a:prstGeom prst="rect">
            <a:avLst/>
          </a:prstGeom>
        </p:spPr>
      </p:pic>
    </p:spTree>
    <p:extLst>
      <p:ext uri="{BB962C8B-B14F-4D97-AF65-F5344CB8AC3E}">
        <p14:creationId xmlns:p14="http://schemas.microsoft.com/office/powerpoint/2010/main" val="3490269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30" y="594360"/>
            <a:ext cx="11083290" cy="836400"/>
          </a:xfrm>
        </p:spPr>
        <p:txBody>
          <a:bodyPr>
            <a:normAutofit fontScale="90000"/>
          </a:bodyPr>
          <a:lstStyle/>
          <a:p>
            <a:r>
              <a:rPr lang="en-US" sz="2700" b="1" kern="0" dirty="0">
                <a:solidFill>
                  <a:srgbClr val="000000"/>
                </a:solidFill>
                <a:latin typeface="Century Gothic"/>
                <a:cs typeface="Century Gothic"/>
              </a:rPr>
              <a:t>INNOVATION</a:t>
            </a:r>
            <a:r>
              <a:rPr lang="en-US" sz="2700" kern="0" dirty="0">
                <a:solidFill>
                  <a:srgbClr val="000000"/>
                </a:solidFill>
                <a:latin typeface="Century Gothic"/>
                <a:cs typeface="Century Gothic"/>
              </a:rPr>
              <a:t>: </a:t>
            </a:r>
            <a:r>
              <a:rPr lang="en-US" sz="3600" dirty="0" smtClean="0"/>
              <a:t>Precision </a:t>
            </a:r>
            <a:r>
              <a:rPr lang="en-US" sz="3600" dirty="0"/>
              <a:t>Medicine to </a:t>
            </a:r>
            <a:r>
              <a:rPr lang="en-US" sz="5300" b="1" dirty="0">
                <a:solidFill>
                  <a:schemeClr val="accent1"/>
                </a:solidFill>
              </a:rPr>
              <a:t>Precision Wellness</a:t>
            </a:r>
            <a:endParaRPr lang="en-US" sz="4800" b="1" dirty="0">
              <a:solidFill>
                <a:schemeClr val="accent1"/>
              </a:solidFill>
            </a:endParaRPr>
          </a:p>
        </p:txBody>
      </p:sp>
      <p:sp>
        <p:nvSpPr>
          <p:cNvPr id="3" name="Content Placeholder 2"/>
          <p:cNvSpPr>
            <a:spLocks noGrp="1"/>
          </p:cNvSpPr>
          <p:nvPr>
            <p:ph sz="half" idx="1"/>
          </p:nvPr>
        </p:nvSpPr>
        <p:spPr>
          <a:xfrm>
            <a:off x="838200" y="1825625"/>
            <a:ext cx="8097434" cy="4596946"/>
          </a:xfrm>
        </p:spPr>
        <p:txBody>
          <a:bodyPr>
            <a:normAutofit fontScale="92500" lnSpcReduction="10000"/>
          </a:bodyPr>
          <a:lstStyle/>
          <a:p>
            <a:r>
              <a:rPr lang="en-US" sz="3200" dirty="0"/>
              <a:t>Internet of Health-things (</a:t>
            </a:r>
            <a:r>
              <a:rPr lang="en-US" sz="3200" dirty="0" err="1"/>
              <a:t>IoHT</a:t>
            </a:r>
            <a:r>
              <a:rPr lang="en-US" sz="3200" dirty="0"/>
              <a:t>) / clinical &amp; wellness settings</a:t>
            </a:r>
          </a:p>
          <a:p>
            <a:r>
              <a:rPr lang="en-US" sz="3200" dirty="0"/>
              <a:t>New opportunities for large number of people</a:t>
            </a:r>
            <a:br>
              <a:rPr lang="en-US" sz="3200" dirty="0"/>
            </a:br>
            <a:r>
              <a:rPr lang="en-US" sz="3200" dirty="0"/>
              <a:t>to participate &amp; collaborate in big data research</a:t>
            </a:r>
          </a:p>
          <a:p>
            <a:r>
              <a:rPr lang="en-US" sz="3200" dirty="0"/>
              <a:t>Increased ability to use Machine Learning </a:t>
            </a:r>
            <a:br>
              <a:rPr lang="en-US" sz="3200" dirty="0"/>
            </a:br>
            <a:r>
              <a:rPr lang="en-US" sz="3200" dirty="0"/>
              <a:t>techniques to support wide demographic analysis</a:t>
            </a:r>
          </a:p>
          <a:p>
            <a:r>
              <a:rPr lang="en-US" sz="3200" dirty="0"/>
              <a:t>Increased opportunities for patient / consumer consent and engagement</a:t>
            </a:r>
          </a:p>
          <a:p>
            <a:r>
              <a:rPr lang="en-US" sz="3200" dirty="0"/>
              <a:t>New opportunities to support compliance in care programs and medications management</a:t>
            </a:r>
          </a:p>
          <a:p>
            <a:endParaRPr lang="en-US" sz="3200" dirty="0"/>
          </a:p>
          <a:p>
            <a:endParaRPr lang="en-US" sz="3200" dirty="0"/>
          </a:p>
        </p:txBody>
      </p:sp>
      <p:pic>
        <p:nvPicPr>
          <p:cNvPr id="6" name="Picture 5"/>
          <p:cNvPicPr>
            <a:picLocks noChangeAspect="1"/>
          </p:cNvPicPr>
          <p:nvPr/>
        </p:nvPicPr>
        <p:blipFill>
          <a:blip r:embed="rId3"/>
          <a:stretch>
            <a:fillRect/>
          </a:stretch>
        </p:blipFill>
        <p:spPr>
          <a:xfrm>
            <a:off x="8652944" y="1430760"/>
            <a:ext cx="3388129" cy="2521398"/>
          </a:xfrm>
          <a:prstGeom prst="rect">
            <a:avLst/>
          </a:prstGeom>
        </p:spPr>
      </p:pic>
    </p:spTree>
    <p:extLst>
      <p:ext uri="{BB962C8B-B14F-4D97-AF65-F5344CB8AC3E}">
        <p14:creationId xmlns:p14="http://schemas.microsoft.com/office/powerpoint/2010/main" val="2941160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Innovation: Technology Push</a:t>
            </a:r>
            <a:endParaRPr lang="en-US" dirty="0">
              <a:solidFill>
                <a:srgbClr val="FFFFFF"/>
              </a:solidFill>
            </a:endParaRPr>
          </a:p>
        </p:txBody>
      </p:sp>
      <p:graphicFrame>
        <p:nvGraphicFramePr>
          <p:cNvPr id="7" name="Diagram 6"/>
          <p:cNvGraphicFramePr/>
          <p:nvPr>
            <p:extLst>
              <p:ext uri="{D42A27DB-BD31-4B8C-83A1-F6EECF244321}">
                <p14:modId xmlns:p14="http://schemas.microsoft.com/office/powerpoint/2010/main" val="79558108"/>
              </p:ext>
            </p:extLst>
          </p:nvPr>
        </p:nvGraphicFramePr>
        <p:xfrm>
          <a:off x="2637837" y="990600"/>
          <a:ext cx="6810963"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bwMode="auto">
          <a:xfrm>
            <a:off x="564444" y="152400"/>
            <a:ext cx="11277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65" charset="0"/>
              </a:defRPr>
            </a:lvl2pPr>
            <a:lvl3pPr algn="ctr" rtl="0" fontAlgn="base">
              <a:spcBef>
                <a:spcPct val="0"/>
              </a:spcBef>
              <a:spcAft>
                <a:spcPct val="0"/>
              </a:spcAft>
              <a:defRPr sz="4400">
                <a:solidFill>
                  <a:schemeClr val="tx2"/>
                </a:solidFill>
                <a:latin typeface="Arial" pitchFamily="-65" charset="0"/>
              </a:defRPr>
            </a:lvl3pPr>
            <a:lvl4pPr algn="ctr" rtl="0" fontAlgn="base">
              <a:spcBef>
                <a:spcPct val="0"/>
              </a:spcBef>
              <a:spcAft>
                <a:spcPct val="0"/>
              </a:spcAft>
              <a:defRPr sz="4400">
                <a:solidFill>
                  <a:schemeClr val="tx2"/>
                </a:solidFill>
                <a:latin typeface="Arial" pitchFamily="-65" charset="0"/>
              </a:defRPr>
            </a:lvl4pPr>
            <a:lvl5pPr algn="ctr" rtl="0" fontAlgn="base">
              <a:spcBef>
                <a:spcPct val="0"/>
              </a:spcBef>
              <a:spcAft>
                <a:spcPct val="0"/>
              </a:spcAft>
              <a:defRPr sz="4400">
                <a:solidFill>
                  <a:schemeClr val="tx2"/>
                </a:solidFill>
                <a:latin typeface="Arial" pitchFamily="-65" charset="0"/>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a:lstStyle>
          <a:p>
            <a:pPr algn="l"/>
            <a:r>
              <a:rPr lang="en-US" sz="2800" b="1" kern="0" dirty="0" smtClean="0">
                <a:solidFill>
                  <a:srgbClr val="000000"/>
                </a:solidFill>
                <a:latin typeface="Century Gothic"/>
                <a:cs typeface="Century Gothic"/>
              </a:rPr>
              <a:t>INNOVATION</a:t>
            </a:r>
            <a:r>
              <a:rPr lang="en-US" sz="2800" kern="0" dirty="0" smtClean="0">
                <a:solidFill>
                  <a:srgbClr val="000000"/>
                </a:solidFill>
                <a:latin typeface="Century Gothic"/>
                <a:cs typeface="Century Gothic"/>
              </a:rPr>
              <a:t>: </a:t>
            </a:r>
            <a:r>
              <a:rPr lang="en-US" sz="6000" dirty="0">
                <a:solidFill>
                  <a:schemeClr val="accent1"/>
                </a:solidFill>
              </a:rPr>
              <a:t>Market</a:t>
            </a:r>
            <a:r>
              <a:rPr lang="en-US" sz="2800" kern="0" dirty="0" smtClean="0">
                <a:solidFill>
                  <a:srgbClr val="000000"/>
                </a:solidFill>
                <a:latin typeface="Century Gothic"/>
                <a:cs typeface="Century Gothic"/>
              </a:rPr>
              <a:t> Driven Research</a:t>
            </a:r>
            <a:endParaRPr lang="en-US" sz="2800" kern="0" dirty="0">
              <a:solidFill>
                <a:srgbClr val="000000"/>
              </a:solidFill>
              <a:latin typeface="Century Gothic"/>
              <a:cs typeface="Century Gothic"/>
            </a:endParaRPr>
          </a:p>
        </p:txBody>
      </p:sp>
      <p:graphicFrame>
        <p:nvGraphicFramePr>
          <p:cNvPr id="8" name="Diagram 7"/>
          <p:cNvGraphicFramePr/>
          <p:nvPr>
            <p:extLst>
              <p:ext uri="{D42A27DB-BD31-4B8C-83A1-F6EECF244321}">
                <p14:modId xmlns:p14="http://schemas.microsoft.com/office/powerpoint/2010/main" val="1994226261"/>
              </p:ext>
            </p:extLst>
          </p:nvPr>
        </p:nvGraphicFramePr>
        <p:xfrm>
          <a:off x="2241840" y="3719902"/>
          <a:ext cx="7315200" cy="2362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p:cNvPicPr>
            <a:picLocks noChangeAspect="1"/>
          </p:cNvPicPr>
          <p:nvPr/>
        </p:nvPicPr>
        <p:blipFill>
          <a:blip r:embed="rId13"/>
          <a:stretch>
            <a:fillRect/>
          </a:stretch>
        </p:blipFill>
        <p:spPr>
          <a:xfrm>
            <a:off x="10262202" y="332616"/>
            <a:ext cx="1524000" cy="703385"/>
          </a:xfrm>
          <a:prstGeom prst="rect">
            <a:avLst/>
          </a:prstGeom>
        </p:spPr>
      </p:pic>
      <p:pic>
        <p:nvPicPr>
          <p:cNvPr id="3" name="Picture 2"/>
          <p:cNvPicPr>
            <a:picLocks noChangeAspect="1"/>
          </p:cNvPicPr>
          <p:nvPr/>
        </p:nvPicPr>
        <p:blipFill>
          <a:blip r:embed="rId14"/>
          <a:stretch>
            <a:fillRect/>
          </a:stretch>
        </p:blipFill>
        <p:spPr>
          <a:xfrm>
            <a:off x="3586841" y="6100070"/>
            <a:ext cx="4914900" cy="584200"/>
          </a:xfrm>
          <a:prstGeom prst="rect">
            <a:avLst/>
          </a:prstGeom>
        </p:spPr>
      </p:pic>
    </p:spTree>
    <p:extLst>
      <p:ext uri="{BB962C8B-B14F-4D97-AF65-F5344CB8AC3E}">
        <p14:creationId xmlns:p14="http://schemas.microsoft.com/office/powerpoint/2010/main" val="1614121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701" y="2008932"/>
            <a:ext cx="10338913" cy="3871359"/>
          </a:xfrm>
        </p:spPr>
        <p:txBody>
          <a:bodyPr>
            <a:normAutofit fontScale="25000" lnSpcReduction="20000"/>
          </a:bodyPr>
          <a:lstStyle/>
          <a:p>
            <a:pPr marL="0" indent="0">
              <a:lnSpc>
                <a:spcPct val="170000"/>
              </a:lnSpc>
              <a:spcBef>
                <a:spcPts val="0"/>
              </a:spcBef>
              <a:buNone/>
            </a:pPr>
            <a:r>
              <a:rPr lang="en-US" sz="8800" b="1" dirty="0" smtClean="0">
                <a:solidFill>
                  <a:srgbClr val="002060"/>
                </a:solidFill>
              </a:rPr>
              <a:t>Key perspectives/”dots”: </a:t>
            </a:r>
          </a:p>
          <a:p>
            <a:pPr marL="0" indent="0">
              <a:lnSpc>
                <a:spcPct val="170000"/>
              </a:lnSpc>
              <a:spcBef>
                <a:spcPts val="0"/>
              </a:spcBef>
              <a:buNone/>
            </a:pPr>
            <a:r>
              <a:rPr lang="en-US" sz="8800" b="1" dirty="0" smtClean="0">
                <a:solidFill>
                  <a:srgbClr val="002060"/>
                </a:solidFill>
              </a:rPr>
              <a:t>1. </a:t>
            </a:r>
            <a:r>
              <a:rPr lang="en-US" sz="8800" b="1" dirty="0" smtClean="0">
                <a:solidFill>
                  <a:srgbClr val="002060"/>
                </a:solidFill>
              </a:rPr>
              <a:t> AHS </a:t>
            </a:r>
            <a:r>
              <a:rPr lang="en-US" sz="8800" b="1" dirty="0" smtClean="0">
                <a:solidFill>
                  <a:srgbClr val="002060"/>
                </a:solidFill>
              </a:rPr>
              <a:t>spends &gt;$100MM/year on disability claims for own employees </a:t>
            </a:r>
          </a:p>
          <a:p>
            <a:pPr marL="0" indent="0">
              <a:lnSpc>
                <a:spcPct val="170000"/>
              </a:lnSpc>
              <a:spcBef>
                <a:spcPts val="0"/>
              </a:spcBef>
              <a:buNone/>
            </a:pPr>
            <a:r>
              <a:rPr lang="en-US" sz="8800" b="1" dirty="0" smtClean="0">
                <a:solidFill>
                  <a:srgbClr val="002060"/>
                </a:solidFill>
              </a:rPr>
              <a:t>2. </a:t>
            </a:r>
            <a:r>
              <a:rPr lang="en-US" sz="8800" b="1" dirty="0" smtClean="0">
                <a:solidFill>
                  <a:srgbClr val="002060"/>
                </a:solidFill>
              </a:rPr>
              <a:t> &gt;</a:t>
            </a:r>
            <a:r>
              <a:rPr lang="en-US" sz="8800" b="1" dirty="0" smtClean="0">
                <a:solidFill>
                  <a:srgbClr val="002060"/>
                </a:solidFill>
              </a:rPr>
              <a:t>40% homeless brain-injured beforehand and some cost Province &gt;$1MM /year    </a:t>
            </a:r>
            <a:endParaRPr lang="en-US" sz="8800" b="1" dirty="0">
              <a:solidFill>
                <a:srgbClr val="002060"/>
              </a:solidFill>
            </a:endParaRPr>
          </a:p>
          <a:p>
            <a:pPr marL="0" indent="0">
              <a:lnSpc>
                <a:spcPct val="120000"/>
              </a:lnSpc>
              <a:buNone/>
            </a:pPr>
            <a:r>
              <a:rPr lang="en-US" sz="8800" b="1" dirty="0" smtClean="0">
                <a:solidFill>
                  <a:srgbClr val="002060"/>
                </a:solidFill>
              </a:rPr>
              <a:t>3. </a:t>
            </a:r>
            <a:r>
              <a:rPr lang="en-US" sz="8800" b="1" dirty="0" smtClean="0">
                <a:solidFill>
                  <a:srgbClr val="002060"/>
                </a:solidFill>
              </a:rPr>
              <a:t> Medical </a:t>
            </a:r>
            <a:r>
              <a:rPr lang="en-US" sz="8800" b="1" dirty="0" smtClean="0">
                <a:solidFill>
                  <a:srgbClr val="002060"/>
                </a:solidFill>
              </a:rPr>
              <a:t>doctors limited by “professional standards of practice” &amp; “do no harm” </a:t>
            </a:r>
          </a:p>
          <a:p>
            <a:pPr marL="0" indent="0">
              <a:lnSpc>
                <a:spcPct val="120000"/>
              </a:lnSpc>
              <a:buNone/>
            </a:pPr>
            <a:r>
              <a:rPr lang="en-US" sz="8800" b="1" dirty="0" smtClean="0">
                <a:solidFill>
                  <a:srgbClr val="002060"/>
                </a:solidFill>
              </a:rPr>
              <a:t>4. </a:t>
            </a:r>
            <a:r>
              <a:rPr lang="en-US" sz="8800" b="1" dirty="0" smtClean="0">
                <a:solidFill>
                  <a:srgbClr val="002060"/>
                </a:solidFill>
              </a:rPr>
              <a:t> “</a:t>
            </a:r>
            <a:r>
              <a:rPr lang="en-US" sz="8800" b="1" dirty="0" smtClean="0">
                <a:solidFill>
                  <a:srgbClr val="002060"/>
                </a:solidFill>
              </a:rPr>
              <a:t>Medicine” limited to listening and assessments (X-rays, blood/urine, etc.),           with therapy alternatives limited to “do nothing”, pills, or surgery  </a:t>
            </a:r>
          </a:p>
          <a:p>
            <a:pPr marL="0" indent="0">
              <a:lnSpc>
                <a:spcPct val="120000"/>
              </a:lnSpc>
              <a:buNone/>
            </a:pPr>
            <a:r>
              <a:rPr lang="en-US" sz="8800" b="1" dirty="0" smtClean="0">
                <a:solidFill>
                  <a:srgbClr val="002060"/>
                </a:solidFill>
              </a:rPr>
              <a:t>5. </a:t>
            </a:r>
            <a:r>
              <a:rPr lang="en-US" sz="8800" b="1" dirty="0" smtClean="0">
                <a:solidFill>
                  <a:srgbClr val="002060"/>
                </a:solidFill>
              </a:rPr>
              <a:t> Medical </a:t>
            </a:r>
            <a:r>
              <a:rPr lang="en-US" sz="8800" b="1" dirty="0" smtClean="0">
                <a:solidFill>
                  <a:srgbClr val="002060"/>
                </a:solidFill>
              </a:rPr>
              <a:t>“innovation” typically limited to “policy”, small %changes, long-term lab-based possibilities, and some new devices</a:t>
            </a:r>
            <a:endParaRPr lang="en-US" b="1" dirty="0" smtClean="0">
              <a:solidFill>
                <a:srgbClr val="002060"/>
              </a:solidFill>
            </a:endParaRPr>
          </a:p>
        </p:txBody>
      </p:sp>
      <p:sp>
        <p:nvSpPr>
          <p:cNvPr id="5" name="Title 4"/>
          <p:cNvSpPr>
            <a:spLocks noGrp="1"/>
          </p:cNvSpPr>
          <p:nvPr>
            <p:ph type="title"/>
          </p:nvPr>
        </p:nvSpPr>
        <p:spPr>
          <a:xfrm>
            <a:off x="411480" y="422910"/>
            <a:ext cx="11396577" cy="1531620"/>
          </a:xfrm>
        </p:spPr>
        <p:txBody>
          <a:bodyPr>
            <a:normAutofit fontScale="90000"/>
          </a:bodyPr>
          <a:lstStyle/>
          <a:p>
            <a:r>
              <a:rPr lang="en-US" sz="6000" b="1" dirty="0">
                <a:solidFill>
                  <a:srgbClr val="000000"/>
                </a:solidFill>
              </a:rPr>
              <a:t> </a:t>
            </a:r>
            <a:r>
              <a:rPr lang="en-US" sz="3100" b="1" kern="0" dirty="0">
                <a:solidFill>
                  <a:srgbClr val="000000"/>
                </a:solidFill>
                <a:latin typeface="Century Gothic"/>
                <a:cs typeface="Century Gothic"/>
              </a:rPr>
              <a:t>INNOVATION</a:t>
            </a:r>
            <a:r>
              <a:rPr lang="en-US" sz="3100" kern="0" dirty="0">
                <a:solidFill>
                  <a:srgbClr val="000000"/>
                </a:solidFill>
                <a:latin typeface="Century Gothic"/>
                <a:cs typeface="Century Gothic"/>
              </a:rPr>
              <a:t>:</a:t>
            </a:r>
            <a:r>
              <a:rPr lang="en-US" sz="8000" kern="0" dirty="0">
                <a:solidFill>
                  <a:srgbClr val="000000"/>
                </a:solidFill>
                <a:latin typeface="Century Gothic"/>
                <a:cs typeface="Century Gothic"/>
              </a:rPr>
              <a:t> </a:t>
            </a:r>
            <a:r>
              <a:rPr lang="en-US" sz="5300" b="1" dirty="0" smtClean="0">
                <a:solidFill>
                  <a:schemeClr val="accent1"/>
                </a:solidFill>
              </a:rPr>
              <a:t>Paradigm </a:t>
            </a:r>
            <a:r>
              <a:rPr lang="en-US" sz="5300" b="1" dirty="0">
                <a:solidFill>
                  <a:schemeClr val="accent1"/>
                </a:solidFill>
              </a:rPr>
              <a:t>Shift</a:t>
            </a:r>
            <a:r>
              <a:rPr lang="en-US" sz="5300" b="1" dirty="0">
                <a:solidFill>
                  <a:srgbClr val="000000"/>
                </a:solidFill>
              </a:rPr>
              <a:t> </a:t>
            </a:r>
            <a:r>
              <a:rPr lang="en-US" sz="5300" b="1" dirty="0" smtClean="0">
                <a:solidFill>
                  <a:srgbClr val="000000"/>
                </a:solidFill>
              </a:rPr>
              <a:t>to </a:t>
            </a:r>
            <a:r>
              <a:rPr lang="en-US" sz="5300" b="1" dirty="0" smtClean="0">
                <a:solidFill>
                  <a:srgbClr val="000000"/>
                </a:solidFill>
              </a:rPr>
              <a:t>Health/ Wellness </a:t>
            </a:r>
            <a:r>
              <a:rPr lang="en-US" sz="6000" b="1" dirty="0">
                <a:solidFill>
                  <a:srgbClr val="000000"/>
                </a:solidFill>
              </a:rPr>
              <a:t/>
            </a:r>
            <a:br>
              <a:rPr lang="en-US" sz="6000" b="1" dirty="0">
                <a:solidFill>
                  <a:srgbClr val="000000"/>
                </a:solidFill>
              </a:rPr>
            </a:br>
            <a:r>
              <a:rPr lang="en-US" sz="6000" b="1" dirty="0">
                <a:solidFill>
                  <a:srgbClr val="000000"/>
                </a:solidFill>
              </a:rPr>
              <a:t> </a:t>
            </a:r>
            <a:r>
              <a:rPr lang="en-US" sz="3600" b="1" dirty="0" smtClean="0">
                <a:solidFill>
                  <a:srgbClr val="000000"/>
                </a:solidFill>
              </a:rPr>
              <a:t>AHS  cost </a:t>
            </a:r>
            <a:r>
              <a:rPr lang="en-US" sz="3600" b="1" dirty="0" err="1">
                <a:solidFill>
                  <a:srgbClr val="000000"/>
                </a:solidFill>
              </a:rPr>
              <a:t>centres</a:t>
            </a:r>
            <a:r>
              <a:rPr lang="en-US" sz="3600" b="1" dirty="0">
                <a:solidFill>
                  <a:srgbClr val="000000"/>
                </a:solidFill>
              </a:rPr>
              <a:t> </a:t>
            </a:r>
            <a:r>
              <a:rPr lang="en-US" sz="3600" b="1" dirty="0" smtClean="0">
                <a:solidFill>
                  <a:srgbClr val="000000"/>
                </a:solidFill>
              </a:rPr>
              <a:t>transition to </a:t>
            </a:r>
            <a:r>
              <a:rPr lang="en-US" sz="3600" b="1" dirty="0">
                <a:solidFill>
                  <a:srgbClr val="000000"/>
                </a:solidFill>
              </a:rPr>
              <a:t>global wellness</a:t>
            </a:r>
            <a:r>
              <a:rPr lang="en-US" sz="3600" b="1" dirty="0" smtClean="0">
                <a:solidFill>
                  <a:srgbClr val="000000"/>
                </a:solidFill>
              </a:rPr>
              <a:t>/ business </a:t>
            </a:r>
            <a:r>
              <a:rPr lang="en-US" sz="3600" b="1" dirty="0">
                <a:solidFill>
                  <a:srgbClr val="000000"/>
                </a:solidFill>
              </a:rPr>
              <a:t>leaders </a:t>
            </a:r>
            <a:endParaRPr lang="en-US" dirty="0">
              <a:solidFill>
                <a:srgbClr val="000000"/>
              </a:solidFill>
            </a:endParaRPr>
          </a:p>
        </p:txBody>
      </p:sp>
      <p:pic>
        <p:nvPicPr>
          <p:cNvPr id="7" name="Picture 6" descr="logo-Ucalga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8079" y="5620719"/>
            <a:ext cx="2179978" cy="885616"/>
          </a:xfrm>
          <a:prstGeom prst="rect">
            <a:avLst/>
          </a:prstGeom>
        </p:spPr>
      </p:pic>
    </p:spTree>
    <p:extLst>
      <p:ext uri="{BB962C8B-B14F-4D97-AF65-F5344CB8AC3E}">
        <p14:creationId xmlns:p14="http://schemas.microsoft.com/office/powerpoint/2010/main" val="2100315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“Health </a:t>
            </a:r>
            <a:r>
              <a:rPr lang="en-US" dirty="0"/>
              <a:t>care</a:t>
            </a:r>
            <a:r>
              <a:rPr lang="en-US" dirty="0" smtClean="0"/>
              <a:t> is broken. </a:t>
            </a:r>
            <a:r>
              <a:rPr lang="en-US" sz="6700" b="1" dirty="0">
                <a:solidFill>
                  <a:schemeClr val="accent1"/>
                </a:solidFill>
              </a:rPr>
              <a:t>Go fix it</a:t>
            </a:r>
            <a:r>
              <a:rPr lang="en-US" dirty="0" smtClean="0"/>
              <a:t>.”</a:t>
            </a:r>
            <a:endParaRPr lang="en-US" dirty="0"/>
          </a:p>
        </p:txBody>
      </p:sp>
      <p:sp>
        <p:nvSpPr>
          <p:cNvPr id="7" name="Content Placeholder 6"/>
          <p:cNvSpPr>
            <a:spLocks noGrp="1"/>
          </p:cNvSpPr>
          <p:nvPr>
            <p:ph sz="half" idx="1"/>
          </p:nvPr>
        </p:nvSpPr>
        <p:spPr>
          <a:xfrm>
            <a:off x="826769" y="1677939"/>
            <a:ext cx="5239657" cy="4743065"/>
          </a:xfrm>
        </p:spPr>
        <p:txBody>
          <a:bodyPr>
            <a:normAutofit fontScale="92500" lnSpcReduction="20000"/>
          </a:bodyPr>
          <a:lstStyle/>
          <a:p>
            <a:pPr>
              <a:lnSpc>
                <a:spcPct val="110000"/>
              </a:lnSpc>
              <a:spcBef>
                <a:spcPts val="0"/>
              </a:spcBef>
            </a:pPr>
            <a:r>
              <a:rPr lang="en-US" sz="3000" dirty="0" smtClean="0"/>
              <a:t>“</a:t>
            </a:r>
            <a:r>
              <a:rPr lang="is-IS" sz="3000" dirty="0" smtClean="0"/>
              <a:t>…is </a:t>
            </a:r>
            <a:r>
              <a:rPr lang="en-US" sz="3000" dirty="0" smtClean="0"/>
              <a:t>what he (Tommy Douglas) would say if he was alive today” </a:t>
            </a:r>
            <a:r>
              <a:rPr lang="en-US" sz="3000" dirty="0" smtClean="0">
                <a:solidFill>
                  <a:schemeClr val="accent6"/>
                </a:solidFill>
              </a:rPr>
              <a:t>Bob McInnis, Impact Investing Forum, April 2016</a:t>
            </a:r>
          </a:p>
          <a:p>
            <a:pPr>
              <a:lnSpc>
                <a:spcPct val="110000"/>
              </a:lnSpc>
              <a:spcBef>
                <a:spcPts val="0"/>
              </a:spcBef>
            </a:pPr>
            <a:endParaRPr lang="en-US" sz="3000" dirty="0" smtClean="0">
              <a:solidFill>
                <a:schemeClr val="accent6"/>
              </a:solidFill>
            </a:endParaRPr>
          </a:p>
          <a:p>
            <a:pPr>
              <a:lnSpc>
                <a:spcPct val="110000"/>
              </a:lnSpc>
              <a:spcBef>
                <a:spcPts val="0"/>
              </a:spcBef>
            </a:pPr>
            <a:r>
              <a:rPr lang="en-US" sz="3000" dirty="0" smtClean="0"/>
              <a:t>“ very few people today have the courage to do what Douglas and L.B. Pearson did. Citizen agitation is needed” </a:t>
            </a:r>
            <a:r>
              <a:rPr lang="en-US" sz="3000" dirty="0">
                <a:solidFill>
                  <a:srgbClr val="70AD47"/>
                </a:solidFill>
              </a:rPr>
              <a:t>Chris Eagle, (former) CEO Alberta Health Services, </a:t>
            </a:r>
            <a:r>
              <a:rPr lang="en-US" sz="3000" dirty="0" smtClean="0">
                <a:solidFill>
                  <a:srgbClr val="70AD47"/>
                </a:solidFill>
              </a:rPr>
              <a:t>CCHL event, November </a:t>
            </a:r>
            <a:r>
              <a:rPr lang="en-US" sz="3000" dirty="0">
                <a:solidFill>
                  <a:srgbClr val="70AD47"/>
                </a:solidFill>
              </a:rPr>
              <a:t>2016</a:t>
            </a:r>
          </a:p>
        </p:txBody>
      </p:sp>
      <p:pic>
        <p:nvPicPr>
          <p:cNvPr id="4" name="Content Placeholder 4" descr="IMG_5981.jpg"/>
          <p:cNvPicPr>
            <a:picLocks noChangeAspect="1"/>
          </p:cNvPicPr>
          <p:nvPr/>
        </p:nvPicPr>
        <p:blipFill>
          <a:blip r:embed="rId3" cstate="print">
            <a:extLst>
              <a:ext uri="{28A0092B-C50C-407E-A947-70E740481C1C}">
                <a14:useLocalDpi xmlns:a14="http://schemas.microsoft.com/office/drawing/2010/main" val="0"/>
              </a:ext>
            </a:extLst>
          </a:blip>
          <a:srcRect l="-8228" r="-8228"/>
          <a:stretch>
            <a:fillRect/>
          </a:stretch>
        </p:blipFill>
        <p:spPr>
          <a:xfrm>
            <a:off x="6465764" y="1511431"/>
            <a:ext cx="5111750" cy="4389437"/>
          </a:xfrm>
          <a:prstGeom prst="rect">
            <a:avLst/>
          </a:prstGeom>
        </p:spPr>
      </p:pic>
      <p:sp>
        <p:nvSpPr>
          <p:cNvPr id="5" name="TextBox 4"/>
          <p:cNvSpPr txBox="1"/>
          <p:nvPr/>
        </p:nvSpPr>
        <p:spPr>
          <a:xfrm>
            <a:off x="6797331" y="6062614"/>
            <a:ext cx="4448616" cy="30777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400" b="1" dirty="0" smtClean="0">
                <a:solidFill>
                  <a:schemeClr val="tx1"/>
                </a:solidFill>
              </a:rPr>
              <a:t>Downtown Saskatoon, SK </a:t>
            </a:r>
            <a:r>
              <a:rPr lang="en-US" sz="1400" b="1" dirty="0">
                <a:solidFill>
                  <a:schemeClr val="tx1"/>
                </a:solidFill>
              </a:rPr>
              <a:t>d</a:t>
            </a:r>
            <a:r>
              <a:rPr lang="en-US" sz="1400" b="1" dirty="0" smtClean="0">
                <a:solidFill>
                  <a:schemeClr val="tx1"/>
                </a:solidFill>
              </a:rPr>
              <a:t>uring CADTH 2015 Symposium</a:t>
            </a:r>
            <a:endParaRPr lang="en-US" sz="1400" b="1" dirty="0">
              <a:solidFill>
                <a:schemeClr val="tx1"/>
              </a:solidFill>
            </a:endParaRPr>
          </a:p>
        </p:txBody>
      </p:sp>
    </p:spTree>
    <p:extLst>
      <p:ext uri="{BB962C8B-B14F-4D97-AF65-F5344CB8AC3E}">
        <p14:creationId xmlns:p14="http://schemas.microsoft.com/office/powerpoint/2010/main" val="1156891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22706</TotalTime>
  <Words>2064</Words>
  <Application>Microsoft Office PowerPoint</Application>
  <PresentationFormat>Custom</PresentationFormat>
  <Paragraphs>261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Health &amp; Bio Tech  Creating the New Alberta - Vision &amp; Leadership </vt:lpstr>
      <vt:lpstr>Contributors</vt:lpstr>
      <vt:lpstr>We know it’s coming</vt:lpstr>
      <vt:lpstr>Innovation Waves</vt:lpstr>
      <vt:lpstr>PowerPoint Presentation</vt:lpstr>
      <vt:lpstr>INNOVATION: Precision Medicine to Precision Wellness</vt:lpstr>
      <vt:lpstr>Innovation: Technology Push</vt:lpstr>
      <vt:lpstr> INNOVATION: Paradigm Shift to Health/ Wellness   AHS  cost centres transition to global wellness/ business leaders </vt:lpstr>
      <vt:lpstr>“Health care is broken. Go fix it.”</vt:lpstr>
      <vt:lpstr>PowerPoint Presentation</vt:lpstr>
      <vt:lpstr>Performance improvement:  Culture often trumps change</vt:lpstr>
      <vt:lpstr>Performance improvement: High Performance Process Elements</vt:lpstr>
      <vt:lpstr>Managing Innovation: IP Policy  and practice changes</vt:lpstr>
      <vt:lpstr>PowerPoint Presentation</vt:lpstr>
      <vt:lpstr>PowerPoint Presentation</vt:lpstr>
      <vt:lpstr>Managing Innovation:  More clinicians as entrepreneurs</vt:lpstr>
      <vt:lpstr>      Leadership: ”Healthy Cities” =&gt; Global Wellness/Business  Leader </vt:lpstr>
      <vt:lpstr>Leadership: Sell incremental and give disruptive</vt:lpstr>
      <vt:lpstr>Leadership: ECO-SYSTEM Alignment</vt:lpstr>
      <vt:lpstr>Recommendations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ABC TEch convention</dc:subject>
  <dc:creator>Peter Fenwick</dc:creator>
  <cp:lastModifiedBy>Perry</cp:lastModifiedBy>
  <cp:revision>172</cp:revision>
  <dcterms:created xsi:type="dcterms:W3CDTF">2016-10-19T15:36:52Z</dcterms:created>
  <dcterms:modified xsi:type="dcterms:W3CDTF">2016-11-24T17:20:58Z</dcterms:modified>
</cp:coreProperties>
</file>