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</p:sldMasterIdLst>
  <p:notesMasterIdLst>
    <p:notesMasterId r:id="rId22"/>
  </p:notesMasterIdLst>
  <p:handoutMasterIdLst>
    <p:handoutMasterId r:id="rId23"/>
  </p:handoutMasterIdLst>
  <p:sldIdLst>
    <p:sldId id="315" r:id="rId2"/>
    <p:sldId id="373" r:id="rId3"/>
    <p:sldId id="374" r:id="rId4"/>
    <p:sldId id="397" r:id="rId5"/>
    <p:sldId id="393" r:id="rId6"/>
    <p:sldId id="394" r:id="rId7"/>
    <p:sldId id="398" r:id="rId8"/>
    <p:sldId id="396" r:id="rId9"/>
    <p:sldId id="400" r:id="rId10"/>
    <p:sldId id="378" r:id="rId11"/>
    <p:sldId id="399" r:id="rId12"/>
    <p:sldId id="376" r:id="rId13"/>
    <p:sldId id="381" r:id="rId14"/>
    <p:sldId id="382" r:id="rId15"/>
    <p:sldId id="401" r:id="rId16"/>
    <p:sldId id="375" r:id="rId17"/>
    <p:sldId id="384" r:id="rId18"/>
    <p:sldId id="395" r:id="rId19"/>
    <p:sldId id="391" r:id="rId20"/>
    <p:sldId id="402" r:id="rId21"/>
  </p:sldIdLst>
  <p:sldSz cx="12188825" cy="6858000"/>
  <p:notesSz cx="7023100" cy="9309100"/>
  <p:defaultTextStyle>
    <a:defPPr>
      <a:defRPr lang="en-US"/>
    </a:defPPr>
    <a:lvl1pPr algn="l" defTabSz="1169988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1pPr>
    <a:lvl2pPr marL="584200" indent="-127000" algn="l" defTabSz="1169988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2pPr>
    <a:lvl3pPr marL="1169988" indent="-255588" algn="l" defTabSz="1169988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3pPr>
    <a:lvl4pPr marL="1755775" indent="-384175" algn="l" defTabSz="1169988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4pPr>
    <a:lvl5pPr marL="2341563" indent="-512763" algn="l" defTabSz="1169988" rtl="0" fontAlgn="base">
      <a:spcBef>
        <a:spcPct val="0"/>
      </a:spcBef>
      <a:spcAft>
        <a:spcPct val="0"/>
      </a:spcAft>
      <a:defRPr sz="23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3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D5C456C-321E-4ECB-A5C2-58C944F57C91}">
          <p14:sldIdLst>
            <p14:sldId id="315"/>
            <p14:sldId id="373"/>
            <p14:sldId id="374"/>
            <p14:sldId id="397"/>
            <p14:sldId id="393"/>
            <p14:sldId id="394"/>
            <p14:sldId id="398"/>
            <p14:sldId id="396"/>
            <p14:sldId id="400"/>
            <p14:sldId id="378"/>
            <p14:sldId id="399"/>
            <p14:sldId id="376"/>
            <p14:sldId id="381"/>
            <p14:sldId id="382"/>
            <p14:sldId id="401"/>
            <p14:sldId id="375"/>
            <p14:sldId id="384"/>
            <p14:sldId id="395"/>
            <p14:sldId id="391"/>
            <p14:sldId id="402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Terry Knee" initials="" lastIdx="18" clrIdx="0"/>
  <p:cmAuthor id="1" name="Sue Rollinson" initials="" lastIdx="1" clrIdx="1"/>
  <p:cmAuthor id="2" name="Marjolaine Dugas" initials="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36600"/>
    <a:srgbClr val="FF8A29"/>
    <a:srgbClr val="5F5F5F"/>
    <a:srgbClr val="009900"/>
    <a:srgbClr val="4EA400"/>
    <a:srgbClr val="008000"/>
    <a:srgbClr val="FFBD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Style moyen 4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130" autoAdjust="0"/>
    <p:restoredTop sz="76343" autoAdjust="0"/>
  </p:normalViewPr>
  <p:slideViewPr>
    <p:cSldViewPr>
      <p:cViewPr>
        <p:scale>
          <a:sx n="50" d="100"/>
          <a:sy n="50" d="100"/>
        </p:scale>
        <p:origin x="-1824" y="-768"/>
      </p:cViewPr>
      <p:guideLst>
        <p:guide orient="horz" pos="1056"/>
        <p:guide pos="47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7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8275" y="0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AB50702A-5ECF-4F98-BF23-D28CBCD73792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105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8275" y="8842375"/>
            <a:ext cx="3043238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9EB88B18-46C1-4E77-8D61-DC944D5D3E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404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 defTabSz="117118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275" y="0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 defTabSz="117118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3C172E6-A670-4DB9-8849-1AFEF155E7D8}" type="datetimeFigureOut">
              <a:rPr lang="en-US"/>
              <a:pPr>
                <a:defRPr/>
              </a:pPr>
              <a:t>11/22/2016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21188"/>
            <a:ext cx="5619750" cy="4189412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 defTabSz="117118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275" y="8842375"/>
            <a:ext cx="3043238" cy="465138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 defTabSz="1171181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EE483F3-253E-4D17-9018-02BEA3B87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05491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Espace réservé de l'image des diapositives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smtClean="0"/>
          </a:p>
        </p:txBody>
      </p:sp>
      <p:sp>
        <p:nvSpPr>
          <p:cNvPr id="29699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169988" fontAlgn="base">
              <a:spcBef>
                <a:spcPct val="0"/>
              </a:spcBef>
              <a:spcAft>
                <a:spcPct val="0"/>
              </a:spcAft>
              <a:defRPr/>
            </a:pPr>
            <a:fld id="{640A24F4-06E6-4796-8617-9D801DE2AB5F}" type="slidenum">
              <a:rPr lang="en-US">
                <a:solidFill>
                  <a:srgbClr val="000000"/>
                </a:solidFill>
              </a:rPr>
              <a:pPr defTabSz="1169988"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3801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19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9407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438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1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64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dirty="0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defTabSz="1169988" fontAlgn="base">
              <a:spcBef>
                <a:spcPct val="0"/>
              </a:spcBef>
              <a:spcAft>
                <a:spcPct val="0"/>
              </a:spcAft>
              <a:defRPr/>
            </a:pPr>
            <a:fld id="{8B1C1A15-7683-4D30-BB1C-7D3E8E5F7777}" type="slidenum">
              <a:rPr lang="en-US"/>
              <a:pPr defTabSz="1169988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1284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8100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33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5361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16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252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EE483F3-253E-4D17-9018-02BEA3B87DCB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950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hyperlink" Target="http://www.fpinnovations.ca/" TargetMode="External"/><Relationship Id="rId7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wmf"/><Relationship Id="rId4" Type="http://schemas.openxmlformats.org/officeDocument/2006/relationships/image" Target="../media/image6.png"/><Relationship Id="rId9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47213" y="-49213"/>
            <a:ext cx="2709862" cy="1169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55813" y="1196975"/>
            <a:ext cx="1013301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1"/>
          <p:cNvSpPr/>
          <p:nvPr userDrawn="1"/>
        </p:nvSpPr>
        <p:spPr>
          <a:xfrm rot="16200000">
            <a:off x="2368974" y="-1174775"/>
            <a:ext cx="1808558" cy="6551612"/>
          </a:xfrm>
          <a:prstGeom prst="rect">
            <a:avLst/>
          </a:prstGeom>
          <a:gradFill>
            <a:gsLst>
              <a:gs pos="39000">
                <a:schemeClr val="accent4"/>
              </a:gs>
              <a:gs pos="94000">
                <a:srgbClr val="336600">
                  <a:alpha val="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171181" fontAlgn="auto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03213" y="838200"/>
            <a:ext cx="4892675" cy="231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2254987" y="5295602"/>
            <a:ext cx="9598566" cy="130175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8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12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2254987" y="4454681"/>
            <a:ext cx="9598566" cy="795645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24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noProof="0" dirty="0" smtClean="0"/>
              <a:t>Click to edit Master text styles</a:t>
            </a:r>
          </a:p>
        </p:txBody>
      </p:sp>
      <p:sp>
        <p:nvSpPr>
          <p:cNvPr id="13" name="Titre 4"/>
          <p:cNvSpPr>
            <a:spLocks noGrp="1"/>
          </p:cNvSpPr>
          <p:nvPr>
            <p:ph type="title"/>
          </p:nvPr>
        </p:nvSpPr>
        <p:spPr>
          <a:xfrm>
            <a:off x="2254987" y="3355678"/>
            <a:ext cx="9598566" cy="1056516"/>
          </a:xfrm>
        </p:spPr>
        <p:txBody>
          <a:bodyPr>
            <a:noAutofit/>
          </a:bodyPr>
          <a:lstStyle>
            <a:lvl1pPr>
              <a:defRPr>
                <a:latin typeface="+mj-lt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CA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441" y="274638"/>
            <a:ext cx="10969943" cy="706091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0ABCF5E-E547-45E7-8AF8-14BD05956071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4A535777-29FF-436E-8B57-7FFC6CEFDFA2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with Image (up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cteur droit 13"/>
          <p:cNvCxnSpPr/>
          <p:nvPr/>
        </p:nvCxnSpPr>
        <p:spPr>
          <a:xfrm>
            <a:off x="315913" y="6427788"/>
            <a:ext cx="1145698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11"/>
          <p:cNvCxnSpPr/>
          <p:nvPr/>
        </p:nvCxnSpPr>
        <p:spPr>
          <a:xfrm>
            <a:off x="315913" y="6427788"/>
            <a:ext cx="11456987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r>
              <a:rPr lang="en-US" noProof="0" smtClean="0"/>
              <a:t>Click to edit Master title style</a:t>
            </a:r>
            <a:endParaRPr lang="en-CA" noProof="0" dirty="0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4"/>
          </p:nvPr>
        </p:nvSpPr>
        <p:spPr bwMode="auto">
          <a:xfrm>
            <a:off x="6411830" y="1914291"/>
            <a:ext cx="5213034" cy="4022927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/>
          <a:p>
            <a:pPr lvl="0"/>
            <a:r>
              <a:rPr lang="en-US" noProof="0" dirty="0" smtClean="0"/>
              <a:t>Click icon to add picture</a:t>
            </a:r>
            <a:endParaRPr lang="en-CA" noProof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 bwMode="auto">
          <a:xfrm>
            <a:off x="666935" y="1914291"/>
            <a:ext cx="5630625" cy="4037037"/>
          </a:xfrm>
          <a:noFill/>
        </p:spPr>
        <p:txBody>
          <a:bodyPr>
            <a:normAutofit/>
          </a:bodyPr>
          <a:lstStyle>
            <a:lvl1pPr>
              <a:buClr>
                <a:schemeClr val="tx2"/>
              </a:buClr>
              <a:buFont typeface="Wingdings" pitchFamily="2" charset="2"/>
              <a:buChar char="§"/>
              <a:defRPr sz="1800"/>
            </a:lvl1pPr>
            <a:lvl2pPr>
              <a:defRPr sz="1600"/>
            </a:lvl2pPr>
            <a:lvl3pPr>
              <a:buClr>
                <a:schemeClr val="accent6">
                  <a:lumMod val="50000"/>
                </a:schemeClr>
              </a:buClr>
              <a:buFont typeface="Wingdings" pitchFamily="2" charset="2"/>
              <a:buChar char="§"/>
              <a:defRPr/>
            </a:lvl3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</p:txBody>
      </p:sp>
      <p:sp>
        <p:nvSpPr>
          <p:cNvPr id="7" name="Espace réservé du numéro de diapositive 1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chemeClr val="tx1">
                    <a:lumMod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2A91F65-851B-46FF-84BA-B97230A3DE0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34" y="152400"/>
            <a:ext cx="11710251" cy="1143000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CA" sz="3600" b="1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CA" noProof="0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>
          <a:xfrm>
            <a:off x="239287" y="1524000"/>
            <a:ext cx="11710251" cy="4525963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defRPr lang="en-CA" noProof="0" dirty="0" smtClean="0">
                <a:solidFill>
                  <a:srgbClr val="212121"/>
                </a:solidFill>
              </a:defRPr>
            </a:lvl1pPr>
            <a:lvl2pPr>
              <a:defRPr lang="en-CA" noProof="0" dirty="0" smtClean="0"/>
            </a:lvl2pPr>
            <a:lvl3pPr>
              <a:defRPr lang="en-CA" noProof="0" dirty="0" smtClean="0"/>
            </a:lvl3pPr>
            <a:lvl4pPr>
              <a:defRPr lang="en-CA" noProof="0" dirty="0" smtClean="0"/>
            </a:lvl4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1C6309E0-E302-4144-A814-CBABDCB8A084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34" y="152400"/>
            <a:ext cx="11710251" cy="1143000"/>
          </a:xfrm>
        </p:spPr>
        <p:txBody>
          <a:bodyPr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CA" sz="3600" b="1" kern="1200" noProof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noProof="0" dirty="0" smtClean="0"/>
              <a:t>Click to edit Master title style</a:t>
            </a:r>
            <a:endParaRPr lang="en-CA" noProof="0" dirty="0"/>
          </a:p>
        </p:txBody>
      </p:sp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D858083-8A65-407D-9820-97B37BE7A7C5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287" y="152400"/>
            <a:ext cx="11710252" cy="1143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 noProof="0" dirty="0" smtClean="0"/>
              <a:t>Click to edit Master title style</a:t>
            </a:r>
            <a:endParaRPr lang="en-CA" noProof="0" dirty="0"/>
          </a:p>
        </p:txBody>
      </p:sp>
      <p:sp>
        <p:nvSpPr>
          <p:cNvPr id="5" name="Text Placeholder 8"/>
          <p:cNvSpPr>
            <a:spLocks noGrp="1"/>
          </p:cNvSpPr>
          <p:nvPr>
            <p:ph type="body" sz="quarter" idx="16"/>
          </p:nvPr>
        </p:nvSpPr>
        <p:spPr bwMode="auto">
          <a:xfrm>
            <a:off x="6297560" y="1533526"/>
            <a:ext cx="5651978" cy="4486275"/>
          </a:xfrm>
        </p:spPr>
        <p:txBody>
          <a:bodyPr rtlCol="0">
            <a:noAutofit/>
          </a:bodyPr>
          <a:lstStyle>
            <a:lvl1pPr>
              <a:defRPr lang="en-CA" noProof="0" dirty="0" smtClean="0"/>
            </a:lvl1pPr>
            <a:lvl2pPr>
              <a:defRPr lang="en-CA" noProof="0" dirty="0" smtClean="0"/>
            </a:lvl2pPr>
            <a:lvl3pPr>
              <a:defRPr lang="en-CA" noProof="0" dirty="0" smtClean="0"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7"/>
          </p:nvPr>
        </p:nvSpPr>
        <p:spPr bwMode="auto">
          <a:xfrm>
            <a:off x="239287" y="1533526"/>
            <a:ext cx="5855125" cy="4486275"/>
          </a:xfrm>
        </p:spPr>
        <p:txBody>
          <a:bodyPr rtlCol="0">
            <a:noAutofit/>
          </a:bodyPr>
          <a:lstStyle>
            <a:lvl1pPr>
              <a:defRPr lang="en-CA" noProof="0" dirty="0" smtClean="0"/>
            </a:lvl1pPr>
            <a:lvl2pPr>
              <a:defRPr lang="en-CA" noProof="0" dirty="0" smtClean="0"/>
            </a:lvl2pPr>
            <a:lvl3pPr>
              <a:defRPr lang="en-CA" noProof="0" dirty="0" smtClean="0"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 defTabSz="117118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D23131C5-F808-42BC-B575-3BFF7BE1816A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column1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5225" y="6251575"/>
            <a:ext cx="18288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11"/>
          <p:cNvSpPr/>
          <p:nvPr userDrawn="1"/>
        </p:nvSpPr>
        <p:spPr>
          <a:xfrm>
            <a:off x="1198563" y="6597650"/>
            <a:ext cx="8710612" cy="184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600" dirty="0" smtClean="0">
                <a:solidFill>
                  <a:srgbClr val="2C2C2C">
                    <a:lumMod val="75000"/>
                  </a:srgbClr>
                </a:solidFill>
              </a:rPr>
              <a:t>© 2016 FPInnovations. All rights reserved. Copying and redistribution prohibited. ® FPInnovations, its marks and logos are trademarks of FPInnovations. </a:t>
            </a:r>
            <a:endParaRPr lang="fr-CA" sz="600" dirty="0">
              <a:solidFill>
                <a:srgbClr val="2C2C2C">
                  <a:lumMod val="75000"/>
                </a:srgbClr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9287" y="152400"/>
            <a:ext cx="11710251" cy="1143000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3600"/>
            </a:lvl1pPr>
          </a:lstStyle>
          <a:p>
            <a:r>
              <a:rPr lang="en-US" noProof="0" dirty="0" smtClean="0"/>
              <a:t>Click to edit Master title style</a:t>
            </a:r>
            <a:endParaRPr lang="en-CA" noProof="0" dirty="0"/>
          </a:p>
        </p:txBody>
      </p:sp>
      <p:sp>
        <p:nvSpPr>
          <p:cNvPr id="8" name="Bildplatzhalter 14"/>
          <p:cNvSpPr>
            <a:spLocks noGrp="1"/>
          </p:cNvSpPr>
          <p:nvPr>
            <p:ph type="pic" sz="quarter" idx="14"/>
          </p:nvPr>
        </p:nvSpPr>
        <p:spPr bwMode="auto">
          <a:xfrm>
            <a:off x="6520667" y="1533526"/>
            <a:ext cx="5428871" cy="4486275"/>
          </a:xfrm>
          <a:solidFill>
            <a:schemeClr val="bg1">
              <a:lumMod val="75000"/>
            </a:schemeClr>
          </a:solidFill>
        </p:spPr>
        <p:txBody>
          <a:bodyPr rtlCol="0">
            <a:noAutofit/>
          </a:bodyPr>
          <a:lstStyle>
            <a:lvl1pPr>
              <a:lnSpc>
                <a:spcPct val="100000"/>
              </a:lnSpc>
              <a:defRPr/>
            </a:lvl1pPr>
          </a:lstStyle>
          <a:p>
            <a:pPr lvl="0"/>
            <a:r>
              <a:rPr lang="en-US" noProof="0" dirty="0" smtClean="0"/>
              <a:t>Click icon to add picture</a:t>
            </a:r>
            <a:endParaRPr lang="en-CA" noProof="0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6"/>
          </p:nvPr>
        </p:nvSpPr>
        <p:spPr bwMode="auto">
          <a:xfrm>
            <a:off x="239287" y="1533526"/>
            <a:ext cx="6047097" cy="4486275"/>
          </a:xfrm>
        </p:spPr>
        <p:txBody>
          <a:bodyPr rtlCol="0">
            <a:noAutofit/>
          </a:bodyPr>
          <a:lstStyle>
            <a:lvl1pPr>
              <a:defRPr lang="en-CA" noProof="0" dirty="0" smtClean="0"/>
            </a:lvl1pPr>
            <a:lvl2pPr>
              <a:defRPr lang="en-CA" noProof="0" dirty="0" smtClean="0"/>
            </a:lvl2pPr>
            <a:lvl3pPr>
              <a:defRPr lang="en-CA" noProof="0" dirty="0" smtClean="0"/>
            </a:lvl3pPr>
          </a:lstStyle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defTabSz="1171181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ADEA95D5-F97E-4C21-99C4-BD9D3C1FCE31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6"/>
          <p:cNvSpPr txBox="1"/>
          <p:nvPr/>
        </p:nvSpPr>
        <p:spPr>
          <a:xfrm>
            <a:off x="4570413" y="2057400"/>
            <a:ext cx="185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2C2C2C"/>
              </a:solidFill>
              <a:latin typeface="+mn-lt"/>
            </a:endParaRPr>
          </a:p>
        </p:txBody>
      </p:sp>
      <p:pic>
        <p:nvPicPr>
          <p:cNvPr id="3" name="Picture 4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55225" y="6251575"/>
            <a:ext cx="182880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/>
          <p:nvPr userDrawn="1"/>
        </p:nvSpPr>
        <p:spPr>
          <a:xfrm>
            <a:off x="1198563" y="6597650"/>
            <a:ext cx="8710612" cy="184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600" dirty="0" smtClean="0">
                <a:solidFill>
                  <a:srgbClr val="2C2C2C">
                    <a:lumMod val="75000"/>
                  </a:srgbClr>
                </a:solidFill>
              </a:rPr>
              <a:t>© 2016 FPInnovations. All rights reserved. Copying and redistribution prohibited. ® FPInnovations, its marks and logos are trademarks of FPInnovations. </a:t>
            </a:r>
            <a:endParaRPr lang="fr-CA" sz="600" dirty="0">
              <a:solidFill>
                <a:srgbClr val="2C2C2C">
                  <a:lumMod val="75000"/>
                </a:srgbClr>
              </a:solidFill>
            </a:endParaRP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5BF824A-5E03-4E18-9D42-D108237C2EDD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638" y="1219200"/>
            <a:ext cx="1220946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4468813" y="5715000"/>
            <a:ext cx="7008812" cy="533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Wingdings" pitchFamily="2" charset="2"/>
              <a:buNone/>
              <a:defRPr sz="1600" b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tx2"/>
              </a:buClr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Font typeface="Wingdings" pitchFamily="2" charset="2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buClr>
                <a:srgbClr val="ED6E00"/>
              </a:buClr>
              <a:defRPr/>
            </a:pPr>
            <a:r>
              <a:rPr lang="en-US" dirty="0" smtClean="0">
                <a:solidFill>
                  <a:srgbClr val="ED6E00"/>
                </a:solidFill>
                <a:hlinkClick r:id="rId3"/>
              </a:rPr>
              <a:t>www.fpinnovations.ca</a:t>
            </a:r>
            <a:endParaRPr lang="en-US" dirty="0" smtClean="0">
              <a:solidFill>
                <a:srgbClr val="ED6E00"/>
              </a:solidFill>
            </a:endParaRPr>
          </a:p>
        </p:txBody>
      </p:sp>
      <p:pic>
        <p:nvPicPr>
          <p:cNvPr id="6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6763" y="5411788"/>
            <a:ext cx="287337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938"/>
          <a:stretch>
            <a:fillRect/>
          </a:stretch>
        </p:blipFill>
        <p:spPr bwMode="auto">
          <a:xfrm>
            <a:off x="4932363" y="5410200"/>
            <a:ext cx="2968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281613" y="5410200"/>
            <a:ext cx="287337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29"/>
          <p:cNvSpPr txBox="1"/>
          <p:nvPr/>
        </p:nvSpPr>
        <p:spPr>
          <a:xfrm>
            <a:off x="4468813" y="5181600"/>
            <a:ext cx="1320800" cy="230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defTabSz="914400">
              <a:defRPr/>
            </a:pPr>
            <a:r>
              <a:rPr lang="en-US" sz="900">
                <a:solidFill>
                  <a:srgbClr val="212121"/>
                </a:solidFill>
              </a:rPr>
              <a:t>Follow us on</a:t>
            </a:r>
          </a:p>
        </p:txBody>
      </p:sp>
      <p:sp>
        <p:nvSpPr>
          <p:cNvPr id="10" name="Rectangle 5"/>
          <p:cNvSpPr/>
          <p:nvPr/>
        </p:nvSpPr>
        <p:spPr>
          <a:xfrm>
            <a:off x="0" y="3048000"/>
            <a:ext cx="12188825" cy="46038"/>
          </a:xfrm>
          <a:prstGeom prst="rect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pic>
        <p:nvPicPr>
          <p:cNvPr id="11" name="Picture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453563" y="228600"/>
            <a:ext cx="22780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4"/>
          <p:cNvSpPr/>
          <p:nvPr/>
        </p:nvSpPr>
        <p:spPr>
          <a:xfrm>
            <a:off x="4468813" y="6477000"/>
            <a:ext cx="7418387" cy="184150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" dirty="0">
                <a:solidFill>
                  <a:srgbClr val="2C2C2C">
                    <a:lumMod val="75000"/>
                  </a:srgbClr>
                </a:solidFill>
                <a:latin typeface="+mn-lt"/>
              </a:rPr>
              <a:t>© 2016 FPInnovations. All rights reserved. Copying and redistribution prohibited. ® </a:t>
            </a:r>
            <a:r>
              <a:rPr lang="en-US" sz="600" dirty="0" err="1">
                <a:solidFill>
                  <a:srgbClr val="2C2C2C">
                    <a:lumMod val="75000"/>
                  </a:srgbClr>
                </a:solidFill>
                <a:latin typeface="+mn-lt"/>
              </a:rPr>
              <a:t>FPInnovations</a:t>
            </a:r>
            <a:r>
              <a:rPr lang="en-US" sz="600" dirty="0">
                <a:solidFill>
                  <a:srgbClr val="2C2C2C">
                    <a:lumMod val="75000"/>
                  </a:srgbClr>
                </a:solidFill>
                <a:latin typeface="+mn-lt"/>
              </a:rPr>
              <a:t>, its marks and logos are trademarks of </a:t>
            </a:r>
            <a:r>
              <a:rPr lang="en-US" sz="600" dirty="0" err="1">
                <a:solidFill>
                  <a:srgbClr val="2C2C2C">
                    <a:lumMod val="75000"/>
                  </a:srgbClr>
                </a:solidFill>
                <a:latin typeface="+mn-lt"/>
              </a:rPr>
              <a:t>FPInnovations</a:t>
            </a:r>
            <a:r>
              <a:rPr lang="en-US" sz="600" dirty="0">
                <a:solidFill>
                  <a:srgbClr val="2C2C2C">
                    <a:lumMod val="75000"/>
                  </a:srgbClr>
                </a:solidFill>
                <a:latin typeface="+mn-lt"/>
              </a:rPr>
              <a:t>.</a:t>
            </a:r>
          </a:p>
        </p:txBody>
      </p:sp>
      <p:pic>
        <p:nvPicPr>
          <p:cNvPr id="13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196975"/>
            <a:ext cx="1218882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07975" y="981075"/>
            <a:ext cx="5881688" cy="231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469236" y="3093720"/>
            <a:ext cx="7008574" cy="623313"/>
          </a:xfrm>
        </p:spPr>
        <p:txBody>
          <a:bodyPr>
            <a:noAutofit/>
          </a:bodyPr>
          <a:lstStyle>
            <a:lvl1pPr>
              <a:defRPr sz="3600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69236" y="3717032"/>
            <a:ext cx="7008574" cy="1464568"/>
          </a:xfrm>
        </p:spPr>
        <p:txBody>
          <a:bodyPr>
            <a:noAutofit/>
          </a:bodyPr>
          <a:lstStyle>
            <a:lvl1pPr marL="0" indent="0" algn="l">
              <a:buNone/>
              <a:defRPr sz="1600" b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CA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2C2C2C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541B4794-5C25-46C2-829B-6FCE150259EF}" type="slidenum">
              <a:rPr lang="fr-CA"/>
              <a:pPr>
                <a:defRPr/>
              </a:pPr>
              <a:t>‹#›</a:t>
            </a:fld>
            <a:endParaRPr lang="fr-CA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ly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6"/>
          <p:cNvSpPr txBox="1"/>
          <p:nvPr userDrawn="1"/>
        </p:nvSpPr>
        <p:spPr>
          <a:xfrm>
            <a:off x="4570413" y="2057400"/>
            <a:ext cx="1857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>
              <a:solidFill>
                <a:srgbClr val="595959"/>
              </a:solidFill>
              <a:latin typeface="+mn-lt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39287" y="152400"/>
            <a:ext cx="11740803" cy="1143000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en-US" noProof="0" dirty="0" smtClean="0"/>
              <a:t>Click to edit Master title style</a:t>
            </a:r>
            <a:endParaRPr lang="en-CA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 defTabSz="1171181" fontAlgn="auto">
              <a:spcBef>
                <a:spcPts val="0"/>
              </a:spcBef>
              <a:spcAft>
                <a:spcPts val="0"/>
              </a:spcAft>
              <a:defRPr sz="1050">
                <a:solidFill>
                  <a:srgbClr val="595959">
                    <a:lumMod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079284CC-3BBD-4BC2-9984-FE0AA714225B}" type="slidenum">
              <a:rPr lang="en-CA"/>
              <a:pPr>
                <a:defRPr/>
              </a:pPr>
              <a:t>‹#›</a:t>
            </a:fld>
            <a:endParaRPr lang="en-CA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Placeholder 1"/>
          <p:cNvSpPr>
            <a:spLocks noGrp="1"/>
          </p:cNvSpPr>
          <p:nvPr>
            <p:ph type="title"/>
          </p:nvPr>
        </p:nvSpPr>
        <p:spPr bwMode="auto">
          <a:xfrm>
            <a:off x="342900" y="76200"/>
            <a:ext cx="11549063" cy="140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  <a:endParaRPr lang="en-CA" smtClean="0"/>
          </a:p>
        </p:txBody>
      </p:sp>
      <p:sp>
        <p:nvSpPr>
          <p:cNvPr id="11981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34963" y="1600200"/>
            <a:ext cx="1154906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smtClean="0"/>
              <a:t>Click to edit Master text styles sub headings</a:t>
            </a:r>
          </a:p>
          <a:p>
            <a:pPr lvl="1"/>
            <a:r>
              <a:rPr lang="en-CA" smtClean="0"/>
              <a:t>Second level body text</a:t>
            </a:r>
          </a:p>
          <a:p>
            <a:pPr lvl="2"/>
            <a:r>
              <a:rPr lang="en-CA" smtClean="0"/>
              <a:t>3rd level bullets</a:t>
            </a:r>
          </a:p>
          <a:p>
            <a:pPr lvl="3"/>
            <a:endParaRPr lang="en-CA" smtClean="0"/>
          </a:p>
        </p:txBody>
      </p:sp>
      <p:pic>
        <p:nvPicPr>
          <p:cNvPr id="119812" name="Picture 47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209213" y="6096000"/>
            <a:ext cx="16748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2713" y="6524625"/>
            <a:ext cx="942975" cy="330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212121"/>
                </a:solidFill>
              </a:defRPr>
            </a:lvl1pPr>
          </a:lstStyle>
          <a:p>
            <a:pPr>
              <a:defRPr/>
            </a:pPr>
            <a:fld id="{01EEFD85-AF0F-427F-8033-78E1B452D89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  <p:sp>
        <p:nvSpPr>
          <p:cNvPr id="6" name="Rectangle 5"/>
          <p:cNvSpPr/>
          <p:nvPr/>
        </p:nvSpPr>
        <p:spPr>
          <a:xfrm>
            <a:off x="1198563" y="6597650"/>
            <a:ext cx="8710612" cy="18415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600" dirty="0" smtClean="0">
                <a:solidFill>
                  <a:srgbClr val="2C2C2C">
                    <a:lumMod val="75000"/>
                  </a:srgbClr>
                </a:solidFill>
              </a:rPr>
              <a:t>© 2016 FPInnovations. All rights reserved. Copying and redistribution prohibited. ® FPInnovations, its marks and logos are trademarks of FPInnovations. </a:t>
            </a:r>
            <a:endParaRPr lang="fr-CA" sz="600" dirty="0">
              <a:solidFill>
                <a:srgbClr val="2C2C2C">
                  <a:lumMod val="75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58775" indent="-3587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3200" kern="1200">
          <a:solidFill>
            <a:srgbClr val="212121"/>
          </a:solidFill>
          <a:latin typeface="+mn-lt"/>
          <a:ea typeface="+mn-ea"/>
          <a:cs typeface="+mn-cs"/>
        </a:defRPr>
      </a:lvl1pPr>
      <a:lvl2pPr marL="717550" indent="-35877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▫"/>
        <a:defRPr sz="2800" kern="1200">
          <a:solidFill>
            <a:srgbClr val="212121"/>
          </a:solidFill>
          <a:latin typeface="+mn-lt"/>
          <a:ea typeface="+mn-ea"/>
          <a:cs typeface="+mn-cs"/>
        </a:defRPr>
      </a:lvl2pPr>
      <a:lvl3pPr marL="1074738" indent="-314325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-"/>
        <a:defRPr sz="2400" kern="1200">
          <a:solidFill>
            <a:srgbClr val="21212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rgbClr val="7F7F7F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800" kern="1200">
          <a:solidFill>
            <a:srgbClr val="7F7F7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jpeg"/><Relationship Id="rId5" Type="http://schemas.openxmlformats.org/officeDocument/2006/relationships/image" Target="../media/image30.jpeg"/><Relationship Id="rId10" Type="http://schemas.openxmlformats.org/officeDocument/2006/relationships/image" Target="../media/image35.jpe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sz="quarter" idx="10"/>
          </p:nvPr>
        </p:nvSpPr>
        <p:spPr>
          <a:xfrm>
            <a:off x="2285999" y="4876800"/>
            <a:ext cx="9599613" cy="1301750"/>
          </a:xfrm>
        </p:spPr>
        <p:txBody>
          <a:bodyPr rtlCol="0"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400" b="1" dirty="0" smtClean="0"/>
              <a:t>Dalibor Houdek, Ph.D.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400" dirty="0" smtClean="0"/>
              <a:t>Provincial Leader – Alberta, FPInnovations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CA" sz="2400" dirty="0" smtClean="0"/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CA" sz="2400" dirty="0" smtClean="0"/>
              <a:t>Creating </a:t>
            </a:r>
            <a:r>
              <a:rPr lang="en-CA" sz="2400" dirty="0"/>
              <a:t>the New </a:t>
            </a:r>
            <a:r>
              <a:rPr lang="en-CA" sz="2400" dirty="0" smtClean="0"/>
              <a:t>Alberta – Vision and Leadership</a:t>
            </a:r>
            <a:r>
              <a:rPr lang="en-US" sz="2400" dirty="0" smtClean="0"/>
              <a:t>, Nov. 26, 2016</a:t>
            </a:r>
            <a:endParaRPr lang="en-US" sz="2400" dirty="0"/>
          </a:p>
        </p:txBody>
      </p:sp>
      <p:sp>
        <p:nvSpPr>
          <p:cNvPr id="135170" name="Titre 1"/>
          <p:cNvSpPr>
            <a:spLocks noGrp="1"/>
          </p:cNvSpPr>
          <p:nvPr>
            <p:ph type="title"/>
          </p:nvPr>
        </p:nvSpPr>
        <p:spPr>
          <a:xfrm>
            <a:off x="2254250" y="3355975"/>
            <a:ext cx="9599613" cy="1292225"/>
          </a:xfrm>
        </p:spPr>
        <p:txBody>
          <a:bodyPr/>
          <a:lstStyle/>
          <a:p>
            <a:pPr eaLnBrk="1" hangingPunct="1"/>
            <a:r>
              <a:rPr lang="en-CA" smtClean="0"/>
              <a:t>BIG IDEAS</a:t>
            </a:r>
            <a:br>
              <a:rPr lang="en-CA" smtClean="0"/>
            </a:br>
            <a:r>
              <a:rPr lang="en-CA" smtClean="0"/>
              <a:t>Forestry </a:t>
            </a:r>
            <a:r>
              <a:rPr lang="en-CA" dirty="0"/>
              <a:t>&amp; Wood </a:t>
            </a:r>
            <a:r>
              <a:rPr lang="en-CA" dirty="0" smtClean="0"/>
              <a:t>Products</a:t>
            </a:r>
            <a:endParaRPr lang="en-US" dirty="0" smtClean="0"/>
          </a:p>
        </p:txBody>
      </p:sp>
      <p:sp>
        <p:nvSpPr>
          <p:cNvPr id="2" name="Rectangle 1"/>
          <p:cNvSpPr/>
          <p:nvPr/>
        </p:nvSpPr>
        <p:spPr>
          <a:xfrm>
            <a:off x="2971799" y="2617857"/>
            <a:ext cx="9675813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sz="1700" b="1" dirty="0" smtClean="0">
                <a:solidFill>
                  <a:schemeClr val="bg1"/>
                </a:solidFill>
              </a:rPr>
              <a:t>A </a:t>
            </a:r>
            <a:r>
              <a:rPr lang="en-CA" sz="1700" b="1" dirty="0">
                <a:solidFill>
                  <a:schemeClr val="bg1"/>
                </a:solidFill>
              </a:rPr>
              <a:t>world where products from sustainable forests contribute to every aspect of daily life.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#2 </a:t>
            </a:r>
            <a:r>
              <a:rPr lang="en-CA" dirty="0"/>
              <a:t>-</a:t>
            </a:r>
            <a:r>
              <a:rPr lang="en-CA" dirty="0" smtClean="0"/>
              <a:t> Forest to Buildings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87" y="1524000"/>
            <a:ext cx="11570125" cy="4525963"/>
          </a:xfrm>
        </p:spPr>
        <p:txBody>
          <a:bodyPr/>
          <a:lstStyle/>
          <a:p>
            <a:r>
              <a:rPr lang="en-CA" dirty="0" smtClean="0"/>
              <a:t>Cities are built with </a:t>
            </a:r>
            <a:r>
              <a:rPr lang="en-CA" b="1" dirty="0" smtClean="0">
                <a:solidFill>
                  <a:schemeClr val="tx2"/>
                </a:solidFill>
              </a:rPr>
              <a:t>concrete and steel </a:t>
            </a:r>
            <a:r>
              <a:rPr lang="en-CA" dirty="0" smtClean="0"/>
              <a:t>(8% of GHG’s)</a:t>
            </a:r>
          </a:p>
          <a:p>
            <a:endParaRPr lang="en-CA" dirty="0"/>
          </a:p>
          <a:p>
            <a:r>
              <a:rPr lang="en-CA" dirty="0"/>
              <a:t>N</a:t>
            </a:r>
            <a:r>
              <a:rPr lang="en-CA" dirty="0" smtClean="0"/>
              <a:t>ew wood materials such as </a:t>
            </a:r>
            <a:r>
              <a:rPr lang="en-CA" b="1" dirty="0" smtClean="0">
                <a:solidFill>
                  <a:schemeClr val="tx2"/>
                </a:solidFill>
              </a:rPr>
              <a:t>CLT can replace concrete </a:t>
            </a:r>
            <a:r>
              <a:rPr lang="en-CA" dirty="0" smtClean="0"/>
              <a:t>in many applications (lower environmental footprint)</a:t>
            </a:r>
          </a:p>
          <a:p>
            <a:endParaRPr lang="en-CA" dirty="0"/>
          </a:p>
          <a:p>
            <a:r>
              <a:rPr lang="en-CA" dirty="0" smtClean="0"/>
              <a:t>Opportunity in </a:t>
            </a:r>
            <a:r>
              <a:rPr lang="en-CA" b="1" dirty="0" smtClean="0">
                <a:solidFill>
                  <a:schemeClr val="tx2"/>
                </a:solidFill>
              </a:rPr>
              <a:t>wooden bridges </a:t>
            </a:r>
            <a:r>
              <a:rPr lang="en-CA" dirty="0" smtClean="0"/>
              <a:t>and other infrastructure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81318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BIG IDEA #2 -</a:t>
            </a:r>
            <a:r>
              <a:rPr lang="en-CA" dirty="0" smtClean="0"/>
              <a:t> Forest to Buildings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11</a:t>
            </a:fld>
            <a:endParaRPr lang="en-C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3212" y="1524000"/>
            <a:ext cx="5257800" cy="460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5789613" y="787084"/>
            <a:ext cx="6521960" cy="5478462"/>
            <a:chOff x="5109844" y="1412875"/>
            <a:chExt cx="7177589" cy="5400675"/>
          </a:xfrm>
        </p:grpSpPr>
        <p:pic>
          <p:nvPicPr>
            <p:cNvPr id="7" name="Picture 6" descr="http://assets.inhabitat.com/wp-content/blogs.dir/1/files/2013/06/som-timber-tower-537x442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009370" y="1412875"/>
              <a:ext cx="2278063" cy="5400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8" descr="http://assets.inhabitat.com/wp-content/blogs.dir/1/files/2013/06/Timber-Tower-by-Skidmore-Owings-Merrill-03-537x292.jpg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553065" y="5403374"/>
              <a:ext cx="2232025" cy="1214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9" name="Straight Connector 6"/>
            <p:cNvCxnSpPr/>
            <p:nvPr/>
          </p:nvCxnSpPr>
          <p:spPr>
            <a:xfrm>
              <a:off x="8785813" y="5403522"/>
              <a:ext cx="1248135" cy="255088"/>
            </a:xfrm>
            <a:prstGeom prst="line">
              <a:avLst/>
            </a:prstGeom>
            <a:noFill/>
            <a:ln w="9525" cap="flat" cmpd="sng" algn="ctr">
              <a:solidFill>
                <a:srgbClr val="595959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cxnSp>
          <p:nvCxnSpPr>
            <p:cNvPr id="10" name="Straight Connector 8"/>
            <p:cNvCxnSpPr/>
            <p:nvPr/>
          </p:nvCxnSpPr>
          <p:spPr>
            <a:xfrm flipV="1">
              <a:off x="8785813" y="6009161"/>
              <a:ext cx="1248135" cy="608770"/>
            </a:xfrm>
            <a:prstGeom prst="line">
              <a:avLst/>
            </a:prstGeom>
            <a:noFill/>
            <a:ln w="9525" cap="flat" cmpd="sng" algn="ctr">
              <a:solidFill>
                <a:srgbClr val="595959">
                  <a:lumMod val="40000"/>
                  <a:lumOff val="60000"/>
                </a:srgbClr>
              </a:solidFill>
              <a:prstDash val="solid"/>
            </a:ln>
            <a:effectLst/>
          </p:spPr>
        </p:cxnSp>
        <p:sp>
          <p:nvSpPr>
            <p:cNvPr id="11" name="Freeform 10"/>
            <p:cNvSpPr/>
            <p:nvPr/>
          </p:nvSpPr>
          <p:spPr>
            <a:xfrm>
              <a:off x="5109844" y="5403374"/>
              <a:ext cx="1312515" cy="1237765"/>
            </a:xfrm>
            <a:custGeom>
              <a:avLst/>
              <a:gdLst>
                <a:gd name="connsiteX0" fmla="*/ 0 w 1236315"/>
                <a:gd name="connsiteY0" fmla="*/ 82421 h 824210"/>
                <a:gd name="connsiteX1" fmla="*/ 82421 w 1236315"/>
                <a:gd name="connsiteY1" fmla="*/ 0 h 824210"/>
                <a:gd name="connsiteX2" fmla="*/ 1153894 w 1236315"/>
                <a:gd name="connsiteY2" fmla="*/ 0 h 824210"/>
                <a:gd name="connsiteX3" fmla="*/ 1236315 w 1236315"/>
                <a:gd name="connsiteY3" fmla="*/ 82421 h 824210"/>
                <a:gd name="connsiteX4" fmla="*/ 1236315 w 1236315"/>
                <a:gd name="connsiteY4" fmla="*/ 741789 h 824210"/>
                <a:gd name="connsiteX5" fmla="*/ 1153894 w 1236315"/>
                <a:gd name="connsiteY5" fmla="*/ 824210 h 824210"/>
                <a:gd name="connsiteX6" fmla="*/ 82421 w 1236315"/>
                <a:gd name="connsiteY6" fmla="*/ 824210 h 824210"/>
                <a:gd name="connsiteX7" fmla="*/ 0 w 1236315"/>
                <a:gd name="connsiteY7" fmla="*/ 741789 h 824210"/>
                <a:gd name="connsiteX8" fmla="*/ 0 w 1236315"/>
                <a:gd name="connsiteY8" fmla="*/ 82421 h 8242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36315" h="824210">
                  <a:moveTo>
                    <a:pt x="0" y="82421"/>
                  </a:moveTo>
                  <a:cubicBezTo>
                    <a:pt x="0" y="36901"/>
                    <a:pt x="36901" y="0"/>
                    <a:pt x="82421" y="0"/>
                  </a:cubicBezTo>
                  <a:lnTo>
                    <a:pt x="1153894" y="0"/>
                  </a:lnTo>
                  <a:cubicBezTo>
                    <a:pt x="1199414" y="0"/>
                    <a:pt x="1236315" y="36901"/>
                    <a:pt x="1236315" y="82421"/>
                  </a:cubicBezTo>
                  <a:lnTo>
                    <a:pt x="1236315" y="741789"/>
                  </a:lnTo>
                  <a:cubicBezTo>
                    <a:pt x="1236315" y="787309"/>
                    <a:pt x="1199414" y="824210"/>
                    <a:pt x="1153894" y="824210"/>
                  </a:cubicBezTo>
                  <a:lnTo>
                    <a:pt x="82421" y="824210"/>
                  </a:lnTo>
                  <a:cubicBezTo>
                    <a:pt x="36901" y="824210"/>
                    <a:pt x="0" y="787309"/>
                    <a:pt x="0" y="741789"/>
                  </a:cubicBezTo>
                  <a:lnTo>
                    <a:pt x="0" y="82421"/>
                  </a:lnTo>
                  <a:close/>
                </a:path>
              </a:pathLst>
            </a:custGeom>
            <a:solidFill>
              <a:srgbClr val="FF8A2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lIns="85100" tIns="85100" rIns="85100" bIns="85100" spcCol="1270" anchor="ctr"/>
            <a:lstStyle/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42-Storey</a:t>
              </a:r>
            </a:p>
            <a:p>
              <a:pPr marL="0" marR="0" lvl="0" indent="0" algn="ctr" defTabSz="71120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SOM </a:t>
              </a:r>
              <a:r>
                <a:rPr kumimoji="0" lang="fr-CA" sz="16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Tall</a:t>
              </a:r>
              <a:r>
                <a:rPr kumimoji="0" lang="fr-CA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Wood Concept</a:t>
              </a:r>
            </a:p>
          </p:txBody>
        </p:sp>
      </p:grp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9613" y="1526906"/>
            <a:ext cx="3339535" cy="2968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006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12</a:t>
            </a:fld>
            <a:endParaRPr lang="en-CA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6612" y="1828799"/>
            <a:ext cx="4131168" cy="408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54621" y="1841499"/>
            <a:ext cx="6221391" cy="4116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BIG IDEA #2 -</a:t>
            </a:r>
            <a:r>
              <a:rPr lang="en-CA" dirty="0" smtClean="0"/>
              <a:t> Forest to Buildings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1845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52400"/>
            <a:ext cx="11647913" cy="1143000"/>
          </a:xfrm>
        </p:spPr>
        <p:txBody>
          <a:bodyPr/>
          <a:lstStyle/>
          <a:p>
            <a:r>
              <a:rPr lang="en-CA" dirty="0" smtClean="0"/>
              <a:t>BIG IDEA #3 - New Platforms from Wood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13</a:t>
            </a:fld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7988" y="296863"/>
            <a:ext cx="11376025" cy="627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29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tx2"/>
                </a:solidFill>
              </a:rPr>
              <a:t>Cellulose platforms </a:t>
            </a:r>
            <a:r>
              <a:rPr lang="en-CA" b="1" dirty="0">
                <a:solidFill>
                  <a:schemeClr val="tx2"/>
                </a:solidFill>
              </a:rPr>
              <a:t>like CNC </a:t>
            </a:r>
            <a:r>
              <a:rPr lang="en-CA" dirty="0"/>
              <a:t>(hydrocarbons, tissue, </a:t>
            </a:r>
            <a:r>
              <a:rPr lang="en-CA" dirty="0" smtClean="0"/>
              <a:t>towel, thermoplastics</a:t>
            </a:r>
            <a:r>
              <a:rPr lang="en-CA" dirty="0"/>
              <a:t>, </a:t>
            </a:r>
            <a:r>
              <a:rPr lang="en-CA" dirty="0" smtClean="0"/>
              <a:t>nonwovens) </a:t>
            </a:r>
            <a:r>
              <a:rPr lang="en-CA" b="1" dirty="0" smtClean="0">
                <a:solidFill>
                  <a:schemeClr val="tx2"/>
                </a:solidFill>
              </a:rPr>
              <a:t>or Filaments</a:t>
            </a:r>
            <a:r>
              <a:rPr lang="en-CA" b="1" dirty="0" smtClean="0"/>
              <a:t> </a:t>
            </a:r>
            <a:r>
              <a:rPr lang="en-CA" dirty="0"/>
              <a:t>(rheology, strength reinforcement, </a:t>
            </a:r>
            <a:r>
              <a:rPr lang="en-CA" dirty="0" smtClean="0"/>
              <a:t>optical)</a:t>
            </a:r>
            <a:endParaRPr lang="en-CA" dirty="0"/>
          </a:p>
          <a:p>
            <a:endParaRPr lang="en-CA" sz="2000" b="1" dirty="0" smtClean="0">
              <a:solidFill>
                <a:schemeClr val="tx2"/>
              </a:solidFill>
            </a:endParaRPr>
          </a:p>
          <a:p>
            <a:r>
              <a:rPr lang="en-CA" b="1" dirty="0" smtClean="0">
                <a:solidFill>
                  <a:schemeClr val="tx2"/>
                </a:solidFill>
              </a:rPr>
              <a:t>Lignin-based </a:t>
            </a:r>
            <a:r>
              <a:rPr lang="en-CA" b="1" dirty="0">
                <a:solidFill>
                  <a:schemeClr val="tx2"/>
                </a:solidFill>
              </a:rPr>
              <a:t>platforms </a:t>
            </a:r>
            <a:r>
              <a:rPr lang="en-CA" dirty="0"/>
              <a:t>(adhesives, surfactants, composites)</a:t>
            </a:r>
          </a:p>
          <a:p>
            <a:endParaRPr lang="en-CA" sz="2000" dirty="0"/>
          </a:p>
          <a:p>
            <a:r>
              <a:rPr lang="en-CA" b="1" dirty="0" smtClean="0">
                <a:solidFill>
                  <a:schemeClr val="tx2"/>
                </a:solidFill>
              </a:rPr>
              <a:t>Bio-Refining</a:t>
            </a:r>
            <a:r>
              <a:rPr lang="en-CA" dirty="0" smtClean="0"/>
              <a:t> </a:t>
            </a:r>
            <a:r>
              <a:rPr lang="en-CA" dirty="0"/>
              <a:t>(</a:t>
            </a:r>
            <a:r>
              <a:rPr lang="en-CA" dirty="0" smtClean="0"/>
              <a:t>renewable alternatives </a:t>
            </a:r>
            <a:r>
              <a:rPr lang="en-CA" dirty="0"/>
              <a:t>to petroleum-based products </a:t>
            </a:r>
            <a:r>
              <a:rPr lang="en-CA" dirty="0" smtClean="0"/>
              <a:t>for construction</a:t>
            </a:r>
            <a:r>
              <a:rPr lang="en-CA" dirty="0"/>
              <a:t>, automotive, </a:t>
            </a:r>
            <a:r>
              <a:rPr lang="en-CA" dirty="0" smtClean="0"/>
              <a:t>aerospace, mining etc.)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14</a:t>
            </a:fld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#3 - New Platforms from Wood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54837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15</a:t>
            </a:fld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#3 - New Platforms from Wood</a:t>
            </a:r>
            <a:endParaRPr lang="en-C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27" t="24938" r="3160" b="3124"/>
          <a:stretch/>
        </p:blipFill>
        <p:spPr bwMode="auto">
          <a:xfrm>
            <a:off x="497542" y="1288179"/>
            <a:ext cx="11235670" cy="4960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454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7434" y="152400"/>
            <a:ext cx="11710251" cy="1143000"/>
          </a:xfrm>
        </p:spPr>
        <p:txBody>
          <a:bodyPr/>
          <a:lstStyle/>
          <a:p>
            <a:r>
              <a:rPr lang="en-CA" dirty="0" smtClean="0"/>
              <a:t>BIG IDEA #4 - Setting the Record Straight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16</a:t>
            </a:fld>
            <a:endParaRPr lang="en-CA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39287" y="1524000"/>
            <a:ext cx="11710251" cy="4525963"/>
          </a:xfrm>
        </p:spPr>
        <p:txBody>
          <a:bodyPr/>
          <a:lstStyle/>
          <a:p>
            <a:r>
              <a:rPr lang="en-CA" dirty="0" smtClean="0"/>
              <a:t>Causes of deforestation in Alberta </a:t>
            </a:r>
            <a:endParaRPr lang="en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00512" y="2393950"/>
            <a:ext cx="7251700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96435" y="2392362"/>
            <a:ext cx="3941577" cy="3627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5246" y="2393950"/>
            <a:ext cx="3937966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4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74,000,000 trees planted in 2016 by </a:t>
            </a:r>
            <a:r>
              <a:rPr lang="en-CA" dirty="0" smtClean="0"/>
              <a:t>Alberta forest industry </a:t>
            </a:r>
            <a:r>
              <a:rPr lang="en-CA" dirty="0"/>
              <a:t>(3 </a:t>
            </a:r>
            <a:r>
              <a:rPr lang="en-CA" dirty="0" smtClean="0"/>
              <a:t>for each harvested), nearly 2 billion trees in the last 20 years!</a:t>
            </a:r>
          </a:p>
          <a:p>
            <a:endParaRPr lang="en-CA" dirty="0"/>
          </a:p>
          <a:p>
            <a:r>
              <a:rPr lang="en-CA" dirty="0" smtClean="0"/>
              <a:t>15,500 Albertans </a:t>
            </a:r>
            <a:r>
              <a:rPr lang="en-CA" dirty="0"/>
              <a:t>&amp;</a:t>
            </a:r>
            <a:r>
              <a:rPr lang="en-CA" dirty="0" smtClean="0"/>
              <a:t> 70 communities depend on forests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400+ MW </a:t>
            </a:r>
            <a:r>
              <a:rPr lang="en-CA" dirty="0"/>
              <a:t>of </a:t>
            </a:r>
            <a:r>
              <a:rPr lang="en-CA" dirty="0" smtClean="0"/>
              <a:t>renewable power generated from residues (power for 4 cities size of Grande Prairie), and more opportunities exist. </a:t>
            </a: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17</a:t>
            </a:fld>
            <a:endParaRPr lang="en-CA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#4 - Setting the Record Straight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68276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40000">
            <a:off x="7531666" y="3428298"/>
            <a:ext cx="266700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1020000">
            <a:off x="10066459" y="3332040"/>
            <a:ext cx="1916113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4220" y="4572000"/>
            <a:ext cx="3962401" cy="1861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80000">
            <a:off x="1805567" y="1230811"/>
            <a:ext cx="2383698" cy="2994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18</a:t>
            </a:fld>
            <a:endParaRPr lang="en-CA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#4 - Setting the Record Straight</a:t>
            </a:r>
            <a:endParaRPr lang="en-CA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603" y="1295400"/>
            <a:ext cx="209936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780000">
            <a:off x="766261" y="3387525"/>
            <a:ext cx="372533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-900000">
            <a:off x="7256493" y="1528476"/>
            <a:ext cx="2619375" cy="174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385709" y="2188763"/>
            <a:ext cx="2806887" cy="2729893"/>
          </a:xfrm>
          <a:prstGeom prst="rect">
            <a:avLst/>
          </a:prstGeom>
          <a:noFill/>
          <a:ln w="254000" cmpd="sng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65603" y="4728494"/>
            <a:ext cx="2521607" cy="1726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94374" y="5057775"/>
            <a:ext cx="3409950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52012" y="1447800"/>
            <a:ext cx="2228850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8212" y="4724400"/>
            <a:ext cx="2119915" cy="1568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220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mtClean="0"/>
              <a:t>Recommendations - Call </a:t>
            </a:r>
            <a:r>
              <a:rPr lang="en-CA" dirty="0" smtClean="0"/>
              <a:t>to </a:t>
            </a:r>
            <a:r>
              <a:rPr lang="en-CA" smtClean="0"/>
              <a:t>Action!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Need </a:t>
            </a:r>
            <a:r>
              <a:rPr lang="en-CA" dirty="0" smtClean="0"/>
              <a:t>to recognize and champion </a:t>
            </a:r>
            <a:r>
              <a:rPr lang="en-CA" dirty="0"/>
              <a:t>the value </a:t>
            </a:r>
            <a:r>
              <a:rPr lang="en-CA" dirty="0" smtClean="0"/>
              <a:t>and benefits of </a:t>
            </a:r>
            <a:r>
              <a:rPr lang="en-CA" dirty="0"/>
              <a:t>forest </a:t>
            </a:r>
            <a:r>
              <a:rPr lang="en-CA" dirty="0" smtClean="0"/>
              <a:t>and grow socially responsible green </a:t>
            </a:r>
            <a:r>
              <a:rPr lang="en-CA" dirty="0"/>
              <a:t>economy. </a:t>
            </a:r>
          </a:p>
          <a:p>
            <a:endParaRPr lang="en-CA" dirty="0" smtClean="0"/>
          </a:p>
          <a:p>
            <a:r>
              <a:rPr lang="en-CA" dirty="0" smtClean="0"/>
              <a:t>Need </a:t>
            </a:r>
            <a:r>
              <a:rPr lang="en-CA" dirty="0"/>
              <a:t>to stabilize policies related to fibre supply to spark new </a:t>
            </a:r>
            <a:r>
              <a:rPr lang="en-CA" dirty="0" smtClean="0"/>
              <a:t>investment (more productive forest)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Need to maintain access to markets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19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163158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Presentation Contributors</a:t>
            </a:r>
            <a:endParaRPr lang="en-CA" dirty="0"/>
          </a:p>
        </p:txBody>
      </p:sp>
      <p:sp>
        <p:nvSpPr>
          <p:cNvPr id="145410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Al Ward, Vice President, Alberta Innovates Technology Futures</a:t>
            </a:r>
          </a:p>
          <a:p>
            <a:r>
              <a:rPr lang="en-US" sz="2400" dirty="0" smtClean="0"/>
              <a:t>Daniel Lux, Executive Director, Alberta Agriculture and Forestry</a:t>
            </a:r>
          </a:p>
          <a:p>
            <a:r>
              <a:rPr lang="en-CA" sz="2400" dirty="0">
                <a:solidFill>
                  <a:schemeClr val="tx1"/>
                </a:solidFill>
              </a:rPr>
              <a:t>Gordon Sanders, Chief Forester, West Fraser </a:t>
            </a:r>
          </a:p>
          <a:p>
            <a:r>
              <a:rPr lang="en-CA" sz="2400" dirty="0">
                <a:solidFill>
                  <a:schemeClr val="tx1"/>
                </a:solidFill>
              </a:rPr>
              <a:t>Howard </a:t>
            </a:r>
            <a:r>
              <a:rPr lang="en-CA" sz="2400" dirty="0" err="1">
                <a:solidFill>
                  <a:schemeClr val="tx1"/>
                </a:solidFill>
              </a:rPr>
              <a:t>Ewashko</a:t>
            </a:r>
            <a:r>
              <a:rPr lang="en-CA" sz="2400" dirty="0">
                <a:solidFill>
                  <a:schemeClr val="tx1"/>
                </a:solidFill>
              </a:rPr>
              <a:t>, President, Northlands Forest Products</a:t>
            </a:r>
          </a:p>
          <a:p>
            <a:r>
              <a:rPr lang="en-CA" sz="2400" dirty="0" smtClean="0"/>
              <a:t>Ian </a:t>
            </a:r>
            <a:r>
              <a:rPr lang="en-CA" sz="2400" dirty="0"/>
              <a:t>de la Roche, Adjunct Professor, University of British Columbia</a:t>
            </a:r>
          </a:p>
          <a:p>
            <a:r>
              <a:rPr lang="en-US" sz="2400" dirty="0"/>
              <a:t>Paul Whittaker, CEO, Alberta Forest Product Association</a:t>
            </a:r>
          </a:p>
          <a:p>
            <a:r>
              <a:rPr lang="en-CA" sz="2400" dirty="0"/>
              <a:t>Stan Blade, Dean Faculty of Agricultural, Life &amp; Environmental Sciences, U of </a:t>
            </a:r>
            <a:r>
              <a:rPr lang="en-CA" sz="2400" dirty="0" smtClean="0"/>
              <a:t>A</a:t>
            </a:r>
          </a:p>
          <a:p>
            <a:r>
              <a:rPr lang="en-US" sz="2400" dirty="0" smtClean="0"/>
              <a:t>Stephen </a:t>
            </a:r>
            <a:r>
              <a:rPr lang="en-US" sz="2400" dirty="0" err="1" smtClean="0"/>
              <a:t>Murgatroyd</a:t>
            </a:r>
            <a:r>
              <a:rPr lang="en-US" sz="2400" dirty="0" smtClean="0"/>
              <a:t>, President, </a:t>
            </a:r>
            <a:r>
              <a:rPr lang="en-CA" sz="2400" dirty="0" err="1" smtClean="0"/>
              <a:t>futureTHINK</a:t>
            </a:r>
            <a:r>
              <a:rPr lang="en-CA" sz="2400" dirty="0" smtClean="0"/>
              <a:t> Press</a:t>
            </a:r>
          </a:p>
          <a:p>
            <a:r>
              <a:rPr lang="en-CA" sz="2400" dirty="0">
                <a:solidFill>
                  <a:schemeClr val="tx1"/>
                </a:solidFill>
              </a:rPr>
              <a:t>Tom Thompson, Mill Manager, Millar Western</a:t>
            </a:r>
          </a:p>
          <a:p>
            <a:r>
              <a:rPr lang="en-CA" sz="2400" dirty="0" smtClean="0"/>
              <a:t>Trevor Stuthridge, Executive Vice President, FPInnovations</a:t>
            </a:r>
          </a:p>
          <a:p>
            <a:pPr marL="0" indent="0">
              <a:buNone/>
            </a:pPr>
            <a:r>
              <a:rPr lang="en-CA" sz="2400" dirty="0" smtClean="0"/>
              <a:t>…. and many others….</a:t>
            </a:r>
          </a:p>
          <a:p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3CAABE-C95C-44F6-9F80-6D39833B6DDF}" type="slidenum">
              <a:rPr lang="en-CA" smtClean="0"/>
              <a:pPr/>
              <a:t>2</a:t>
            </a:fld>
            <a:endParaRPr lang="en-CA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Recommendations - Call to Action!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I</a:t>
            </a:r>
            <a:r>
              <a:rPr lang="en-CA" dirty="0" smtClean="0"/>
              <a:t>ncent climate-smart forestry! More </a:t>
            </a:r>
            <a:r>
              <a:rPr lang="en-CA" dirty="0"/>
              <a:t>healthy </a:t>
            </a:r>
            <a:r>
              <a:rPr lang="en-CA" dirty="0" smtClean="0"/>
              <a:t>and resilient trees capture </a:t>
            </a:r>
            <a:r>
              <a:rPr lang="en-CA" dirty="0"/>
              <a:t>more carbon &amp; provide more opportunities</a:t>
            </a:r>
          </a:p>
          <a:p>
            <a:endParaRPr lang="en-CA" dirty="0" smtClean="0"/>
          </a:p>
          <a:p>
            <a:r>
              <a:rPr lang="en-CA" dirty="0" smtClean="0"/>
              <a:t>Greater </a:t>
            </a:r>
            <a:r>
              <a:rPr lang="en-CA" dirty="0"/>
              <a:t>investment in innovation/commercialization of new applications/platforms from wood (beyond first of a kind)</a:t>
            </a:r>
          </a:p>
          <a:p>
            <a:endParaRPr lang="en-CA" dirty="0" smtClean="0"/>
          </a:p>
          <a:p>
            <a:r>
              <a:rPr lang="en-CA" dirty="0" smtClean="0"/>
              <a:t>Set </a:t>
            </a:r>
            <a:r>
              <a:rPr lang="en-CA" dirty="0"/>
              <a:t>environmental impact </a:t>
            </a:r>
            <a:r>
              <a:rPr lang="en-CA" dirty="0" smtClean="0"/>
              <a:t>targets </a:t>
            </a:r>
            <a:r>
              <a:rPr lang="en-CA" dirty="0"/>
              <a:t>for buildings and </a:t>
            </a:r>
            <a:r>
              <a:rPr lang="en-CA" dirty="0" smtClean="0"/>
              <a:t>infrastructure </a:t>
            </a:r>
            <a:r>
              <a:rPr lang="en-CA" dirty="0"/>
              <a:t>projects </a:t>
            </a:r>
            <a:r>
              <a:rPr lang="en-CA" dirty="0" smtClean="0"/>
              <a:t>(Wood </a:t>
            </a:r>
            <a:r>
              <a:rPr lang="en-CA" dirty="0"/>
              <a:t>Charter</a:t>
            </a:r>
            <a:r>
              <a:rPr lang="en-CA" dirty="0" smtClean="0"/>
              <a:t>) as </a:t>
            </a:r>
            <a:r>
              <a:rPr lang="en-CA" dirty="0"/>
              <a:t>a</a:t>
            </a:r>
            <a:r>
              <a:rPr lang="en-CA" dirty="0" smtClean="0"/>
              <a:t> </a:t>
            </a:r>
            <a:r>
              <a:rPr lang="en-CA" dirty="0"/>
              <a:t>the key </a:t>
            </a:r>
            <a:r>
              <a:rPr lang="en-CA" dirty="0" smtClean="0"/>
              <a:t>metrics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20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380659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Forces of Change - Demographics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Growing population (from 1B to 7.5B people in last 200 years)</a:t>
            </a:r>
          </a:p>
          <a:p>
            <a:endParaRPr lang="en-CA" dirty="0" smtClean="0"/>
          </a:p>
          <a:p>
            <a:r>
              <a:rPr lang="en-CA" dirty="0" smtClean="0"/>
              <a:t>We need shelter, food &amp; water</a:t>
            </a:r>
          </a:p>
          <a:p>
            <a:endParaRPr lang="en-CA" dirty="0"/>
          </a:p>
          <a:p>
            <a:r>
              <a:rPr lang="en-CA" dirty="0" smtClean="0"/>
              <a:t>We need wood products 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(fuel wood, building materials, 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packaging, hygiene, etc.) </a:t>
            </a:r>
            <a:endParaRPr lang="en-CA" dirty="0"/>
          </a:p>
          <a:p>
            <a:endParaRPr lang="en-CA" dirty="0" smtClean="0"/>
          </a:p>
          <a:p>
            <a:endParaRPr lang="en-CA" dirty="0" smtClean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3</a:t>
            </a:fld>
            <a:endParaRPr lang="en-CA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97624" y="3123406"/>
            <a:ext cx="5487988" cy="274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477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012" y="152400"/>
            <a:ext cx="11710251" cy="1143000"/>
          </a:xfrm>
        </p:spPr>
        <p:txBody>
          <a:bodyPr/>
          <a:lstStyle/>
          <a:p>
            <a:r>
              <a:rPr lang="en-CA" dirty="0"/>
              <a:t>Forces of Change - </a:t>
            </a:r>
            <a:r>
              <a:rPr lang="en-CA" dirty="0" smtClean="0"/>
              <a:t>Environmental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Need to reduce CO</a:t>
            </a:r>
            <a:r>
              <a:rPr lang="en-CA" baseline="-25000" dirty="0" smtClean="0"/>
              <a:t>2</a:t>
            </a:r>
            <a:r>
              <a:rPr lang="en-CA" dirty="0" smtClean="0"/>
              <a:t> emissions and environmental footprint (social licence)</a:t>
            </a:r>
          </a:p>
          <a:p>
            <a:endParaRPr lang="en-CA" dirty="0"/>
          </a:p>
          <a:p>
            <a:r>
              <a:rPr lang="en-CA" dirty="0" smtClean="0"/>
              <a:t>Biodiversity (Caribou, grizzly  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bears…) </a:t>
            </a:r>
            <a:endParaRPr lang="en-CA" dirty="0"/>
          </a:p>
          <a:p>
            <a:endParaRPr lang="en-CA" dirty="0" smtClean="0"/>
          </a:p>
          <a:p>
            <a:r>
              <a:rPr lang="en-CA" dirty="0" smtClean="0"/>
              <a:t>Cumulative effects</a:t>
            </a:r>
            <a:endParaRPr lang="en-CA" dirty="0"/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4</a:t>
            </a:fld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2" y="2940424"/>
            <a:ext cx="5771156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1615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Forces of Change </a:t>
            </a:r>
            <a:r>
              <a:rPr lang="en-CA" dirty="0"/>
              <a:t>-</a:t>
            </a:r>
            <a:r>
              <a:rPr lang="en-CA" dirty="0" smtClean="0"/>
              <a:t> Economics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9287" y="1524000"/>
            <a:ext cx="11798725" cy="4525963"/>
          </a:xfrm>
        </p:spPr>
        <p:txBody>
          <a:bodyPr/>
          <a:lstStyle/>
          <a:p>
            <a:r>
              <a:rPr lang="en-CA" dirty="0"/>
              <a:t>Balancing </a:t>
            </a:r>
            <a:r>
              <a:rPr lang="en-CA" dirty="0" smtClean="0"/>
              <a:t>economics with variety </a:t>
            </a:r>
            <a:r>
              <a:rPr lang="en-CA" dirty="0"/>
              <a:t>of </a:t>
            </a:r>
            <a:r>
              <a:rPr lang="en-CA" dirty="0" smtClean="0"/>
              <a:t>desired outcomes (bio-diversity, water, air, communities, </a:t>
            </a:r>
            <a:r>
              <a:rPr lang="en-CA" dirty="0"/>
              <a:t>indigenous </a:t>
            </a:r>
            <a:r>
              <a:rPr lang="en-CA" dirty="0" smtClean="0"/>
              <a:t>rights, etc.)</a:t>
            </a:r>
          </a:p>
          <a:p>
            <a:endParaRPr lang="en-CA" dirty="0"/>
          </a:p>
          <a:p>
            <a:r>
              <a:rPr lang="en-CA" dirty="0" smtClean="0"/>
              <a:t>Competitiveness to ensure </a:t>
            </a:r>
          </a:p>
          <a:p>
            <a:pPr marL="0" indent="0">
              <a:buNone/>
            </a:pPr>
            <a:r>
              <a:rPr lang="en-CA" dirty="0"/>
              <a:t> </a:t>
            </a:r>
            <a:r>
              <a:rPr lang="en-CA" dirty="0" smtClean="0"/>
              <a:t>  business sustainability</a:t>
            </a:r>
          </a:p>
          <a:p>
            <a:endParaRPr lang="en-CA" dirty="0"/>
          </a:p>
          <a:p>
            <a:r>
              <a:rPr lang="en-CA" dirty="0" smtClean="0"/>
              <a:t>Cost of fibre</a:t>
            </a:r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5</a:t>
            </a:fld>
            <a:endParaRPr lang="en-CA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859" y="2895600"/>
            <a:ext cx="5777753" cy="3168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1120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Forces of Change </a:t>
            </a:r>
            <a:r>
              <a:rPr lang="en-CA" dirty="0"/>
              <a:t>-</a:t>
            </a:r>
            <a:r>
              <a:rPr lang="en-CA" dirty="0" smtClean="0"/>
              <a:t> Political and Regulatory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/>
              <a:t>Fibre access and availability </a:t>
            </a:r>
            <a:r>
              <a:rPr lang="en-CA" dirty="0" smtClean="0"/>
              <a:t>of </a:t>
            </a:r>
            <a:r>
              <a:rPr lang="en-CA" dirty="0"/>
              <a:t>productive public land</a:t>
            </a:r>
          </a:p>
          <a:p>
            <a:endParaRPr lang="en-CA" dirty="0" smtClean="0"/>
          </a:p>
          <a:p>
            <a:r>
              <a:rPr lang="en-CA" dirty="0" smtClean="0"/>
              <a:t>Environmental </a:t>
            </a:r>
            <a:r>
              <a:rPr lang="en-CA" dirty="0"/>
              <a:t>and carbon </a:t>
            </a:r>
            <a:endParaRPr lang="en-CA" dirty="0" smtClean="0"/>
          </a:p>
          <a:p>
            <a:pPr marL="0" indent="0">
              <a:buNone/>
            </a:pPr>
            <a:r>
              <a:rPr lang="en-CA" dirty="0" smtClean="0"/>
              <a:t>   regulations (carbon tax, </a:t>
            </a:r>
            <a:endParaRPr lang="en-CA" dirty="0"/>
          </a:p>
          <a:p>
            <a:pPr marL="0" indent="0">
              <a:buNone/>
            </a:pPr>
            <a:r>
              <a:rPr lang="en-CA" dirty="0" smtClean="0"/>
              <a:t>   wages, power cost)</a:t>
            </a:r>
            <a:endParaRPr lang="en-CA" dirty="0"/>
          </a:p>
          <a:p>
            <a:endParaRPr lang="en-CA" dirty="0"/>
          </a:p>
          <a:p>
            <a:r>
              <a:rPr lang="en-CA" dirty="0" smtClean="0"/>
              <a:t>Trade and market access</a:t>
            </a:r>
          </a:p>
          <a:p>
            <a:endParaRPr lang="en-CA" dirty="0"/>
          </a:p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6</a:t>
            </a:fld>
            <a:endParaRPr lang="en-CA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46812" y="3009520"/>
            <a:ext cx="5531410" cy="2774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071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fpcentre.ca/services/communications/PublishingImages/images/11921236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9937" y="1019175"/>
            <a:ext cx="7610475" cy="5076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BIG IDEA #1 -</a:t>
            </a:r>
            <a:r>
              <a:rPr lang="en-CA" dirty="0" smtClean="0"/>
              <a:t> </a:t>
            </a:r>
            <a:r>
              <a:rPr lang="en-CA" dirty="0"/>
              <a:t>Carbon Capture &amp; Storage by Nature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accent3"/>
                </a:solidFill>
              </a:rPr>
              <a:t>60% of </a:t>
            </a:r>
            <a:r>
              <a:rPr lang="en-CA" b="1" dirty="0">
                <a:solidFill>
                  <a:schemeClr val="accent3"/>
                </a:solidFill>
              </a:rPr>
              <a:t>A</a:t>
            </a:r>
            <a:r>
              <a:rPr lang="en-CA" b="1" dirty="0" smtClean="0">
                <a:solidFill>
                  <a:schemeClr val="accent3"/>
                </a:solidFill>
              </a:rPr>
              <a:t>lberta is covered by trees </a:t>
            </a:r>
            <a:r>
              <a:rPr lang="en-CA" dirty="0" smtClean="0">
                <a:solidFill>
                  <a:schemeClr val="tx1"/>
                </a:solidFill>
              </a:rPr>
              <a:t>(82% of forest is third- party certified)</a:t>
            </a:r>
          </a:p>
          <a:p>
            <a:endParaRPr lang="en-CA" dirty="0">
              <a:solidFill>
                <a:schemeClr val="tx1"/>
              </a:solidFill>
            </a:endParaRPr>
          </a:p>
          <a:p>
            <a:r>
              <a:rPr lang="en-CA" b="1" dirty="0" smtClean="0">
                <a:solidFill>
                  <a:schemeClr val="accent3"/>
                </a:solidFill>
              </a:rPr>
              <a:t>Nearly 50% of wood mass is carbon </a:t>
            </a:r>
            <a:r>
              <a:rPr lang="en-CA" dirty="0" smtClean="0">
                <a:solidFill>
                  <a:schemeClr val="tx1"/>
                </a:solidFill>
              </a:rPr>
              <a:t>captured from the atmosphere through photosynthesis.</a:t>
            </a:r>
          </a:p>
          <a:p>
            <a:pPr marL="0" indent="0">
              <a:buNone/>
            </a:pPr>
            <a:endParaRPr lang="en-CA" dirty="0">
              <a:solidFill>
                <a:schemeClr val="tx1"/>
              </a:solidFill>
            </a:endParaRPr>
          </a:p>
          <a:p>
            <a:r>
              <a:rPr lang="en-CA" b="1" dirty="0" smtClean="0">
                <a:solidFill>
                  <a:schemeClr val="accent3"/>
                </a:solidFill>
              </a:rPr>
              <a:t>47 B m</a:t>
            </a:r>
            <a:r>
              <a:rPr lang="en-CA" b="1" baseline="30000" dirty="0" smtClean="0">
                <a:solidFill>
                  <a:schemeClr val="accent3"/>
                </a:solidFill>
              </a:rPr>
              <a:t>3</a:t>
            </a:r>
            <a:r>
              <a:rPr lang="en-CA" b="1" dirty="0" smtClean="0">
                <a:solidFill>
                  <a:schemeClr val="accent3"/>
                </a:solidFill>
              </a:rPr>
              <a:t> </a:t>
            </a:r>
            <a:r>
              <a:rPr lang="en-CA" b="1" dirty="0">
                <a:solidFill>
                  <a:schemeClr val="accent3"/>
                </a:solidFill>
              </a:rPr>
              <a:t>of </a:t>
            </a:r>
            <a:r>
              <a:rPr lang="en-CA" b="1" dirty="0" smtClean="0">
                <a:solidFill>
                  <a:schemeClr val="accent3"/>
                </a:solidFill>
              </a:rPr>
              <a:t>biomass</a:t>
            </a:r>
            <a:r>
              <a:rPr lang="en-CA" dirty="0" smtClean="0">
                <a:solidFill>
                  <a:schemeClr val="tx1"/>
                </a:solidFill>
              </a:rPr>
              <a:t> </a:t>
            </a:r>
            <a:r>
              <a:rPr lang="en-CA" dirty="0">
                <a:solidFill>
                  <a:schemeClr val="tx1"/>
                </a:solidFill>
              </a:rPr>
              <a:t>in Canada's </a:t>
            </a:r>
            <a:r>
              <a:rPr lang="en-CA" dirty="0" smtClean="0">
                <a:solidFill>
                  <a:schemeClr val="tx1"/>
                </a:solidFill>
              </a:rPr>
              <a:t>forests (15 Gt of C).</a:t>
            </a:r>
            <a:endParaRPr lang="en-CA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7</a:t>
            </a:fld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56392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#1 - Carbon Capture &amp; Storage by Nature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8</a:t>
            </a:fld>
            <a:endParaRPr lang="en-C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71599"/>
            <a:ext cx="12188825" cy="548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77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b="1" dirty="0" smtClean="0">
                <a:solidFill>
                  <a:schemeClr val="tx2"/>
                </a:solidFill>
              </a:rPr>
              <a:t>Carbon capture in forests </a:t>
            </a:r>
            <a:r>
              <a:rPr lang="en-CA" dirty="0" smtClean="0"/>
              <a:t>(reforestation of marginal land, more trees per ha, application of genomics and genetics…)</a:t>
            </a:r>
          </a:p>
          <a:p>
            <a:endParaRPr lang="en-CA" dirty="0"/>
          </a:p>
          <a:p>
            <a:r>
              <a:rPr lang="en-CA" dirty="0" smtClean="0"/>
              <a:t>Opportunities in </a:t>
            </a:r>
            <a:r>
              <a:rPr lang="en-CA" b="1" dirty="0">
                <a:solidFill>
                  <a:schemeClr val="tx2"/>
                </a:solidFill>
              </a:rPr>
              <a:t>e</a:t>
            </a:r>
            <a:r>
              <a:rPr lang="en-CA" b="1" dirty="0" smtClean="0">
                <a:solidFill>
                  <a:schemeClr val="tx2"/>
                </a:solidFill>
              </a:rPr>
              <a:t>cological services </a:t>
            </a:r>
            <a:r>
              <a:rPr lang="en-CA" dirty="0" smtClean="0">
                <a:solidFill>
                  <a:schemeClr val="tx1"/>
                </a:solidFill>
              </a:rPr>
              <a:t>(for energy sector) </a:t>
            </a:r>
            <a:endParaRPr lang="en-CA" b="1" dirty="0" smtClean="0">
              <a:solidFill>
                <a:schemeClr val="tx2"/>
              </a:solidFill>
            </a:endParaRPr>
          </a:p>
          <a:p>
            <a:endParaRPr lang="en-CA" dirty="0"/>
          </a:p>
          <a:p>
            <a:r>
              <a:rPr lang="en-CA" dirty="0" smtClean="0"/>
              <a:t>Maximize the </a:t>
            </a:r>
            <a:r>
              <a:rPr lang="en-CA" b="1" dirty="0" smtClean="0">
                <a:solidFill>
                  <a:schemeClr val="tx2"/>
                </a:solidFill>
              </a:rPr>
              <a:t>bioenergy generation </a:t>
            </a:r>
            <a:r>
              <a:rPr lang="en-CA" dirty="0" smtClean="0"/>
              <a:t>from residual &amp; recycled biomass to replace coal power generation  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C6309E0-E302-4144-A814-CBABDCB8A084}" type="slidenum">
              <a:rPr lang="en-CA" smtClean="0"/>
              <a:pPr>
                <a:defRPr/>
              </a:pPr>
              <a:t>9</a:t>
            </a:fld>
            <a:endParaRPr lang="en-CA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BIG IDEA #1 </a:t>
            </a:r>
            <a:r>
              <a:rPr lang="en-CA" dirty="0"/>
              <a:t>-</a:t>
            </a:r>
            <a:r>
              <a:rPr lang="en-CA" dirty="0" smtClean="0"/>
              <a:t> Carbon Capture &amp; Storage by Nature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89029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nyPresentation">
  <a:themeElements>
    <a:clrScheme name="FPInnovations">
      <a:dk1>
        <a:srgbClr val="2C2C2C"/>
      </a:dk1>
      <a:lt1>
        <a:srgbClr val="FFFFFF"/>
      </a:lt1>
      <a:dk2>
        <a:srgbClr val="ED6E00"/>
      </a:dk2>
      <a:lt2>
        <a:srgbClr val="FFFFFF"/>
      </a:lt2>
      <a:accent1>
        <a:srgbClr val="74F200"/>
      </a:accent1>
      <a:accent2>
        <a:srgbClr val="26CFFF"/>
      </a:accent2>
      <a:accent3>
        <a:srgbClr val="ED6E00"/>
      </a:accent3>
      <a:accent4>
        <a:srgbClr val="0D4000"/>
      </a:accent4>
      <a:accent5>
        <a:srgbClr val="FF0F00"/>
      </a:accent5>
      <a:accent6>
        <a:srgbClr val="FFC000"/>
      </a:accent6>
      <a:hlink>
        <a:srgbClr val="74F200"/>
      </a:hlink>
      <a:folHlink>
        <a:srgbClr val="FFF5C4"/>
      </a:folHlink>
    </a:clrScheme>
    <a:fontScheme name="Arial - corp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PI">
    <a:dk1>
      <a:srgbClr val="595959"/>
    </a:dk1>
    <a:lt1>
      <a:srgbClr val="FFFFFF"/>
    </a:lt1>
    <a:dk2>
      <a:srgbClr val="ED6E00"/>
    </a:dk2>
    <a:lt2>
      <a:srgbClr val="FFFFFF"/>
    </a:lt2>
    <a:accent1>
      <a:srgbClr val="0D4000"/>
    </a:accent1>
    <a:accent2>
      <a:srgbClr val="74F200"/>
    </a:accent2>
    <a:accent3>
      <a:srgbClr val="ED6E00"/>
    </a:accent3>
    <a:accent4>
      <a:srgbClr val="26CFFF"/>
    </a:accent4>
    <a:accent5>
      <a:srgbClr val="DAB600"/>
    </a:accent5>
    <a:accent6>
      <a:srgbClr val="FF0F00"/>
    </a:accent6>
    <a:hlink>
      <a:srgbClr val="74F200"/>
    </a:hlink>
    <a:folHlink>
      <a:srgbClr val="FFF5C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Video</Template>
  <TotalTime>21885</TotalTime>
  <Words>778</Words>
  <Application>Microsoft Office PowerPoint</Application>
  <PresentationFormat>Custom</PresentationFormat>
  <Paragraphs>135</Paragraphs>
  <Slides>20</Slides>
  <Notes>14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CompanyPresentation</vt:lpstr>
      <vt:lpstr>BIG IDEAS Forestry &amp; Wood Products</vt:lpstr>
      <vt:lpstr>Presentation Contributors</vt:lpstr>
      <vt:lpstr>Forces of Change - Demographics</vt:lpstr>
      <vt:lpstr>Forces of Change - Environmental</vt:lpstr>
      <vt:lpstr>Forces of Change - Economics</vt:lpstr>
      <vt:lpstr>Forces of Change - Political and Regulatory</vt:lpstr>
      <vt:lpstr>BIG IDEA #1 - Carbon Capture &amp; Storage by Nature</vt:lpstr>
      <vt:lpstr>BIG IDEA #1 - Carbon Capture &amp; Storage by Nature</vt:lpstr>
      <vt:lpstr>BIG IDEA #1 - Carbon Capture &amp; Storage by Nature</vt:lpstr>
      <vt:lpstr>BIG IDEA #2 - Forest to Buildings</vt:lpstr>
      <vt:lpstr>BIG IDEA #2 - Forest to Buildings</vt:lpstr>
      <vt:lpstr>BIG IDEA #2 - Forest to Buildings</vt:lpstr>
      <vt:lpstr>BIG IDEA #3 - New Platforms from Wood</vt:lpstr>
      <vt:lpstr>BIG IDEA #3 - New Platforms from Wood</vt:lpstr>
      <vt:lpstr>BIG IDEA #3 - New Platforms from Wood</vt:lpstr>
      <vt:lpstr>BIG IDEA #4 - Setting the Record Straight</vt:lpstr>
      <vt:lpstr>BIG IDEA #4 - Setting the Record Straight</vt:lpstr>
      <vt:lpstr>BIG IDEA #4 - Setting the Record Straight</vt:lpstr>
      <vt:lpstr>Recommendations - Call to Action!</vt:lpstr>
      <vt:lpstr>Recommendations - Call to Action!</vt:lpstr>
    </vt:vector>
  </TitlesOfParts>
  <Company>FPInnovations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Innovation and Competitiveness</dc:title>
  <dc:creator>Pierre Lapointe</dc:creator>
  <cp:keywords>AFPA; Future; Innovation</cp:keywords>
  <dc:description>Presented by Pierre Lapointe to CFS in 2016</dc:description>
  <cp:lastModifiedBy>Perry</cp:lastModifiedBy>
  <cp:revision>520</cp:revision>
  <cp:lastPrinted>2016-11-21T17:49:49Z</cp:lastPrinted>
  <dcterms:created xsi:type="dcterms:W3CDTF">2013-07-04T23:13:52Z</dcterms:created>
  <dcterms:modified xsi:type="dcterms:W3CDTF">2016-11-22T13:59:18Z</dcterms:modified>
</cp:coreProperties>
</file>