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87" r:id="rId2"/>
    <p:sldId id="388" r:id="rId3"/>
    <p:sldId id="358" r:id="rId4"/>
    <p:sldId id="380" r:id="rId5"/>
    <p:sldId id="381" r:id="rId6"/>
    <p:sldId id="361" r:id="rId7"/>
    <p:sldId id="368" r:id="rId8"/>
    <p:sldId id="369" r:id="rId9"/>
    <p:sldId id="370" r:id="rId10"/>
    <p:sldId id="390" r:id="rId11"/>
    <p:sldId id="378" r:id="rId12"/>
    <p:sldId id="391" r:id="rId13"/>
    <p:sldId id="385" r:id="rId14"/>
    <p:sldId id="377" r:id="rId15"/>
    <p:sldId id="376" r:id="rId16"/>
    <p:sldId id="371" r:id="rId17"/>
    <p:sldId id="372" r:id="rId18"/>
    <p:sldId id="375" r:id="rId19"/>
    <p:sldId id="386" r:id="rId20"/>
    <p:sldId id="392"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949"/>
    <a:srgbClr val="11C6C6"/>
    <a:srgbClr val="33CC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8409" autoAdjust="0"/>
  </p:normalViewPr>
  <p:slideViewPr>
    <p:cSldViewPr>
      <p:cViewPr>
        <p:scale>
          <a:sx n="100" d="100"/>
          <a:sy n="100" d="100"/>
        </p:scale>
        <p:origin x="-1888" y="-27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97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D29164F2-2456-48AD-99D3-68BEDD4124BC}" type="datetime1">
              <a:rPr lang="en-CA"/>
              <a:pPr>
                <a:defRPr/>
              </a:pPr>
              <a:t>16-11-02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8E4A80EB-8FED-4C8F-8212-AE87D545CC7F}" type="slidenum">
              <a:rPr lang="en-CA"/>
              <a:pPr>
                <a:defRPr/>
              </a:pPr>
              <a:t>‹#›</a:t>
            </a:fld>
            <a:endParaRPr lang="en-CA"/>
          </a:p>
        </p:txBody>
      </p:sp>
    </p:spTree>
    <p:extLst>
      <p:ext uri="{BB962C8B-B14F-4D97-AF65-F5344CB8AC3E}">
        <p14:creationId xmlns:p14="http://schemas.microsoft.com/office/powerpoint/2010/main" val="757539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This graph illustrates</a:t>
            </a:r>
            <a:r>
              <a:rPr lang="en-US" sz="1200" kern="1200" baseline="0" dirty="0" smtClean="0">
                <a:solidFill>
                  <a:schemeClr val="tx1"/>
                </a:solidFill>
                <a:effectLst/>
                <a:latin typeface="+mn-lt"/>
                <a:ea typeface="+mn-ea"/>
                <a:cs typeface="+mn-cs"/>
              </a:rPr>
              <a:t> what is hurting the Canadian economy and the economies of the G40 countries. </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This is a very complex issue and will need a great deal of time to discuss. It does not need to be addressed until later in this implementation.</a:t>
            </a:r>
          </a:p>
          <a:p>
            <a:endParaRPr lang="en-US" dirty="0" smtClean="0"/>
          </a:p>
          <a:p>
            <a:pPr marL="171450" indent="-171450">
              <a:buFont typeface="Arial" pitchFamily="34" charset="0"/>
              <a:buChar char="•"/>
            </a:pPr>
            <a:r>
              <a:rPr lang="en-US" dirty="0" smtClean="0"/>
              <a:t>We show this so you can see the</a:t>
            </a:r>
            <a:r>
              <a:rPr lang="en-US" baseline="0" dirty="0" smtClean="0"/>
              <a:t> massive transition that has taken place in a very short period of time in the world’s history.</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As the traditional asset base declines the competition for placing investments in this shrinking asset pool becomes incredibly intense.</a:t>
            </a:r>
          </a:p>
          <a:p>
            <a:pPr marL="0" indent="0">
              <a:buFont typeface="Arial" pitchFamily="34" charset="0"/>
              <a:buNone/>
            </a:pPr>
            <a:r>
              <a:rPr lang="en-US" baseline="0" dirty="0" smtClean="0"/>
              <a:t> </a:t>
            </a:r>
          </a:p>
          <a:p>
            <a:pPr marL="171450" indent="-171450">
              <a:buFont typeface="Arial" pitchFamily="34" charset="0"/>
              <a:buChar char="•"/>
            </a:pPr>
            <a:r>
              <a:rPr lang="en-US" baseline="0" dirty="0" smtClean="0"/>
              <a:t>Money managers like AIM Co. and the Canada Pension Fund are having enormous problems placing their money because they simply have not adapted to the New Reality – THE ASSET BASE HAS CHANGED</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This also illustrates is the problem our citizens have in finding decent investments opportunities. </a:t>
            </a:r>
          </a:p>
          <a:p>
            <a:pPr marL="628650" lvl="1" indent="-171450">
              <a:buFont typeface="Wingdings" pitchFamily="2" charset="2"/>
              <a:buChar char="q"/>
            </a:pPr>
            <a:r>
              <a:rPr lang="en-US" baseline="0" dirty="0" smtClean="0"/>
              <a:t>As an example, seniors today that have graduated from their work life, sold their business interests, sold their real estate and downsized </a:t>
            </a:r>
          </a:p>
          <a:p>
            <a:pPr marL="628650" lvl="1" indent="-171450">
              <a:buFont typeface="Wingdings" pitchFamily="2" charset="2"/>
              <a:buChar char="q"/>
            </a:pPr>
            <a:r>
              <a:rPr lang="en-US" baseline="0" dirty="0" smtClean="0"/>
              <a:t>Sitting on a cache of money</a:t>
            </a:r>
          </a:p>
          <a:p>
            <a:pPr marL="628650" lvl="1" indent="-171450">
              <a:buFont typeface="Wingdings" pitchFamily="2" charset="2"/>
              <a:buChar char="q"/>
            </a:pPr>
            <a:r>
              <a:rPr lang="en-US" baseline="0" dirty="0" smtClean="0"/>
              <a:t>No decent place to invest this money</a:t>
            </a:r>
          </a:p>
          <a:p>
            <a:pPr marL="628650" lvl="1" indent="-171450">
              <a:buFont typeface="Wingdings" pitchFamily="2" charset="2"/>
              <a:buChar char="q"/>
            </a:pPr>
            <a:r>
              <a:rPr lang="en-US" baseline="0" dirty="0" smtClean="0"/>
              <a:t>Must now pay for their everyday living costs out of their savings (rather than from investment income) </a:t>
            </a:r>
          </a:p>
          <a:p>
            <a:pPr marL="628650" lvl="1" indent="-171450">
              <a:buFont typeface="Wingdings" pitchFamily="2" charset="2"/>
              <a:buChar char="q"/>
            </a:pPr>
            <a:r>
              <a:rPr lang="en-US" baseline="0" dirty="0" smtClean="0"/>
              <a:t>Hopefully their savings last longer than they do. </a:t>
            </a:r>
          </a:p>
          <a:p>
            <a:pPr marL="628650" lvl="1" indent="-171450">
              <a:buFont typeface="Wingdings" pitchFamily="2" charset="2"/>
              <a:buChar char="q"/>
            </a:pPr>
            <a:endParaRPr lang="en-US" dirty="0"/>
          </a:p>
        </p:txBody>
      </p:sp>
      <p:sp>
        <p:nvSpPr>
          <p:cNvPr id="4" name="Slide Number Placeholder 3"/>
          <p:cNvSpPr>
            <a:spLocks noGrp="1"/>
          </p:cNvSpPr>
          <p:nvPr>
            <p:ph type="sldNum" sz="quarter" idx="10"/>
          </p:nvPr>
        </p:nvSpPr>
        <p:spPr/>
        <p:txBody>
          <a:bodyPr/>
          <a:lstStyle/>
          <a:p>
            <a:fld id="{CD6C617B-D088-4AF2-B071-4763F1DEDE18}" type="slidenum">
              <a:rPr lang="en-US" smtClean="0"/>
              <a:t>3</a:t>
            </a:fld>
            <a:endParaRPr lang="en-US"/>
          </a:p>
        </p:txBody>
      </p:sp>
    </p:spTree>
    <p:extLst>
      <p:ext uri="{BB962C8B-B14F-4D97-AF65-F5344CB8AC3E}">
        <p14:creationId xmlns:p14="http://schemas.microsoft.com/office/powerpoint/2010/main" val="40779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Alberta spends $100’s of millions on R&amp;D and innovation</a:t>
            </a:r>
          </a:p>
          <a:p>
            <a:pPr marL="171450" indent="-171450">
              <a:buFont typeface="Arial" pitchFamily="34" charset="0"/>
              <a:buChar char="•"/>
            </a:pPr>
            <a:endParaRPr lang="en-US" dirty="0" smtClean="0"/>
          </a:p>
          <a:p>
            <a:pPr marL="171450" indent="-171450">
              <a:buFont typeface="Arial" pitchFamily="34" charset="0"/>
              <a:buChar char="•"/>
            </a:pPr>
            <a:r>
              <a:rPr lang="en-US" dirty="0" smtClean="0"/>
              <a:t>Virtually</a:t>
            </a:r>
            <a:r>
              <a:rPr lang="en-US" baseline="0" dirty="0" smtClean="0"/>
              <a:t> no one has money available for the next step – see the Financing Gap shown.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One of PVP’s specific expertise is structuring businesses (in this Financing Gap) properly so that the maturing and implementation needed in this Gap is at a investment risk that is manageable.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There are several techniques that PVP uses – the most important technique is to spread the early high risk investment over a large group so no investor would be hurt if the R&amp;D/innovation proved to be inconclusive or erroneous.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We can show you a detailed example of this at a later time. (e.g. </a:t>
            </a:r>
            <a:r>
              <a:rPr lang="en-US" baseline="0" dirty="0" err="1" smtClean="0"/>
              <a:t>Syngar</a:t>
            </a:r>
            <a:r>
              <a:rPr lang="en-US" baseline="0" dirty="0" smtClean="0"/>
              <a:t> needing $1 to 2 million to prove scale-up, spread over 20,000 investors means the cost to each investors would be limited to $50 to $100).</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If this scale-up proves to be successful, the </a:t>
            </a:r>
            <a:r>
              <a:rPr lang="en-US" baseline="0" dirty="0" err="1" smtClean="0"/>
              <a:t>Syngar</a:t>
            </a:r>
            <a:r>
              <a:rPr lang="en-US" baseline="0" dirty="0" smtClean="0"/>
              <a:t> investment opportunity would be made available to the members of our “Alberta First Fund”. If there is limited interest by these people, the investment opportunity would next be made available to Albertans in general then if necessary to the general Canadian public.    </a:t>
            </a:r>
            <a:endParaRPr lang="en-US" dirty="0"/>
          </a:p>
        </p:txBody>
      </p:sp>
      <p:sp>
        <p:nvSpPr>
          <p:cNvPr id="4" name="Slide Number Placeholder 3"/>
          <p:cNvSpPr>
            <a:spLocks noGrp="1"/>
          </p:cNvSpPr>
          <p:nvPr>
            <p:ph type="sldNum" sz="quarter" idx="10"/>
          </p:nvPr>
        </p:nvSpPr>
        <p:spPr/>
        <p:txBody>
          <a:bodyPr/>
          <a:lstStyle/>
          <a:p>
            <a:fld id="{CD6C617B-D088-4AF2-B071-4763F1DEDE18}" type="slidenum">
              <a:rPr lang="en-US" smtClean="0"/>
              <a:t>6</a:t>
            </a:fld>
            <a:endParaRPr lang="en-US"/>
          </a:p>
        </p:txBody>
      </p:sp>
    </p:spTree>
    <p:extLst>
      <p:ext uri="{BB962C8B-B14F-4D97-AF65-F5344CB8AC3E}">
        <p14:creationId xmlns:p14="http://schemas.microsoft.com/office/powerpoint/2010/main" val="1507717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5AD3EB-8807-4B2E-956A-7185F9C7E7D1}" type="slidenum">
              <a:rPr lang="en-US" smtClean="0"/>
              <a:pPr>
                <a:defRPr/>
              </a:pPr>
              <a:t>‹#›</a:t>
            </a:fld>
            <a:endParaRPr lang="en-US"/>
          </a:p>
        </p:txBody>
      </p:sp>
    </p:spTree>
    <p:extLst>
      <p:ext uri="{BB962C8B-B14F-4D97-AF65-F5344CB8AC3E}">
        <p14:creationId xmlns:p14="http://schemas.microsoft.com/office/powerpoint/2010/main" val="22134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836EA3-CEB5-4A14-A604-37B67E547B31}" type="slidenum">
              <a:rPr lang="en-US" smtClean="0"/>
              <a:pPr>
                <a:defRPr/>
              </a:pPr>
              <a:t>‹#›</a:t>
            </a:fld>
            <a:endParaRPr lang="en-US"/>
          </a:p>
        </p:txBody>
      </p:sp>
    </p:spTree>
    <p:extLst>
      <p:ext uri="{BB962C8B-B14F-4D97-AF65-F5344CB8AC3E}">
        <p14:creationId xmlns:p14="http://schemas.microsoft.com/office/powerpoint/2010/main" val="210679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472DBC-099B-43EC-AF89-B5DDF602CC05}" type="slidenum">
              <a:rPr lang="en-US" smtClean="0"/>
              <a:pPr>
                <a:defRPr/>
              </a:pPr>
              <a:t>‹#›</a:t>
            </a:fld>
            <a:endParaRPr lang="en-US"/>
          </a:p>
        </p:txBody>
      </p:sp>
    </p:spTree>
    <p:extLst>
      <p:ext uri="{BB962C8B-B14F-4D97-AF65-F5344CB8AC3E}">
        <p14:creationId xmlns:p14="http://schemas.microsoft.com/office/powerpoint/2010/main" val="405647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667A4D-2B0D-4665-BCE4-0AC5AABD38CB}" type="slidenum">
              <a:rPr lang="en-US" smtClean="0"/>
              <a:pPr>
                <a:defRPr/>
              </a:pPr>
              <a:t>‹#›</a:t>
            </a:fld>
            <a:endParaRPr lang="en-US"/>
          </a:p>
        </p:txBody>
      </p:sp>
    </p:spTree>
    <p:extLst>
      <p:ext uri="{BB962C8B-B14F-4D97-AF65-F5344CB8AC3E}">
        <p14:creationId xmlns:p14="http://schemas.microsoft.com/office/powerpoint/2010/main" val="213275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E9D9CA-5A6A-4568-BD44-1005CB6E67BC}" type="slidenum">
              <a:rPr lang="en-US" smtClean="0"/>
              <a:pPr>
                <a:defRPr/>
              </a:pPr>
              <a:t>‹#›</a:t>
            </a:fld>
            <a:endParaRPr lang="en-US"/>
          </a:p>
        </p:txBody>
      </p:sp>
    </p:spTree>
    <p:extLst>
      <p:ext uri="{BB962C8B-B14F-4D97-AF65-F5344CB8AC3E}">
        <p14:creationId xmlns:p14="http://schemas.microsoft.com/office/powerpoint/2010/main" val="2151352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3412E9-656A-426A-B4C0-819E9097F272}" type="slidenum">
              <a:rPr lang="en-US" smtClean="0"/>
              <a:pPr>
                <a:defRPr/>
              </a:pPr>
              <a:t>‹#›</a:t>
            </a:fld>
            <a:endParaRPr lang="en-US"/>
          </a:p>
        </p:txBody>
      </p:sp>
    </p:spTree>
    <p:extLst>
      <p:ext uri="{BB962C8B-B14F-4D97-AF65-F5344CB8AC3E}">
        <p14:creationId xmlns:p14="http://schemas.microsoft.com/office/powerpoint/2010/main" val="123445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D1136C3-A882-4716-ACF1-52A03EEA3FC3}" type="slidenum">
              <a:rPr lang="en-US" smtClean="0"/>
              <a:pPr>
                <a:defRPr/>
              </a:pPr>
              <a:t>‹#›</a:t>
            </a:fld>
            <a:endParaRPr lang="en-US"/>
          </a:p>
        </p:txBody>
      </p:sp>
    </p:spTree>
    <p:extLst>
      <p:ext uri="{BB962C8B-B14F-4D97-AF65-F5344CB8AC3E}">
        <p14:creationId xmlns:p14="http://schemas.microsoft.com/office/powerpoint/2010/main" val="145285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4FDE77A-8270-4B21-967D-3DD47E5F0C7B}" type="slidenum">
              <a:rPr lang="en-US" smtClean="0"/>
              <a:pPr>
                <a:defRPr/>
              </a:pPr>
              <a:t>‹#›</a:t>
            </a:fld>
            <a:endParaRPr lang="en-US"/>
          </a:p>
        </p:txBody>
      </p:sp>
    </p:spTree>
    <p:extLst>
      <p:ext uri="{BB962C8B-B14F-4D97-AF65-F5344CB8AC3E}">
        <p14:creationId xmlns:p14="http://schemas.microsoft.com/office/powerpoint/2010/main" val="2929109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3CE9539-F43B-4A68-9BA2-F7D0BEC060CF}" type="slidenum">
              <a:rPr lang="en-US" smtClean="0"/>
              <a:pPr>
                <a:defRPr/>
              </a:pPr>
              <a:t>‹#›</a:t>
            </a:fld>
            <a:endParaRPr lang="en-US"/>
          </a:p>
        </p:txBody>
      </p:sp>
    </p:spTree>
    <p:extLst>
      <p:ext uri="{BB962C8B-B14F-4D97-AF65-F5344CB8AC3E}">
        <p14:creationId xmlns:p14="http://schemas.microsoft.com/office/powerpoint/2010/main" val="205137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A703A3E-1492-43E0-9784-D348FE9F1CA3}" type="slidenum">
              <a:rPr lang="en-US" smtClean="0"/>
              <a:pPr>
                <a:defRPr/>
              </a:pPr>
              <a:t>‹#›</a:t>
            </a:fld>
            <a:endParaRPr lang="en-US"/>
          </a:p>
        </p:txBody>
      </p:sp>
    </p:spTree>
    <p:extLst>
      <p:ext uri="{BB962C8B-B14F-4D97-AF65-F5344CB8AC3E}">
        <p14:creationId xmlns:p14="http://schemas.microsoft.com/office/powerpoint/2010/main" val="417604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1A3EE17-2233-44E1-8683-52DF4F11F59B}" type="slidenum">
              <a:rPr lang="en-US" smtClean="0"/>
              <a:pPr>
                <a:defRPr/>
              </a:pPr>
              <a:t>‹#›</a:t>
            </a:fld>
            <a:endParaRPr lang="en-US"/>
          </a:p>
        </p:txBody>
      </p:sp>
    </p:spTree>
    <p:extLst>
      <p:ext uri="{BB962C8B-B14F-4D97-AF65-F5344CB8AC3E}">
        <p14:creationId xmlns:p14="http://schemas.microsoft.com/office/powerpoint/2010/main" val="2776678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9697C85-C2D6-4ABC-8A9E-DCCF019617D1}" type="slidenum">
              <a:rPr lang="en-US" smtClean="0"/>
              <a:pPr>
                <a:defRPr/>
              </a:pPr>
              <a:t>‹#›</a:t>
            </a:fld>
            <a:endParaRPr lang="en-US"/>
          </a:p>
        </p:txBody>
      </p:sp>
    </p:spTree>
    <p:extLst>
      <p:ext uri="{BB962C8B-B14F-4D97-AF65-F5344CB8AC3E}">
        <p14:creationId xmlns:p14="http://schemas.microsoft.com/office/powerpoint/2010/main" val="26624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152400"/>
            <a:ext cx="9144000" cy="762000"/>
          </a:xfrm>
        </p:spPr>
        <p:txBody>
          <a:bodyPr>
            <a:noAutofit/>
          </a:bodyPr>
          <a:lstStyle/>
          <a:p>
            <a:pPr>
              <a:spcBef>
                <a:spcPts val="0"/>
              </a:spcBef>
            </a:pPr>
            <a:r>
              <a:rPr lang="en-US" dirty="0" smtClean="0">
                <a:solidFill>
                  <a:srgbClr val="800000"/>
                </a:solidFill>
              </a:rPr>
              <a:t> </a:t>
            </a:r>
            <a:r>
              <a:rPr lang="en-US" dirty="0" smtClean="0">
                <a:solidFill>
                  <a:srgbClr val="800000"/>
                </a:solidFill>
              </a:rPr>
              <a:t>Finance and Accounting Profession</a:t>
            </a:r>
            <a:endParaRPr lang="en-US" i="1" dirty="0" smtClean="0">
              <a:solidFill>
                <a:srgbClr val="800000"/>
              </a:solidFill>
            </a:endParaRPr>
          </a:p>
          <a:p>
            <a:pPr>
              <a:spcBef>
                <a:spcPts val="0"/>
              </a:spcBef>
            </a:pPr>
            <a:r>
              <a:rPr lang="en-US" i="1" dirty="0" smtClean="0">
                <a:solidFill>
                  <a:srgbClr val="800000"/>
                </a:solidFill>
              </a:rPr>
              <a:t>Leveraging Intangibles for Technology Success</a:t>
            </a:r>
            <a:endParaRPr lang="en-US" sz="2800" i="1" dirty="0" smtClean="0">
              <a:solidFill>
                <a:schemeClr val="tx1"/>
              </a:solidFill>
            </a:endParaRPr>
          </a:p>
        </p:txBody>
      </p:sp>
      <p:pic>
        <p:nvPicPr>
          <p:cNvPr id="5" name="Picture 4" descr="iStock_000018365687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5562600"/>
          </a:xfrm>
          <a:prstGeom prst="rect">
            <a:avLst/>
          </a:prstGeom>
        </p:spPr>
      </p:pic>
      <p:sp>
        <p:nvSpPr>
          <p:cNvPr id="4" name="Subtitle 1"/>
          <p:cNvSpPr txBox="1">
            <a:spLocks/>
          </p:cNvSpPr>
          <p:nvPr/>
        </p:nvSpPr>
        <p:spPr>
          <a:xfrm>
            <a:off x="2057400" y="6248400"/>
            <a:ext cx="7086600" cy="7620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spcBef>
                <a:spcPts val="0"/>
              </a:spcBef>
            </a:pPr>
            <a:r>
              <a:rPr lang="en-US" dirty="0" smtClean="0">
                <a:solidFill>
                  <a:srgbClr val="800000"/>
                </a:solidFill>
              </a:rPr>
              <a:t> </a:t>
            </a:r>
            <a:r>
              <a:rPr lang="en-US" dirty="0" smtClean="0">
                <a:solidFill>
                  <a:srgbClr val="FFFFFF"/>
                </a:solidFill>
              </a:rPr>
              <a:t> </a:t>
            </a:r>
            <a:r>
              <a:rPr lang="en-US" sz="2400" dirty="0" smtClean="0">
                <a:solidFill>
                  <a:srgbClr val="FFFFFF"/>
                </a:solidFill>
              </a:rPr>
              <a:t>Presenter: </a:t>
            </a:r>
            <a:r>
              <a:rPr lang="en-US" sz="2400" dirty="0" smtClean="0">
                <a:solidFill>
                  <a:schemeClr val="bg1"/>
                </a:solidFill>
              </a:rPr>
              <a:t>Robert McGarvey</a:t>
            </a:r>
            <a:endParaRPr lang="en-US" sz="2400" dirty="0" smtClean="0">
              <a:solidFill>
                <a:schemeClr val="bg1"/>
              </a:solidFill>
            </a:endParaRPr>
          </a:p>
        </p:txBody>
      </p:sp>
    </p:spTree>
    <p:extLst>
      <p:ext uri="{BB962C8B-B14F-4D97-AF65-F5344CB8AC3E}">
        <p14:creationId xmlns:p14="http://schemas.microsoft.com/office/powerpoint/2010/main" val="35346472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Institutions are Starting to Move</a:t>
            </a:r>
            <a:endParaRPr lang="en-US" dirty="0"/>
          </a:p>
        </p:txBody>
      </p:sp>
      <p:pic>
        <p:nvPicPr>
          <p:cNvPr id="4" name="Picture 3" descr="Refresh_icon_GBSPromo_760x450px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676400"/>
            <a:ext cx="3332480" cy="1973179"/>
          </a:xfrm>
          <a:prstGeom prst="rect">
            <a:avLst/>
          </a:prstGeom>
        </p:spPr>
      </p:pic>
      <p:pic>
        <p:nvPicPr>
          <p:cNvPr id="5" name="Picture 4" descr="IASB_blue_bad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429000"/>
            <a:ext cx="3657600" cy="1936376"/>
          </a:xfrm>
          <a:prstGeom prst="rect">
            <a:avLst/>
          </a:prstGeom>
        </p:spPr>
      </p:pic>
      <p:pic>
        <p:nvPicPr>
          <p:cNvPr id="6" name="Picture 5" descr="IASB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9" y="4419600"/>
            <a:ext cx="3186545" cy="762000"/>
          </a:xfrm>
          <a:prstGeom prst="rect">
            <a:avLst/>
          </a:prstGeom>
        </p:spPr>
      </p:pic>
    </p:spTree>
    <p:extLst>
      <p:ext uri="{BB962C8B-B14F-4D97-AF65-F5344CB8AC3E}">
        <p14:creationId xmlns:p14="http://schemas.microsoft.com/office/powerpoint/2010/main" val="33318247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382000" cy="565150"/>
          </a:xfrm>
        </p:spPr>
        <p:txBody>
          <a:bodyPr rtlCol="0" anchor="ctr">
            <a:normAutofit fontScale="90000"/>
          </a:bodyPr>
          <a:lstStyle/>
          <a:p>
            <a:pPr algn="ctr" fontAlgn="auto">
              <a:spcAft>
                <a:spcPts val="0"/>
              </a:spcAft>
              <a:defRPr/>
            </a:pPr>
            <a:r>
              <a:rPr lang="en-US" sz="3600" b="0" dirty="0" smtClean="0"/>
              <a:t/>
            </a:r>
            <a:br>
              <a:rPr lang="en-US" sz="3600" b="0" dirty="0" smtClean="0"/>
            </a:br>
            <a:r>
              <a:rPr lang="en-US" sz="4900" b="0" dirty="0" smtClean="0"/>
              <a:t>Step One: </a:t>
            </a:r>
            <a:r>
              <a:rPr lang="en-US" sz="4900" b="0" dirty="0" smtClean="0">
                <a:solidFill>
                  <a:srgbClr val="FF0000"/>
                </a:solidFill>
              </a:rPr>
              <a:t>Focus on the ‘Assets’</a:t>
            </a:r>
            <a:r>
              <a:rPr lang="en-US" sz="4900" b="0" dirty="0" smtClean="0"/>
              <a:t/>
            </a:r>
            <a:br>
              <a:rPr lang="en-US" sz="4900" b="0" dirty="0" smtClean="0"/>
            </a:br>
            <a:r>
              <a:rPr lang="en-US" b="0" dirty="0" smtClean="0"/>
              <a:t>Identify, Capitalize Non-traditional assets</a:t>
            </a:r>
            <a:br>
              <a:rPr lang="en-US" b="0" dirty="0" smtClean="0"/>
            </a:br>
            <a:endParaRPr lang="en-US" b="0" dirty="0"/>
          </a:p>
        </p:txBody>
      </p:sp>
      <p:pic>
        <p:nvPicPr>
          <p:cNvPr id="2" name="Picture 1" descr="ID Intangible Asse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600"/>
            <a:ext cx="9144000" cy="4615901"/>
          </a:xfrm>
          <a:prstGeom prst="rect">
            <a:avLst/>
          </a:prstGeom>
        </p:spPr>
      </p:pic>
    </p:spTree>
    <p:extLst>
      <p:ext uri="{BB962C8B-B14F-4D97-AF65-F5344CB8AC3E}">
        <p14:creationId xmlns:p14="http://schemas.microsoft.com/office/powerpoint/2010/main" val="17549039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Accounting Standards</a:t>
            </a:r>
            <a:endParaRPr lang="en-US" dirty="0"/>
          </a:p>
        </p:txBody>
      </p:sp>
      <p:sp>
        <p:nvSpPr>
          <p:cNvPr id="3" name="Content Placeholder 2"/>
          <p:cNvSpPr>
            <a:spLocks noGrp="1"/>
          </p:cNvSpPr>
          <p:nvPr>
            <p:ph idx="1"/>
          </p:nvPr>
        </p:nvSpPr>
        <p:spPr/>
        <p:txBody>
          <a:bodyPr>
            <a:normAutofit fontScale="92500" lnSpcReduction="20000"/>
          </a:bodyPr>
          <a:lstStyle/>
          <a:p>
            <a:r>
              <a:rPr lang="en-US" dirty="0"/>
              <a:t>IAS </a:t>
            </a:r>
            <a:r>
              <a:rPr lang="en-US" sz="3500" dirty="0"/>
              <a:t>38</a:t>
            </a:r>
            <a:r>
              <a:rPr lang="en-US" sz="2600" dirty="0"/>
              <a:t> </a:t>
            </a:r>
            <a:r>
              <a:rPr lang="en-US" sz="2600" i="1" dirty="0"/>
              <a:t>Intangible Assets</a:t>
            </a:r>
            <a:r>
              <a:rPr lang="en-US" sz="2600" dirty="0"/>
              <a:t> outlines the accounting requirements for intangible </a:t>
            </a:r>
            <a:r>
              <a:rPr lang="en-US" sz="2600" dirty="0" smtClean="0"/>
              <a:t>assets</a:t>
            </a:r>
          </a:p>
          <a:p>
            <a:r>
              <a:rPr lang="en-US" dirty="0"/>
              <a:t>(IASB) </a:t>
            </a:r>
            <a:r>
              <a:rPr lang="en-US" sz="2400" i="1" dirty="0" smtClean="0"/>
              <a:t>an </a:t>
            </a:r>
            <a:r>
              <a:rPr lang="en-US" sz="2400" i="1" dirty="0"/>
              <a:t>asset is a resource that is controlled by the enterprise as a result of past events (for example, purchase or self-creation) and from which future economic benefits (inflows of cash or other assets) are expected</a:t>
            </a:r>
            <a:r>
              <a:rPr lang="en-US" sz="2400" dirty="0"/>
              <a:t>. </a:t>
            </a:r>
            <a:endParaRPr lang="en-US" sz="2400" dirty="0" smtClean="0"/>
          </a:p>
          <a:p>
            <a:r>
              <a:rPr lang="en-US" sz="3500" dirty="0" smtClean="0"/>
              <a:t>(</a:t>
            </a:r>
            <a:r>
              <a:rPr lang="en-US" sz="3500" dirty="0"/>
              <a:t>IAS </a:t>
            </a:r>
            <a:r>
              <a:rPr lang="en-US" sz="3500" dirty="0" smtClean="0"/>
              <a:t>38.8)</a:t>
            </a:r>
            <a:r>
              <a:rPr lang="en-US" sz="2400" dirty="0" smtClean="0"/>
              <a:t>: </a:t>
            </a:r>
            <a:r>
              <a:rPr lang="en-US" sz="2400" i="1" dirty="0" smtClean="0"/>
              <a:t>An intangible assets is an </a:t>
            </a:r>
            <a:r>
              <a:rPr lang="en-US" sz="2400" i="1" dirty="0"/>
              <a:t>identifiable non-monetary asset without physical substance</a:t>
            </a:r>
            <a:r>
              <a:rPr lang="en-US" sz="2400" dirty="0"/>
              <a:t>. </a:t>
            </a:r>
            <a:endParaRPr lang="en-US" sz="2400" dirty="0" smtClean="0"/>
          </a:p>
          <a:p>
            <a:r>
              <a:rPr lang="en-US" sz="2400" i="1" dirty="0" smtClean="0"/>
              <a:t>Three </a:t>
            </a:r>
            <a:r>
              <a:rPr lang="en-US" sz="2400" i="1" dirty="0"/>
              <a:t>critical </a:t>
            </a:r>
            <a:r>
              <a:rPr lang="en-US" sz="2400" i="1" dirty="0" smtClean="0"/>
              <a:t>criteria are</a:t>
            </a:r>
            <a:r>
              <a:rPr lang="en-US" sz="2400" i="1" dirty="0"/>
              <a:t>: [IAS 38.8], </a:t>
            </a:r>
            <a:endParaRPr lang="en-US" sz="2400" i="1" dirty="0" smtClean="0"/>
          </a:p>
          <a:p>
            <a:pPr lvl="1"/>
            <a:r>
              <a:rPr lang="en-US" sz="2000" i="1" dirty="0" smtClean="0"/>
              <a:t>the </a:t>
            </a:r>
            <a:r>
              <a:rPr lang="en-US" sz="2000" i="1" dirty="0"/>
              <a:t>asset must meet the GAAP standard of </a:t>
            </a:r>
            <a:r>
              <a:rPr lang="en-US" sz="2000" i="1" dirty="0" err="1" smtClean="0"/>
              <a:t>Identifiability</a:t>
            </a:r>
            <a:endParaRPr lang="en-US" sz="2000" i="1" dirty="0" smtClean="0"/>
          </a:p>
          <a:p>
            <a:pPr lvl="1"/>
            <a:r>
              <a:rPr lang="en-US" sz="2000" i="1" dirty="0" smtClean="0"/>
              <a:t>the </a:t>
            </a:r>
            <a:r>
              <a:rPr lang="en-US" sz="2000" i="1" dirty="0"/>
              <a:t>company must demonstrate its control (power to obtain benefits from the </a:t>
            </a:r>
            <a:r>
              <a:rPr lang="en-US" sz="2000" i="1" dirty="0" smtClean="0"/>
              <a:t>asset</a:t>
            </a:r>
          </a:p>
          <a:p>
            <a:pPr lvl="1"/>
            <a:r>
              <a:rPr lang="en-US" sz="2000" i="1" dirty="0" smtClean="0"/>
              <a:t>an </a:t>
            </a:r>
            <a:r>
              <a:rPr lang="en-US" sz="2000" i="1" dirty="0"/>
              <a:t>expectation of future economic benefits (such as revenues or reduced costs in future). </a:t>
            </a:r>
            <a:endParaRPr lang="en-US" sz="2000" dirty="0"/>
          </a:p>
        </p:txBody>
      </p:sp>
    </p:spTree>
    <p:extLst>
      <p:ext uri="{BB962C8B-B14F-4D97-AF65-F5344CB8AC3E}">
        <p14:creationId xmlns:p14="http://schemas.microsoft.com/office/powerpoint/2010/main" val="11877377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dirty="0" smtClean="0"/>
              <a:t>Identify</a:t>
            </a:r>
            <a:r>
              <a:rPr lang="en-US" dirty="0"/>
              <a:t>, Capitalize </a:t>
            </a:r>
            <a:r>
              <a:rPr lang="en-US" dirty="0" smtClean="0"/>
              <a:t>Your Assets</a:t>
            </a:r>
            <a:r>
              <a:rPr lang="en-US" sz="3600" i="1" dirty="0"/>
              <a:t/>
            </a:r>
            <a:br>
              <a:rPr lang="en-US" sz="3600" i="1" dirty="0"/>
            </a:br>
            <a:endParaRPr lang="en-US" sz="3600" i="1" dirty="0"/>
          </a:p>
        </p:txBody>
      </p:sp>
      <p:sp>
        <p:nvSpPr>
          <p:cNvPr id="3" name="Content Placeholder 2"/>
          <p:cNvSpPr>
            <a:spLocks noGrp="1"/>
          </p:cNvSpPr>
          <p:nvPr>
            <p:ph idx="1"/>
          </p:nvPr>
        </p:nvSpPr>
        <p:spPr/>
        <p:txBody>
          <a:bodyPr>
            <a:noAutofit/>
          </a:bodyPr>
          <a:lstStyle/>
          <a:p>
            <a:r>
              <a:rPr lang="en-US" sz="4000" dirty="0" smtClean="0"/>
              <a:t>IASB, </a:t>
            </a:r>
            <a:r>
              <a:rPr lang="en-US" sz="4000" dirty="0" smtClean="0">
                <a:solidFill>
                  <a:srgbClr val="FF0000"/>
                </a:solidFill>
              </a:rPr>
              <a:t>30 new classes of Intangible </a:t>
            </a:r>
            <a:r>
              <a:rPr lang="en-US" sz="4000" dirty="0" smtClean="0"/>
              <a:t>assets</a:t>
            </a:r>
          </a:p>
          <a:p>
            <a:r>
              <a:rPr lang="en-US" sz="4000" dirty="0" smtClean="0"/>
              <a:t>Your Accountant probably </a:t>
            </a:r>
            <a:r>
              <a:rPr lang="en-US" sz="4000" dirty="0" smtClean="0">
                <a:solidFill>
                  <a:srgbClr val="FF0000"/>
                </a:solidFill>
              </a:rPr>
              <a:t>won’t</a:t>
            </a:r>
            <a:r>
              <a:rPr lang="en-US" sz="4000" dirty="0" smtClean="0"/>
              <a:t> help you identify these assets</a:t>
            </a:r>
          </a:p>
          <a:p>
            <a:r>
              <a:rPr lang="en-US" sz="4000" dirty="0" smtClean="0">
                <a:solidFill>
                  <a:srgbClr val="FF0000"/>
                </a:solidFill>
              </a:rPr>
              <a:t>Yes,</a:t>
            </a:r>
            <a:r>
              <a:rPr lang="en-US" sz="4000" dirty="0" smtClean="0"/>
              <a:t> you can write off expenses for tax or SRED purposes and still capitalize your intangible assets</a:t>
            </a:r>
            <a:endParaRPr lang="en-US" sz="4000" dirty="0"/>
          </a:p>
        </p:txBody>
      </p:sp>
    </p:spTree>
    <p:extLst>
      <p:ext uri="{BB962C8B-B14F-4D97-AF65-F5344CB8AC3E}">
        <p14:creationId xmlns:p14="http://schemas.microsoft.com/office/powerpoint/2010/main" val="40308730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28600"/>
            <a:ext cx="8610600" cy="565150"/>
          </a:xfrm>
        </p:spPr>
        <p:txBody>
          <a:bodyPr rtlCol="0" anchor="ctr">
            <a:noAutofit/>
          </a:bodyPr>
          <a:lstStyle/>
          <a:p>
            <a:pPr algn="ctr" fontAlgn="auto">
              <a:spcAft>
                <a:spcPts val="0"/>
              </a:spcAft>
              <a:defRPr/>
            </a:pPr>
            <a:r>
              <a:rPr lang="en-US" sz="4400" dirty="0" smtClean="0"/>
              <a:t/>
            </a:r>
            <a:br>
              <a:rPr lang="en-US" sz="4400" dirty="0" smtClean="0"/>
            </a:br>
            <a:r>
              <a:rPr lang="en-US" sz="4400" b="0" dirty="0" smtClean="0"/>
              <a:t>Step Two: </a:t>
            </a:r>
            <a:r>
              <a:rPr lang="en-US" sz="4400" b="0" dirty="0" smtClean="0">
                <a:solidFill>
                  <a:srgbClr val="FF0000"/>
                </a:solidFill>
              </a:rPr>
              <a:t>Establish Enterprise Value</a:t>
            </a:r>
            <a:br>
              <a:rPr lang="en-US" sz="4400" b="0" dirty="0" smtClean="0">
                <a:solidFill>
                  <a:srgbClr val="FF0000"/>
                </a:solidFill>
              </a:rPr>
            </a:br>
            <a:r>
              <a:rPr lang="en-US" sz="2800" b="0" dirty="0" smtClean="0"/>
              <a:t>Highest and Best Use Valuation</a:t>
            </a:r>
            <a:br>
              <a:rPr lang="en-US" sz="2800" b="0" dirty="0" smtClean="0"/>
            </a:br>
            <a:endParaRPr lang="en-US" sz="2800" b="0" dirty="0"/>
          </a:p>
        </p:txBody>
      </p:sp>
      <p:pic>
        <p:nvPicPr>
          <p:cNvPr id="2" name="Picture 1" descr="iStock_000008273784Med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447800"/>
            <a:ext cx="7696200" cy="5276850"/>
          </a:xfrm>
          <a:prstGeom prst="rect">
            <a:avLst/>
          </a:prstGeom>
        </p:spPr>
      </p:pic>
    </p:spTree>
    <p:extLst>
      <p:ext uri="{BB962C8B-B14F-4D97-AF65-F5344CB8AC3E}">
        <p14:creationId xmlns:p14="http://schemas.microsoft.com/office/powerpoint/2010/main" val="13428959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28600"/>
            <a:ext cx="8382000" cy="565150"/>
          </a:xfrm>
        </p:spPr>
        <p:txBody>
          <a:bodyPr rtlCol="0" anchor="ctr">
            <a:normAutofit fontScale="90000"/>
          </a:bodyPr>
          <a:lstStyle/>
          <a:p>
            <a:pPr algn="ctr" fontAlgn="auto">
              <a:spcAft>
                <a:spcPts val="0"/>
              </a:spcAft>
              <a:defRPr/>
            </a:pPr>
            <a:r>
              <a:rPr lang="en-US" sz="3600" dirty="0" smtClean="0"/>
              <a:t/>
            </a:r>
            <a:br>
              <a:rPr lang="en-US" sz="3600" dirty="0" smtClean="0"/>
            </a:br>
            <a:r>
              <a:rPr lang="en-US" sz="4900" b="0" dirty="0" smtClean="0"/>
              <a:t>Step Three: </a:t>
            </a:r>
            <a:r>
              <a:rPr lang="en-US" sz="3600" b="0" dirty="0" smtClean="0">
                <a:solidFill>
                  <a:srgbClr val="FF0000"/>
                </a:solidFill>
              </a:rPr>
              <a:t>License Strategy</a:t>
            </a:r>
            <a:br>
              <a:rPr lang="en-US" sz="3600" b="0" dirty="0" smtClean="0">
                <a:solidFill>
                  <a:srgbClr val="FF0000"/>
                </a:solidFill>
              </a:rPr>
            </a:br>
            <a:r>
              <a:rPr lang="en-US" b="0" dirty="0" smtClean="0"/>
              <a:t>Highest and Best Use Valuation</a:t>
            </a:r>
            <a:br>
              <a:rPr lang="en-US" b="0" dirty="0" smtClean="0"/>
            </a:br>
            <a:endParaRPr lang="en-US" b="0" dirty="0"/>
          </a:p>
        </p:txBody>
      </p:sp>
      <p:pic>
        <p:nvPicPr>
          <p:cNvPr id="2" name="Picture 1" descr="License @ Enterprise Va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71600"/>
            <a:ext cx="7620000" cy="5113686"/>
          </a:xfrm>
          <a:prstGeom prst="rect">
            <a:avLst/>
          </a:prstGeom>
        </p:spPr>
      </p:pic>
    </p:spTree>
    <p:extLst>
      <p:ext uri="{BB962C8B-B14F-4D97-AF65-F5344CB8AC3E}">
        <p14:creationId xmlns:p14="http://schemas.microsoft.com/office/powerpoint/2010/main" val="32313303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3" descr="Go Public Structure v2.bmp"/>
          <p:cNvPicPr>
            <a:picLocks noChangeAspect="1"/>
          </p:cNvPicPr>
          <p:nvPr/>
        </p:nvPicPr>
        <p:blipFill>
          <a:blip r:embed="rId2"/>
          <a:srcRect/>
          <a:stretch>
            <a:fillRect/>
          </a:stretch>
        </p:blipFill>
        <p:spPr bwMode="auto">
          <a:xfrm>
            <a:off x="1600200" y="838200"/>
            <a:ext cx="5715000" cy="5724000"/>
          </a:xfrm>
          <a:prstGeom prst="rect">
            <a:avLst/>
          </a:prstGeom>
          <a:noFill/>
          <a:ln w="9525">
            <a:noFill/>
            <a:miter lim="800000"/>
            <a:headEnd/>
            <a:tailEnd/>
          </a:ln>
        </p:spPr>
      </p:pic>
      <p:sp>
        <p:nvSpPr>
          <p:cNvPr id="11" name="Title 6"/>
          <p:cNvSpPr>
            <a:spLocks noGrp="1"/>
          </p:cNvSpPr>
          <p:nvPr>
            <p:ph type="title"/>
          </p:nvPr>
        </p:nvSpPr>
        <p:spPr>
          <a:xfrm>
            <a:off x="381000" y="304800"/>
            <a:ext cx="8534400" cy="563563"/>
          </a:xfrm>
        </p:spPr>
        <p:txBody>
          <a:bodyPr rtlCol="0">
            <a:normAutofit fontScale="90000"/>
          </a:bodyPr>
          <a:lstStyle/>
          <a:p>
            <a:pPr fontAlgn="auto">
              <a:spcAft>
                <a:spcPts val="0"/>
              </a:spcAft>
              <a:defRPr/>
            </a:pPr>
            <a:r>
              <a:rPr lang="en-US" sz="4900" dirty="0" smtClean="0"/>
              <a:t>Step Four: </a:t>
            </a:r>
            <a:r>
              <a:rPr lang="en-US" sz="3600" dirty="0" smtClean="0">
                <a:solidFill>
                  <a:srgbClr val="FF0000"/>
                </a:solidFill>
              </a:rPr>
              <a:t>Structuring for Growth </a:t>
            </a:r>
            <a:r>
              <a:rPr lang="en-US" sz="3600" dirty="0"/>
              <a:t/>
            </a:r>
            <a:br>
              <a:rPr lang="en-US" sz="3600" dirty="0"/>
            </a:br>
            <a:endParaRPr lang="en-US" sz="2000" dirty="0"/>
          </a:p>
        </p:txBody>
      </p:sp>
    </p:spTree>
    <p:extLst>
      <p:ext uri="{BB962C8B-B14F-4D97-AF65-F5344CB8AC3E}">
        <p14:creationId xmlns:p14="http://schemas.microsoft.com/office/powerpoint/2010/main" val="4071347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ProVenture diagram.jpg"/>
          <p:cNvPicPr>
            <a:picLocks noChangeAspect="1"/>
          </p:cNvPicPr>
          <p:nvPr/>
        </p:nvPicPr>
        <p:blipFill>
          <a:blip r:embed="rId2"/>
          <a:srcRect/>
          <a:stretch>
            <a:fillRect/>
          </a:stretch>
        </p:blipFill>
        <p:spPr bwMode="auto">
          <a:xfrm>
            <a:off x="1295400" y="1054428"/>
            <a:ext cx="6781800" cy="5803572"/>
          </a:xfrm>
          <a:prstGeom prst="rect">
            <a:avLst/>
          </a:prstGeom>
          <a:noFill/>
          <a:ln w="9525">
            <a:noFill/>
            <a:miter lim="800000"/>
            <a:headEnd/>
            <a:tailEnd/>
          </a:ln>
        </p:spPr>
      </p:pic>
      <p:sp>
        <p:nvSpPr>
          <p:cNvPr id="10" name="Title 6"/>
          <p:cNvSpPr>
            <a:spLocks noGrp="1"/>
          </p:cNvSpPr>
          <p:nvPr>
            <p:ph type="title"/>
          </p:nvPr>
        </p:nvSpPr>
        <p:spPr>
          <a:xfrm>
            <a:off x="533400" y="228600"/>
            <a:ext cx="8305800" cy="565150"/>
          </a:xfrm>
        </p:spPr>
        <p:txBody>
          <a:bodyPr rtlCol="0" anchor="ctr">
            <a:normAutofit fontScale="90000"/>
          </a:bodyPr>
          <a:lstStyle/>
          <a:p>
            <a:pPr algn="ctr" fontAlgn="auto">
              <a:spcAft>
                <a:spcPts val="0"/>
              </a:spcAft>
              <a:defRPr/>
            </a:pPr>
            <a:r>
              <a:rPr lang="en-US" sz="4900" b="0" dirty="0" smtClean="0"/>
              <a:t>Step Five: </a:t>
            </a:r>
            <a:r>
              <a:rPr lang="en-US" sz="3600" b="0" dirty="0" smtClean="0">
                <a:solidFill>
                  <a:srgbClr val="FF0000"/>
                </a:solidFill>
              </a:rPr>
              <a:t>Go Pubic </a:t>
            </a:r>
            <a:r>
              <a:rPr lang="en-US" sz="2700" b="0" dirty="0" smtClean="0">
                <a:solidFill>
                  <a:srgbClr val="FF0000"/>
                </a:solidFill>
              </a:rPr>
              <a:t>@ </a:t>
            </a:r>
            <a:r>
              <a:rPr lang="en-US" sz="3600" b="0" dirty="0" smtClean="0">
                <a:solidFill>
                  <a:srgbClr val="FF0000"/>
                </a:solidFill>
              </a:rPr>
              <a:t>Enterprise Value</a:t>
            </a:r>
            <a:endParaRPr lang="en-US" sz="3600" b="0" dirty="0"/>
          </a:p>
        </p:txBody>
      </p:sp>
    </p:spTree>
    <p:extLst>
      <p:ext uri="{BB962C8B-B14F-4D97-AF65-F5344CB8AC3E}">
        <p14:creationId xmlns:p14="http://schemas.microsoft.com/office/powerpoint/2010/main" val="31418301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71600"/>
            <a:ext cx="7620000" cy="4724400"/>
          </a:xfrm>
        </p:spPr>
        <p:txBody>
          <a:bodyPr rtlCol="0">
            <a:normAutofit/>
          </a:bodyPr>
          <a:lstStyle/>
          <a:p>
            <a:pPr fontAlgn="auto">
              <a:spcAft>
                <a:spcPts val="0"/>
              </a:spcAft>
              <a:buFont typeface="Arial"/>
              <a:buChar char="•"/>
              <a:defRPr/>
            </a:pPr>
            <a:r>
              <a:rPr lang="en-US" sz="3100" dirty="0" smtClean="0"/>
              <a:t>Maximize Value of your Technology</a:t>
            </a:r>
          </a:p>
          <a:p>
            <a:pPr fontAlgn="auto">
              <a:spcAft>
                <a:spcPts val="0"/>
              </a:spcAft>
              <a:buFont typeface="Arial"/>
              <a:buChar char="•"/>
              <a:defRPr/>
            </a:pPr>
            <a:r>
              <a:rPr lang="en-US" sz="3100" dirty="0" smtClean="0"/>
              <a:t>Minimize Dilution</a:t>
            </a:r>
          </a:p>
          <a:p>
            <a:pPr fontAlgn="auto">
              <a:spcAft>
                <a:spcPts val="0"/>
              </a:spcAft>
              <a:buFont typeface="Arial"/>
              <a:buChar char="•"/>
              <a:defRPr/>
            </a:pPr>
            <a:r>
              <a:rPr lang="en-US" sz="3100" dirty="0" smtClean="0"/>
              <a:t>Control your own Destiny</a:t>
            </a:r>
          </a:p>
          <a:p>
            <a:pPr fontAlgn="auto">
              <a:spcAft>
                <a:spcPts val="0"/>
              </a:spcAft>
              <a:buFont typeface="Arial"/>
              <a:buChar char="•"/>
              <a:defRPr/>
            </a:pPr>
            <a:r>
              <a:rPr lang="en-US" sz="3100" dirty="0" smtClean="0"/>
              <a:t>Unimpeded freedom to do more R&amp;D</a:t>
            </a:r>
            <a:endParaRPr lang="en-US" sz="3100" dirty="0"/>
          </a:p>
          <a:p>
            <a:pPr fontAlgn="auto">
              <a:spcAft>
                <a:spcPts val="0"/>
              </a:spcAft>
              <a:buFont typeface="Arial"/>
              <a:buChar char="•"/>
              <a:defRPr/>
            </a:pPr>
            <a:r>
              <a:rPr lang="en-US" sz="3100" dirty="0" smtClean="0"/>
              <a:t>Increase your Leverage</a:t>
            </a:r>
          </a:p>
          <a:p>
            <a:pPr fontAlgn="auto">
              <a:spcAft>
                <a:spcPts val="0"/>
              </a:spcAft>
              <a:buFont typeface="Arial"/>
              <a:buChar char="•"/>
              <a:defRPr/>
            </a:pPr>
            <a:r>
              <a:rPr lang="en-US" sz="3100" dirty="0" smtClean="0"/>
              <a:t>Provide a Legitimate Liquidity Event</a:t>
            </a:r>
          </a:p>
          <a:p>
            <a:pPr marL="914400" lvl="2" indent="0" fontAlgn="auto">
              <a:spcAft>
                <a:spcPts val="0"/>
              </a:spcAft>
              <a:buFont typeface="Arial"/>
              <a:buNone/>
              <a:defRPr/>
            </a:pPr>
            <a:endParaRPr lang="en-US" sz="1000" dirty="0" smtClean="0"/>
          </a:p>
          <a:p>
            <a:pPr marL="914400" lvl="2" indent="0" fontAlgn="auto">
              <a:spcAft>
                <a:spcPts val="0"/>
              </a:spcAft>
              <a:buFont typeface="Arial"/>
              <a:buNone/>
              <a:defRPr/>
            </a:pPr>
            <a:endParaRPr lang="en-US" sz="1000" dirty="0"/>
          </a:p>
          <a:p>
            <a:pPr marL="914400" lvl="2" indent="0" fontAlgn="auto">
              <a:spcAft>
                <a:spcPts val="0"/>
              </a:spcAft>
              <a:buFont typeface="Arial"/>
              <a:buNone/>
              <a:defRPr/>
            </a:pPr>
            <a:endParaRPr lang="en-US" sz="1000" dirty="0"/>
          </a:p>
        </p:txBody>
      </p:sp>
      <p:sp>
        <p:nvSpPr>
          <p:cNvPr id="23555" name="Title 6"/>
          <p:cNvSpPr txBox="1">
            <a:spLocks/>
          </p:cNvSpPr>
          <p:nvPr/>
        </p:nvSpPr>
        <p:spPr bwMode="auto">
          <a:xfrm>
            <a:off x="304800" y="304800"/>
            <a:ext cx="8763000" cy="565150"/>
          </a:xfrm>
          <a:prstGeom prst="rect">
            <a:avLst/>
          </a:prstGeom>
          <a:noFill/>
          <a:ln w="9525">
            <a:noFill/>
            <a:miter lim="800000"/>
            <a:headEnd/>
            <a:tailEnd/>
          </a:ln>
        </p:spPr>
        <p:txBody>
          <a:bodyPr anchor="ctr"/>
          <a:lstStyle/>
          <a:p>
            <a:pPr algn="ctr" defTabSz="457200"/>
            <a:r>
              <a:rPr lang="en-US" sz="4400" dirty="0" smtClean="0">
                <a:latin typeface="Calibri" pitchFamily="34" charset="0"/>
              </a:rPr>
              <a:t>R&amp;D Co Benefits </a:t>
            </a:r>
            <a:r>
              <a:rPr lang="en-US" sz="4400" dirty="0">
                <a:latin typeface="Calibri" pitchFamily="34" charset="0"/>
              </a:rPr>
              <a:t>of </a:t>
            </a:r>
            <a:r>
              <a:rPr lang="en-US" sz="4400" dirty="0">
                <a:solidFill>
                  <a:srgbClr val="FF0000"/>
                </a:solidFill>
                <a:latin typeface="Calibri" pitchFamily="34" charset="0"/>
              </a:rPr>
              <a:t>New</a:t>
            </a:r>
            <a:r>
              <a:rPr lang="en-US" sz="4400" dirty="0">
                <a:latin typeface="Calibri" pitchFamily="34" charset="0"/>
              </a:rPr>
              <a:t> Strategy</a:t>
            </a:r>
          </a:p>
        </p:txBody>
      </p:sp>
    </p:spTree>
    <p:extLst>
      <p:ext uri="{BB962C8B-B14F-4D97-AF65-F5344CB8AC3E}">
        <p14:creationId xmlns:p14="http://schemas.microsoft.com/office/powerpoint/2010/main" val="10956703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76400"/>
            <a:ext cx="7620000" cy="4724400"/>
          </a:xfrm>
        </p:spPr>
        <p:txBody>
          <a:bodyPr rtlCol="0">
            <a:normAutofit/>
          </a:bodyPr>
          <a:lstStyle/>
          <a:p>
            <a:pPr fontAlgn="auto">
              <a:spcAft>
                <a:spcPts val="0"/>
              </a:spcAft>
              <a:buFont typeface="Arial"/>
              <a:buChar char="•"/>
              <a:defRPr/>
            </a:pPr>
            <a:r>
              <a:rPr lang="en-US" sz="3100" dirty="0" smtClean="0"/>
              <a:t>Enterprise Value = Can fit a large investment into the company</a:t>
            </a:r>
          </a:p>
          <a:p>
            <a:pPr fontAlgn="auto">
              <a:spcAft>
                <a:spcPts val="0"/>
              </a:spcAft>
              <a:buFont typeface="Arial"/>
              <a:buChar char="•"/>
              <a:defRPr/>
            </a:pPr>
            <a:r>
              <a:rPr lang="en-US" sz="3100" dirty="0" smtClean="0"/>
              <a:t>Strict commercialization Focus</a:t>
            </a:r>
          </a:p>
          <a:p>
            <a:pPr fontAlgn="auto">
              <a:spcAft>
                <a:spcPts val="0"/>
              </a:spcAft>
              <a:buFont typeface="Arial"/>
              <a:buChar char="•"/>
              <a:defRPr/>
            </a:pPr>
            <a:r>
              <a:rPr lang="en-US" sz="3100" dirty="0" smtClean="0"/>
              <a:t>Reduced conflicts with ‘founders’</a:t>
            </a:r>
            <a:endParaRPr lang="en-US" sz="3100" dirty="0"/>
          </a:p>
          <a:p>
            <a:pPr fontAlgn="auto">
              <a:spcAft>
                <a:spcPts val="0"/>
              </a:spcAft>
              <a:buFont typeface="Arial"/>
              <a:buChar char="•"/>
              <a:defRPr/>
            </a:pPr>
            <a:r>
              <a:rPr lang="en-US" sz="3100" dirty="0" smtClean="0"/>
              <a:t>No corporate baggage, Ready to go public</a:t>
            </a:r>
          </a:p>
          <a:p>
            <a:pPr fontAlgn="auto">
              <a:spcAft>
                <a:spcPts val="0"/>
              </a:spcAft>
              <a:buFont typeface="Arial"/>
              <a:buChar char="•"/>
              <a:defRPr/>
            </a:pPr>
            <a:r>
              <a:rPr lang="en-US" sz="3100" dirty="0" smtClean="0"/>
              <a:t>Lots of equity for new capital, management and JV partners</a:t>
            </a:r>
          </a:p>
          <a:p>
            <a:pPr marL="914400" lvl="2" indent="0" fontAlgn="auto">
              <a:spcAft>
                <a:spcPts val="0"/>
              </a:spcAft>
              <a:buFont typeface="Arial"/>
              <a:buNone/>
              <a:defRPr/>
            </a:pPr>
            <a:endParaRPr lang="en-US" sz="1000" dirty="0"/>
          </a:p>
          <a:p>
            <a:pPr marL="914400" lvl="2" indent="0" fontAlgn="auto">
              <a:spcAft>
                <a:spcPts val="0"/>
              </a:spcAft>
              <a:buFont typeface="Arial"/>
              <a:buNone/>
              <a:defRPr/>
            </a:pPr>
            <a:endParaRPr lang="en-US" sz="1000" dirty="0"/>
          </a:p>
        </p:txBody>
      </p:sp>
      <p:sp>
        <p:nvSpPr>
          <p:cNvPr id="23555" name="Title 6"/>
          <p:cNvSpPr txBox="1">
            <a:spLocks/>
          </p:cNvSpPr>
          <p:nvPr/>
        </p:nvSpPr>
        <p:spPr bwMode="auto">
          <a:xfrm>
            <a:off x="152400" y="304800"/>
            <a:ext cx="8686800" cy="565150"/>
          </a:xfrm>
          <a:prstGeom prst="rect">
            <a:avLst/>
          </a:prstGeom>
          <a:noFill/>
          <a:ln w="9525">
            <a:noFill/>
            <a:miter lim="800000"/>
            <a:headEnd/>
            <a:tailEnd/>
          </a:ln>
        </p:spPr>
        <p:txBody>
          <a:bodyPr anchor="ctr"/>
          <a:lstStyle/>
          <a:p>
            <a:pPr algn="ctr" defTabSz="457200"/>
            <a:r>
              <a:rPr lang="en-US" sz="4400" dirty="0" smtClean="0">
                <a:latin typeface="Calibri" pitchFamily="34" charset="0"/>
              </a:rPr>
              <a:t>Commercialization Benefits </a:t>
            </a:r>
            <a:r>
              <a:rPr lang="en-US" sz="4400" dirty="0">
                <a:latin typeface="Calibri" pitchFamily="34" charset="0"/>
              </a:rPr>
              <a:t>of </a:t>
            </a:r>
            <a:endParaRPr lang="en-US" sz="4400" dirty="0" smtClean="0">
              <a:latin typeface="Calibri" pitchFamily="34" charset="0"/>
            </a:endParaRPr>
          </a:p>
          <a:p>
            <a:pPr algn="ctr" defTabSz="457200"/>
            <a:r>
              <a:rPr lang="en-US" sz="4400" dirty="0" smtClean="0">
                <a:solidFill>
                  <a:srgbClr val="FF0000"/>
                </a:solidFill>
                <a:latin typeface="Calibri" pitchFamily="34" charset="0"/>
              </a:rPr>
              <a:t>New</a:t>
            </a:r>
            <a:r>
              <a:rPr lang="en-US" sz="4400" dirty="0" smtClean="0">
                <a:latin typeface="Calibri" pitchFamily="34" charset="0"/>
              </a:rPr>
              <a:t> </a:t>
            </a:r>
            <a:r>
              <a:rPr lang="en-US" sz="4400" dirty="0">
                <a:latin typeface="Calibri" pitchFamily="34" charset="0"/>
              </a:rPr>
              <a:t>Strategy</a:t>
            </a:r>
          </a:p>
        </p:txBody>
      </p:sp>
    </p:spTree>
    <p:extLst>
      <p:ext uri="{BB962C8B-B14F-4D97-AF65-F5344CB8AC3E}">
        <p14:creationId xmlns:p14="http://schemas.microsoft.com/office/powerpoint/2010/main" val="37802019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153400" cy="1143000"/>
          </a:xfrm>
        </p:spPr>
        <p:txBody>
          <a:bodyPr>
            <a:normAutofit/>
          </a:bodyPr>
          <a:lstStyle/>
          <a:p>
            <a:r>
              <a:rPr lang="en-US" dirty="0" smtClean="0"/>
              <a:t>Contributors</a:t>
            </a:r>
            <a:endParaRPr lang="en-US" dirty="0"/>
          </a:p>
        </p:txBody>
      </p:sp>
      <p:sp>
        <p:nvSpPr>
          <p:cNvPr id="3" name="Content Placeholder 2"/>
          <p:cNvSpPr>
            <a:spLocks noGrp="1"/>
          </p:cNvSpPr>
          <p:nvPr>
            <p:ph idx="1"/>
          </p:nvPr>
        </p:nvSpPr>
        <p:spPr>
          <a:xfrm>
            <a:off x="533400" y="1219200"/>
            <a:ext cx="8229600" cy="5334000"/>
          </a:xfrm>
        </p:spPr>
        <p:txBody>
          <a:bodyPr>
            <a:noAutofit/>
          </a:bodyPr>
          <a:lstStyle/>
          <a:p>
            <a:r>
              <a:rPr lang="en-US" sz="2800" i="1" dirty="0" smtClean="0"/>
              <a:t>Pro-Ventures Pathway Inc, Edmonton, AB</a:t>
            </a:r>
          </a:p>
          <a:p>
            <a:pPr lvl="2"/>
            <a:r>
              <a:rPr lang="en-US" sz="1600" i="1" dirty="0" smtClean="0"/>
              <a:t>Joseph Batty CA, Ron </a:t>
            </a:r>
            <a:r>
              <a:rPr lang="en-US" sz="1600" i="1" dirty="0" err="1" smtClean="0"/>
              <a:t>Palfery</a:t>
            </a:r>
            <a:r>
              <a:rPr lang="en-US" sz="1600" i="1" dirty="0" smtClean="0"/>
              <a:t>, Robert McGarvey</a:t>
            </a:r>
            <a:endParaRPr lang="en-US" sz="1600" i="1" dirty="0"/>
          </a:p>
          <a:p>
            <a:r>
              <a:rPr lang="en-US" sz="2800" i="1" dirty="0" smtClean="0"/>
              <a:t>Beckett Advisors, Pasadena, CA</a:t>
            </a:r>
          </a:p>
          <a:p>
            <a:pPr lvl="2"/>
            <a:r>
              <a:rPr lang="en-US" sz="1600" i="1" dirty="0" smtClean="0"/>
              <a:t>Gayle Turner, Sharon Beckett</a:t>
            </a:r>
          </a:p>
          <a:p>
            <a:r>
              <a:rPr lang="en-US" sz="2800" i="1" dirty="0" smtClean="0"/>
              <a:t>Economic Research Council, London, UK</a:t>
            </a:r>
          </a:p>
          <a:p>
            <a:pPr lvl="2"/>
            <a:r>
              <a:rPr lang="en-US" sz="1600" i="1" dirty="0" smtClean="0"/>
              <a:t>Jim </a:t>
            </a:r>
            <a:r>
              <a:rPr lang="en-US" sz="1600" i="1" dirty="0" err="1" smtClean="0"/>
              <a:t>Bourlet</a:t>
            </a:r>
            <a:r>
              <a:rPr lang="en-US" sz="1600" i="1" dirty="0" smtClean="0"/>
              <a:t>, Director and former Editor of Britain and Overseas</a:t>
            </a:r>
          </a:p>
          <a:p>
            <a:pPr lvl="2"/>
            <a:r>
              <a:rPr lang="en-US" sz="1600" i="1" dirty="0" smtClean="0"/>
              <a:t>Damon de </a:t>
            </a:r>
            <a:r>
              <a:rPr lang="en-US" sz="1600" i="1" dirty="0" err="1" smtClean="0"/>
              <a:t>Laslo</a:t>
            </a:r>
            <a:r>
              <a:rPr lang="en-US" sz="1600" i="1" dirty="0" smtClean="0"/>
              <a:t>: Chairman</a:t>
            </a:r>
            <a:endParaRPr lang="en-US" sz="2800" i="1" dirty="0"/>
          </a:p>
          <a:p>
            <a:r>
              <a:rPr lang="en-US" sz="2800" i="1" dirty="0" smtClean="0"/>
              <a:t>Genuine Wealth Institute,  Edmonton, AB</a:t>
            </a:r>
          </a:p>
          <a:p>
            <a:pPr lvl="2"/>
            <a:r>
              <a:rPr lang="en-US" sz="1600" i="1" dirty="0" smtClean="0"/>
              <a:t>Bill Craig &amp; Mark Anielski, partners and co founders</a:t>
            </a:r>
            <a:endParaRPr lang="en-US" sz="2800" i="1" dirty="0"/>
          </a:p>
          <a:p>
            <a:r>
              <a:rPr lang="en-US" sz="2800" i="1" dirty="0" err="1" smtClean="0"/>
              <a:t>ipVA</a:t>
            </a:r>
            <a:r>
              <a:rPr lang="en-US" sz="2800" i="1" dirty="0" smtClean="0"/>
              <a:t> Licensing Limited, London, UK</a:t>
            </a:r>
          </a:p>
          <a:p>
            <a:pPr lvl="2"/>
            <a:r>
              <a:rPr lang="en-US" sz="2000" i="1" dirty="0" smtClean="0"/>
              <a:t>Andrew Watson, founder and CEO</a:t>
            </a:r>
          </a:p>
          <a:p>
            <a:r>
              <a:rPr lang="en-US" sz="2800" i="1" dirty="0" smtClean="0"/>
              <a:t>Price Waterhouse Coopers, Calgary, AB</a:t>
            </a:r>
          </a:p>
          <a:p>
            <a:pPr marL="0" indent="0" algn="ctr">
              <a:buNone/>
            </a:pPr>
            <a:r>
              <a:rPr lang="en-US" dirty="0" smtClean="0"/>
              <a:t> </a:t>
            </a:r>
            <a:endParaRPr lang="en-US" dirty="0"/>
          </a:p>
        </p:txBody>
      </p:sp>
    </p:spTree>
    <p:extLst>
      <p:ext uri="{BB962C8B-B14F-4D97-AF65-F5344CB8AC3E}">
        <p14:creationId xmlns:p14="http://schemas.microsoft.com/office/powerpoint/2010/main" val="41744736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lnSpcReduction="10000"/>
          </a:bodyPr>
          <a:lstStyle/>
          <a:p>
            <a:r>
              <a:rPr lang="en-US" dirty="0" smtClean="0"/>
              <a:t>Technology Leaders</a:t>
            </a:r>
          </a:p>
          <a:p>
            <a:pPr lvl="2"/>
            <a:r>
              <a:rPr lang="en-US" dirty="0" smtClean="0"/>
              <a:t>Understand that your technology and other value drivers are assets, start treating them as such</a:t>
            </a:r>
          </a:p>
          <a:p>
            <a:r>
              <a:rPr lang="en-US" dirty="0" smtClean="0"/>
              <a:t>Accountants, Bookkeepers</a:t>
            </a:r>
          </a:p>
          <a:p>
            <a:pPr lvl="2"/>
            <a:r>
              <a:rPr lang="en-US" dirty="0" smtClean="0"/>
              <a:t>The asset revolution we’re experiencing at present is not part of your training. Intangibles dominate the economy and need specialized treatment.</a:t>
            </a:r>
          </a:p>
          <a:p>
            <a:r>
              <a:rPr lang="en-US" dirty="0" smtClean="0"/>
              <a:t>Bankers &amp; Financiers</a:t>
            </a:r>
          </a:p>
          <a:p>
            <a:pPr lvl="2"/>
            <a:r>
              <a:rPr lang="en-US" dirty="0" smtClean="0"/>
              <a:t>The virtue of assets is they can be used as collateral for debt or equity. It’s time to get up to speed on these new asset classes.</a:t>
            </a:r>
            <a:endParaRPr lang="en-US" dirty="0"/>
          </a:p>
        </p:txBody>
      </p:sp>
    </p:spTree>
    <p:extLst>
      <p:ext uri="{BB962C8B-B14F-4D97-AF65-F5344CB8AC3E}">
        <p14:creationId xmlns:p14="http://schemas.microsoft.com/office/powerpoint/2010/main" val="357902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586"/>
            <a:ext cx="8229600" cy="886337"/>
          </a:xfrm>
        </p:spPr>
        <p:txBody>
          <a:bodyPr/>
          <a:lstStyle/>
          <a:p>
            <a:r>
              <a:rPr lang="en-US" sz="4400" dirty="0" smtClean="0"/>
              <a:t>The World has Changed!</a:t>
            </a:r>
            <a:endParaRPr lang="en-US" sz="4400" dirty="0"/>
          </a:p>
        </p:txBody>
      </p:sp>
      <p:pic>
        <p:nvPicPr>
          <p:cNvPr id="5" name="Picture 4" descr="Tangible assets v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66800"/>
            <a:ext cx="8458200" cy="5405229"/>
          </a:xfrm>
          <a:prstGeom prst="rect">
            <a:avLst/>
          </a:prstGeom>
        </p:spPr>
      </p:pic>
    </p:spTree>
    <p:extLst>
      <p:ext uri="{BB962C8B-B14F-4D97-AF65-F5344CB8AC3E}">
        <p14:creationId xmlns:p14="http://schemas.microsoft.com/office/powerpoint/2010/main" val="11334132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nging Asset Landscape.jpg"/>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495800"/>
          </a:xfrm>
          <a:prstGeom prst="rect">
            <a:avLst/>
          </a:prstGeom>
          <a:noFill/>
          <a:ln>
            <a:noFill/>
          </a:ln>
          <a:extLst/>
        </p:spPr>
      </p:pic>
      <p:sp>
        <p:nvSpPr>
          <p:cNvPr id="2" name="Title 1"/>
          <p:cNvSpPr>
            <a:spLocks noGrp="1"/>
          </p:cNvSpPr>
          <p:nvPr>
            <p:ph type="title"/>
          </p:nvPr>
        </p:nvSpPr>
        <p:spPr/>
        <p:txBody>
          <a:bodyPr/>
          <a:lstStyle/>
          <a:p>
            <a:r>
              <a:rPr lang="en-US" dirty="0" smtClean="0"/>
              <a:t>The Rise of Intangible Assets</a:t>
            </a:r>
            <a:endParaRPr lang="en-US" dirty="0"/>
          </a:p>
        </p:txBody>
      </p:sp>
    </p:spTree>
    <p:extLst>
      <p:ext uri="{BB962C8B-B14F-4D97-AF65-F5344CB8AC3E}">
        <p14:creationId xmlns:p14="http://schemas.microsoft.com/office/powerpoint/2010/main" val="28837719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6851836Med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43000"/>
            <a:ext cx="7772400" cy="5600700"/>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t>The Capital Disconnect</a:t>
            </a:r>
            <a:endParaRPr lang="en-US" dirty="0"/>
          </a:p>
        </p:txBody>
      </p:sp>
    </p:spTree>
    <p:extLst>
      <p:ext uri="{BB962C8B-B14F-4D97-AF65-F5344CB8AC3E}">
        <p14:creationId xmlns:p14="http://schemas.microsoft.com/office/powerpoint/2010/main" val="41691773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ncial G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1163638"/>
            <a:ext cx="9144000" cy="5339858"/>
          </a:xfrm>
          <a:prstGeom prst="rect">
            <a:avLst/>
          </a:prstGeom>
        </p:spPr>
      </p:pic>
      <p:sp>
        <p:nvSpPr>
          <p:cNvPr id="3" name="Title 2"/>
          <p:cNvSpPr>
            <a:spLocks noGrp="1"/>
          </p:cNvSpPr>
          <p:nvPr>
            <p:ph type="title"/>
          </p:nvPr>
        </p:nvSpPr>
        <p:spPr>
          <a:xfrm>
            <a:off x="76200" y="228600"/>
            <a:ext cx="9067800" cy="584201"/>
          </a:xfrm>
        </p:spPr>
        <p:txBody>
          <a:bodyPr>
            <a:noAutofit/>
          </a:bodyPr>
          <a:lstStyle/>
          <a:p>
            <a:r>
              <a:rPr lang="en-US" sz="4000" dirty="0" smtClean="0"/>
              <a:t>The Starvation Zone</a:t>
            </a:r>
            <a:endParaRPr lang="en-US" sz="4000" dirty="0"/>
          </a:p>
        </p:txBody>
      </p:sp>
    </p:spTree>
    <p:extLst>
      <p:ext uri="{BB962C8B-B14F-4D97-AF65-F5344CB8AC3E}">
        <p14:creationId xmlns:p14="http://schemas.microsoft.com/office/powerpoint/2010/main" val="3756550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a:xfrm>
            <a:off x="152400" y="152400"/>
            <a:ext cx="8915400" cy="673100"/>
          </a:xfrm>
        </p:spPr>
        <p:txBody>
          <a:bodyPr anchor="ctr">
            <a:normAutofit fontScale="90000"/>
          </a:bodyPr>
          <a:lstStyle/>
          <a:p>
            <a:pPr algn="ctr"/>
            <a:r>
              <a:rPr lang="en-US" sz="4900" b="0" dirty="0" smtClean="0"/>
              <a:t>The Present Reality: </a:t>
            </a:r>
            <a:r>
              <a:rPr lang="en-US" sz="3200" b="0" dirty="0" smtClean="0">
                <a:solidFill>
                  <a:srgbClr val="FF0000"/>
                </a:solidFill>
              </a:rPr>
              <a:t>Technology Jail</a:t>
            </a:r>
          </a:p>
        </p:txBody>
      </p:sp>
      <p:pic>
        <p:nvPicPr>
          <p:cNvPr id="16387" name="Picture 2" descr="Technology Jail v2.bmp"/>
          <p:cNvPicPr>
            <a:picLocks noChangeAspect="1"/>
          </p:cNvPicPr>
          <p:nvPr/>
        </p:nvPicPr>
        <p:blipFill>
          <a:blip r:embed="rId2"/>
          <a:srcRect/>
          <a:stretch>
            <a:fillRect/>
          </a:stretch>
        </p:blipFill>
        <p:spPr bwMode="auto">
          <a:xfrm>
            <a:off x="1524000" y="990600"/>
            <a:ext cx="6019800" cy="5775942"/>
          </a:xfrm>
          <a:prstGeom prst="rect">
            <a:avLst/>
          </a:prstGeom>
          <a:noFill/>
          <a:ln w="9525">
            <a:noFill/>
            <a:miter lim="800000"/>
            <a:headEnd/>
            <a:tailEnd/>
          </a:ln>
        </p:spPr>
      </p:pic>
    </p:spTree>
    <p:extLst>
      <p:ext uri="{BB962C8B-B14F-4D97-AF65-F5344CB8AC3E}">
        <p14:creationId xmlns:p14="http://schemas.microsoft.com/office/powerpoint/2010/main" val="3751272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609600" y="274638"/>
            <a:ext cx="8077200" cy="1143000"/>
          </a:xfrm>
        </p:spPr>
        <p:txBody>
          <a:bodyPr>
            <a:normAutofit fontScale="90000"/>
          </a:bodyPr>
          <a:lstStyle/>
          <a:p>
            <a:r>
              <a:rPr lang="en-US" dirty="0" smtClean="0"/>
              <a:t>Current System is NOT working</a:t>
            </a:r>
            <a:r>
              <a:rPr lang="en-US" sz="2800" dirty="0" smtClean="0"/>
              <a:t/>
            </a:r>
            <a:br>
              <a:rPr lang="en-US" sz="2800" dirty="0" smtClean="0"/>
            </a:br>
            <a:r>
              <a:rPr lang="en-US" sz="3200" dirty="0" smtClean="0"/>
              <a:t> </a:t>
            </a:r>
          </a:p>
        </p:txBody>
      </p:sp>
      <p:sp>
        <p:nvSpPr>
          <p:cNvPr id="5" name="Content Placeholder 4"/>
          <p:cNvSpPr>
            <a:spLocks noGrp="1"/>
          </p:cNvSpPr>
          <p:nvPr>
            <p:ph idx="1"/>
          </p:nvPr>
        </p:nvSpPr>
        <p:spPr/>
        <p:txBody>
          <a:bodyPr rtlCol="0">
            <a:normAutofit/>
          </a:bodyPr>
          <a:lstStyle/>
          <a:p>
            <a:pPr fontAlgn="auto">
              <a:spcAft>
                <a:spcPts val="0"/>
              </a:spcAft>
              <a:buFont typeface="Arial"/>
              <a:buChar char="•"/>
              <a:defRPr/>
            </a:pPr>
            <a:r>
              <a:rPr lang="en-US" dirty="0" smtClean="0"/>
              <a:t>Over </a:t>
            </a:r>
            <a:r>
              <a:rPr lang="en-US" dirty="0" smtClean="0">
                <a:solidFill>
                  <a:srgbClr val="FF0000"/>
                </a:solidFill>
              </a:rPr>
              <a:t>90%</a:t>
            </a:r>
            <a:r>
              <a:rPr lang="en-US" dirty="0" smtClean="0"/>
              <a:t> of technology ventures fail </a:t>
            </a:r>
          </a:p>
          <a:p>
            <a:pPr fontAlgn="auto">
              <a:spcAft>
                <a:spcPts val="0"/>
              </a:spcAft>
              <a:buFont typeface="Arial"/>
              <a:buChar char="•"/>
              <a:defRPr/>
            </a:pPr>
            <a:r>
              <a:rPr lang="en-US" dirty="0" smtClean="0">
                <a:solidFill>
                  <a:srgbClr val="FF0000"/>
                </a:solidFill>
              </a:rPr>
              <a:t>95% of technology IPOs</a:t>
            </a:r>
            <a:r>
              <a:rPr lang="en-US" dirty="0" smtClean="0"/>
              <a:t> end up as </a:t>
            </a:r>
            <a:r>
              <a:rPr lang="en-US" dirty="0"/>
              <a:t>p</a:t>
            </a:r>
            <a:r>
              <a:rPr lang="en-US" dirty="0" smtClean="0"/>
              <a:t>enny stocks</a:t>
            </a:r>
          </a:p>
          <a:p>
            <a:pPr fontAlgn="auto">
              <a:spcAft>
                <a:spcPts val="0"/>
              </a:spcAft>
              <a:buFont typeface="Arial"/>
              <a:buChar char="•"/>
              <a:defRPr/>
            </a:pPr>
            <a:r>
              <a:rPr lang="en-US" dirty="0" smtClean="0"/>
              <a:t>Success often comes at the expense of original innovators and early stage investors, who get </a:t>
            </a:r>
            <a:r>
              <a:rPr lang="en-US" dirty="0" smtClean="0">
                <a:solidFill>
                  <a:srgbClr val="FF0000"/>
                </a:solidFill>
              </a:rPr>
              <a:t>diluted massively</a:t>
            </a:r>
          </a:p>
          <a:p>
            <a:pPr fontAlgn="auto">
              <a:spcAft>
                <a:spcPts val="0"/>
              </a:spcAft>
              <a:buFont typeface="Arial"/>
              <a:buChar char="•"/>
              <a:defRPr/>
            </a:pPr>
            <a:r>
              <a:rPr lang="en-US" dirty="0" smtClean="0"/>
              <a:t>Venture capital success = </a:t>
            </a:r>
            <a:r>
              <a:rPr lang="en-US" dirty="0" smtClean="0">
                <a:solidFill>
                  <a:srgbClr val="FF0000"/>
                </a:solidFill>
              </a:rPr>
              <a:t>technology sale</a:t>
            </a:r>
            <a:r>
              <a:rPr lang="en-US" dirty="0" smtClean="0"/>
              <a:t> to US, Chinese or South Korean entities</a:t>
            </a:r>
          </a:p>
          <a:p>
            <a:pPr fontAlgn="auto">
              <a:spcAft>
                <a:spcPts val="0"/>
              </a:spcAft>
              <a:buFont typeface="Arial"/>
              <a:buChar char="•"/>
              <a:defRPr/>
            </a:pPr>
            <a:endParaRPr lang="en-US" sz="2400" dirty="0"/>
          </a:p>
          <a:p>
            <a:pPr marL="0" indent="0" fontAlgn="auto">
              <a:spcAft>
                <a:spcPts val="0"/>
              </a:spcAft>
              <a:buFont typeface="Arial"/>
              <a:buNone/>
              <a:defRPr/>
            </a:pPr>
            <a:endParaRPr lang="en-US" dirty="0"/>
          </a:p>
        </p:txBody>
      </p:sp>
    </p:spTree>
    <p:extLst>
      <p:ext uri="{BB962C8B-B14F-4D97-AF65-F5344CB8AC3E}">
        <p14:creationId xmlns:p14="http://schemas.microsoft.com/office/powerpoint/2010/main" val="6800443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9" descr="ProVentures diagram 2.jpg"/>
          <p:cNvPicPr>
            <a:picLocks noChangeAspect="1"/>
          </p:cNvPicPr>
          <p:nvPr/>
        </p:nvPicPr>
        <p:blipFill>
          <a:blip r:embed="rId2"/>
          <a:srcRect/>
          <a:stretch>
            <a:fillRect/>
          </a:stretch>
        </p:blipFill>
        <p:spPr bwMode="auto">
          <a:xfrm>
            <a:off x="838200" y="1219200"/>
            <a:ext cx="7772400" cy="5181600"/>
          </a:xfrm>
          <a:prstGeom prst="rect">
            <a:avLst/>
          </a:prstGeom>
          <a:noFill/>
          <a:ln w="9525">
            <a:noFill/>
            <a:miter lim="800000"/>
            <a:headEnd/>
            <a:tailEnd/>
          </a:ln>
        </p:spPr>
      </p:pic>
      <p:sp>
        <p:nvSpPr>
          <p:cNvPr id="7" name="Title 6"/>
          <p:cNvSpPr>
            <a:spLocks noGrp="1"/>
          </p:cNvSpPr>
          <p:nvPr>
            <p:ph type="title"/>
          </p:nvPr>
        </p:nvSpPr>
        <p:spPr>
          <a:xfrm>
            <a:off x="228600" y="228600"/>
            <a:ext cx="8534400" cy="565150"/>
          </a:xfrm>
        </p:spPr>
        <p:txBody>
          <a:bodyPr rtlCol="0" anchor="ctr">
            <a:normAutofit fontScale="90000"/>
          </a:bodyPr>
          <a:lstStyle/>
          <a:p>
            <a:pPr algn="ctr" fontAlgn="auto">
              <a:spcAft>
                <a:spcPts val="0"/>
              </a:spcAft>
              <a:defRPr/>
            </a:pPr>
            <a:r>
              <a:rPr lang="en-US" sz="3600" dirty="0" smtClean="0"/>
              <a:t/>
            </a:r>
            <a:br>
              <a:rPr lang="en-US" sz="3600" dirty="0" smtClean="0"/>
            </a:br>
            <a:r>
              <a:rPr lang="en-US" sz="4900" b="0" dirty="0" smtClean="0"/>
              <a:t>Step One: </a:t>
            </a:r>
            <a:r>
              <a:rPr lang="en-US" sz="4900" b="0" dirty="0" smtClean="0">
                <a:solidFill>
                  <a:srgbClr val="FF0000"/>
                </a:solidFill>
              </a:rPr>
              <a:t>Focus on the ‘Assets’</a:t>
            </a:r>
            <a:r>
              <a:rPr lang="en-US" sz="4900" b="0" dirty="0" smtClean="0"/>
              <a:t/>
            </a:r>
            <a:br>
              <a:rPr lang="en-US" sz="4900" b="0" dirty="0" smtClean="0"/>
            </a:br>
            <a:r>
              <a:rPr lang="en-US" b="0" dirty="0" smtClean="0"/>
              <a:t>Identify, Capitalize Non-traditional assets</a:t>
            </a:r>
            <a:br>
              <a:rPr lang="en-US" b="0" dirty="0" smtClean="0"/>
            </a:br>
            <a:endParaRPr lang="en-US" b="0" dirty="0"/>
          </a:p>
        </p:txBody>
      </p:sp>
    </p:spTree>
    <p:extLst>
      <p:ext uri="{BB962C8B-B14F-4D97-AF65-F5344CB8AC3E}">
        <p14:creationId xmlns:p14="http://schemas.microsoft.com/office/powerpoint/2010/main" val="7223898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10493</TotalTime>
  <Words>957</Words>
  <Application>Microsoft Macintosh PowerPoint</Application>
  <PresentationFormat>On-screen Show (4:3)</PresentationFormat>
  <Paragraphs>98</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Contributors</vt:lpstr>
      <vt:lpstr>The World has Changed!</vt:lpstr>
      <vt:lpstr>The Rise of Intangible Assets</vt:lpstr>
      <vt:lpstr>The Capital Disconnect</vt:lpstr>
      <vt:lpstr>The Starvation Zone</vt:lpstr>
      <vt:lpstr>The Present Reality: Technology Jail</vt:lpstr>
      <vt:lpstr>Current System is NOT working  </vt:lpstr>
      <vt:lpstr> Step One: Focus on the ‘Assets’ Identify, Capitalize Non-traditional assets </vt:lpstr>
      <vt:lpstr>Institutions are Starting to Move</vt:lpstr>
      <vt:lpstr> Step One: Focus on the ‘Assets’ Identify, Capitalize Non-traditional assets </vt:lpstr>
      <vt:lpstr>New Accounting Standards</vt:lpstr>
      <vt:lpstr>Identify, Capitalize Your Assets </vt:lpstr>
      <vt:lpstr> Step Two: Establish Enterprise Value Highest and Best Use Valuation </vt:lpstr>
      <vt:lpstr> Step Three: License Strategy Highest and Best Use Valuation </vt:lpstr>
      <vt:lpstr>Step Four: Structuring for Growth  </vt:lpstr>
      <vt:lpstr>Step Five: Go Pubic @ Enterprise Value</vt:lpstr>
      <vt:lpstr>PowerPoint Presentation</vt:lpstr>
      <vt:lpstr>PowerPoint Presentation</vt:lpstr>
      <vt:lpstr>Recommendations</vt:lpstr>
    </vt:vector>
  </TitlesOfParts>
  <Company>Town of Halton Hills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Town of Halton Hills</dc:creator>
  <cp:lastModifiedBy>Robert McGarvey</cp:lastModifiedBy>
  <cp:revision>329</cp:revision>
  <dcterms:created xsi:type="dcterms:W3CDTF">2010-10-26T14:46:20Z</dcterms:created>
  <dcterms:modified xsi:type="dcterms:W3CDTF">2016-11-02T19:23:58Z</dcterms:modified>
</cp:coreProperties>
</file>