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4" r:id="rId4"/>
    <p:sldId id="260" r:id="rId5"/>
    <p:sldId id="265" r:id="rId6"/>
    <p:sldId id="266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C4C444-1B5D-46D1-8BB4-5256FEC02DF8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DD1367-A4BC-466F-BE25-EAD1F09AA7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9D80-B216-4550-9551-62BF928BF090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8686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2020 Test of Alberta’s Economic Resilience:  </a:t>
            </a:r>
            <a:r>
              <a:rPr lang="en-US" sz="2700" b="1" dirty="0" smtClean="0">
                <a:solidFill>
                  <a:schemeClr val="tx1"/>
                </a:solidFill>
              </a:rPr>
              <a:t>Significant downturn overall. Uneven across Locations and Sectors. Quick recovery and fix unexpected.</a:t>
            </a:r>
            <a:endParaRPr lang="en-US" sz="27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40623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Episode #5. For Broadcast </a:t>
            </a:r>
          </a:p>
          <a:p>
            <a:r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December 3rd,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406230"/>
            <a:ext cx="1523999" cy="1109424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76600"/>
            <a:ext cx="5226050" cy="187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874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781"/>
              </p:ext>
            </p:extLst>
          </p:nvPr>
        </p:nvGraphicFramePr>
        <p:xfrm>
          <a:off x="838200" y="1828800"/>
          <a:ext cx="73914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334"/>
                <a:gridCol w="4601066"/>
              </a:tblGrid>
              <a:tr h="3185160">
                <a:tc>
                  <a:txBody>
                    <a:bodyPr/>
                    <a:lstStyle/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Perry Kinkaide,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MSc, PhD, CMC</a:t>
                      </a:r>
                    </a:p>
                    <a:p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celebrated change agent throughout  a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varied career including senior positions as an academic and leader of NGOs, manager and consultant for numerous public and private organizations. </a:t>
                      </a:r>
                    </a:p>
                    <a:p>
                      <a:pPr algn="just"/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just"/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Now in “retirement” Perry - as President of Kinkaide Enterprises Inc., mentors and finances start-ups employing emerging technologies, and routinely monitors the status of Alberta’s economy, diversification, and associated innovation ecosystem.</a:t>
                      </a:r>
                    </a:p>
                    <a:p>
                      <a:endParaRPr lang="en-US" sz="1600" b="0" baseline="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Recognized as one of 50 most influential Albertans.  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699700"/>
            <a:ext cx="28172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cs typeface="Calibri" panose="020F0502020204030204" pitchFamily="34" charset="0"/>
              </a:rPr>
              <a:t>Welcome</a:t>
            </a:r>
            <a:endParaRPr lang="en-US" sz="6000" dirty="0"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9D80-B216-4550-9551-62BF928BF090}" type="slidenum">
              <a:rPr lang="en-US" smtClean="0"/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791200"/>
            <a:ext cx="926307" cy="673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565" y="1981200"/>
            <a:ext cx="2362200" cy="2362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37587" y="5329535"/>
            <a:ext cx="41539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en-US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Perry@PerryKinkaide.com</a:t>
            </a:r>
            <a:endParaRPr lang="en-US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Website: PerryKinkaide.com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606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4" y="762000"/>
            <a:ext cx="8779617" cy="532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33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9D80-B216-4550-9551-62BF928BF09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9642" y="457200"/>
            <a:ext cx="762235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 gradual increase in economic resilience (the black line) from 2015 into the spring of 2018. </a:t>
            </a:r>
          </a:p>
          <a:p>
            <a:pPr algn="ctr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Weaker since, triggered by issues in the energy industry and more so recently with the pandemic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4419600"/>
            <a:ext cx="7772401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95400" y="51054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Crude Oil Prices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https://www.macrotrends.net/1369/crude-oil-price-history-chart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8839200" cy="2435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0" y="6248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5867400"/>
            <a:ext cx="5334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5867400"/>
            <a:ext cx="5334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24400" y="5867400"/>
            <a:ext cx="5334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4600" y="5867400"/>
            <a:ext cx="5334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2019   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24800" y="5867400"/>
            <a:ext cx="53340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2020   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468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3044" y="533400"/>
            <a:ext cx="83058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pisode #5.  Our objectives: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revisit Alberta’s economy and separate the impact of the economic downturn attributable to Alberta’s economic vulnerability to changes underway in energy from those attributable to Covid-19.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Pose recommendations for addressing problems associated with the lack of economic resilience for Alberta, it’s Regions, and Sectors: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Energy Transitions.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Expediting transitions in energy to reduce Alberta’s exposure to the industry’s volatility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Economic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Resilience. 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Changing the mix of economies for improving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Regional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Sectoral economic resilience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Leadership in Innovation.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Development of Alberta’s “Innovation Ecosystem” to address the failure of SMEs in Alberta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survive, to grow, and to stay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Special sections: The role of Government, Resistance to change, and Economic Recovery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33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19426"/>
              </p:ext>
            </p:extLst>
          </p:nvPr>
        </p:nvGraphicFramePr>
        <p:xfrm>
          <a:off x="457200" y="1143000"/>
          <a:ext cx="8153399" cy="379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799"/>
                <a:gridCol w="609600"/>
                <a:gridCol w="6858000"/>
              </a:tblGrid>
              <a:tr h="36879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Rank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Options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9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Formulate policies and employ incentives for encouraging small business innovation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7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Promote entrepreneurship and small business start-ups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33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Fund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educational and training programs for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ensuring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that graduates can create 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jobs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7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Negotiate trade agreements increasing access to markets for Alberta products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and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69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Invest directly in RESEARCH offering long term job creation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720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Use government purchasing power to develop and attract business to Alberta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7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Invest  directly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technology commercialization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879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26%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Invest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directly in PROJECTS offering immediate job creation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29855" y="381000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Roles for Government in Achieving Economic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Resilience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257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Rankings are consistent overall other than Central and Northern Alberta that ranked  the negotiation of trade agreements (Agriculture?) higher than elsewhere.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273" y="6088797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Ref. Slide 8. Episode 4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57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9D80-B216-4550-9551-62BF928BF090}" type="slidenum">
              <a:rPr lang="en-US" smtClean="0"/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19200" y="609600"/>
            <a:ext cx="70104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Concluding Episode #5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Wrapping-up the “2020 TESTING Economic Resilience” Program series.</a:t>
            </a: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Thank you for visiting.</a:t>
            </a:r>
          </a:p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Contact:  Perry@PerryKinkaide.com</a:t>
            </a:r>
          </a:p>
          <a:p>
            <a:pPr algn="ctr"/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Comments welcome</a:t>
            </a:r>
          </a:p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PerryKinkaide.com</a:t>
            </a:r>
          </a:p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368439"/>
            <a:ext cx="1345408" cy="97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47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89D80-B216-4550-9551-62BF928BF090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43200" y="765866"/>
            <a:ext cx="3498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Thank you! CREDITS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8725" y="1473407"/>
            <a:ext cx="6858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Webinar  Production</a:t>
            </a:r>
          </a:p>
          <a:p>
            <a:pPr algn="ctr"/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Fission Media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– Tom Dodd</a:t>
            </a:r>
          </a:p>
          <a:p>
            <a:pPr algn="ctr"/>
            <a:r>
              <a:rPr lang="en-US" sz="1400" u="sng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</a:t>
            </a:r>
            <a:r>
              <a:rPr lang="en-US" sz="1400" u="sng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://www.fissionmedia.com:-tom@fissionmedia.com</a:t>
            </a:r>
            <a:endParaRPr lang="en-US" sz="1400" u="sng" dirty="0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Websites in Edmonton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– Michelle Lessard</a:t>
            </a:r>
          </a:p>
          <a:p>
            <a:pPr algn="ctr"/>
            <a:r>
              <a:rPr lang="en-US" sz="1400" u="sng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https://websitesinedmonton.com/</a:t>
            </a:r>
            <a:endParaRPr lang="en-US" sz="1400" u="sng" dirty="0" smtClean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Canada Institute for International Trade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– Kevin McNulty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Survey Support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Economic Developers Alberta</a:t>
            </a:r>
          </a:p>
          <a:p>
            <a:pPr algn="ctr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Alberta Council of Technologies Society</a:t>
            </a:r>
          </a:p>
          <a:p>
            <a:pPr algn="ctr"/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AB POL ECON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715000"/>
            <a:ext cx="9334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10" y="4114800"/>
            <a:ext cx="5551180" cy="104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23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538</Words>
  <Application>Microsoft Office PowerPoint</Application>
  <PresentationFormat>On-screen Show (4:3)</PresentationFormat>
  <Paragraphs>110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2020 Test of Alberta’s Economic Resilience:  Significant downturn overall. Uneven across Locations and Sectors. Quick recovery and fix unexpected.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Test of Alberta’s Economic Resilience:  Significant downturn overall. Uneven across Locations and Sectors. Quick recovery and fix unexpected.</dc:title>
  <dc:creator>Perry</dc:creator>
  <cp:lastModifiedBy>Perry</cp:lastModifiedBy>
  <cp:revision>11</cp:revision>
  <dcterms:created xsi:type="dcterms:W3CDTF">2020-12-01T18:19:50Z</dcterms:created>
  <dcterms:modified xsi:type="dcterms:W3CDTF">2020-12-02T23:12:25Z</dcterms:modified>
</cp:coreProperties>
</file>