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1"/>
  </p:notesMasterIdLst>
  <p:sldIdLst>
    <p:sldId id="256" r:id="rId2"/>
    <p:sldId id="261" r:id="rId3"/>
    <p:sldId id="263" r:id="rId4"/>
    <p:sldId id="303" r:id="rId5"/>
    <p:sldId id="269" r:id="rId6"/>
    <p:sldId id="304" r:id="rId7"/>
    <p:sldId id="262" r:id="rId8"/>
    <p:sldId id="295" r:id="rId9"/>
    <p:sldId id="296" r:id="rId10"/>
    <p:sldId id="299" r:id="rId11"/>
    <p:sldId id="301" r:id="rId12"/>
    <p:sldId id="297" r:id="rId13"/>
    <p:sldId id="298" r:id="rId14"/>
    <p:sldId id="300" r:id="rId15"/>
    <p:sldId id="302" r:id="rId16"/>
    <p:sldId id="305" r:id="rId17"/>
    <p:sldId id="306" r:id="rId18"/>
    <p:sldId id="293" r:id="rId19"/>
    <p:sldId id="267" r:id="rId20"/>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7A812"/>
    <a:srgbClr val="0F37B9"/>
    <a:srgbClr val="9EC0DE"/>
    <a:srgbClr val="91B9CB"/>
    <a:srgbClr val="7EB0DE"/>
    <a:srgbClr val="778CE3"/>
    <a:srgbClr val="0000FF"/>
    <a:srgbClr val="003399"/>
    <a:srgbClr val="FF99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591" autoAdjust="0"/>
    <p:restoredTop sz="94668" autoAdjust="0"/>
  </p:normalViewPr>
  <p:slideViewPr>
    <p:cSldViewPr>
      <p:cViewPr varScale="1">
        <p:scale>
          <a:sx n="109" d="100"/>
          <a:sy n="109" d="100"/>
        </p:scale>
        <p:origin x="-182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7C05BF3F-98DF-43DB-935D-8DBA525DFD8B}" type="datetimeFigureOut">
              <a:rPr lang="en-US" smtClean="0"/>
              <a:t>11/25/2020</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30FC194A-9C46-4C81-809D-A2A94BD7374A}" type="slidenum">
              <a:rPr lang="en-US" smtClean="0"/>
              <a:t>‹#›</a:t>
            </a:fld>
            <a:endParaRPr lang="en-US"/>
          </a:p>
        </p:txBody>
      </p:sp>
    </p:spTree>
    <p:extLst>
      <p:ext uri="{BB962C8B-B14F-4D97-AF65-F5344CB8AC3E}">
        <p14:creationId xmlns:p14="http://schemas.microsoft.com/office/powerpoint/2010/main" val="3322660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C194A-9C46-4C81-809D-A2A94BD7374A}" type="slidenum">
              <a:rPr lang="en-US" smtClean="0"/>
              <a:t>6</a:t>
            </a:fld>
            <a:endParaRPr lang="en-US"/>
          </a:p>
        </p:txBody>
      </p:sp>
    </p:spTree>
    <p:extLst>
      <p:ext uri="{BB962C8B-B14F-4D97-AF65-F5344CB8AC3E}">
        <p14:creationId xmlns:p14="http://schemas.microsoft.com/office/powerpoint/2010/main" val="468517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24D8353-4126-4F13-8F74-92E07A84CEA7}" type="datetime1">
              <a:rPr lang="en-US" smtClean="0"/>
              <a:t>11/25/2020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B089D80-B216-4550-9551-62BF928BF090}"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945285-C518-47E5-B80E-7FD92E3A08BD}" type="datetime1">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89D80-B216-4550-9551-62BF928BF0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75A2C0-E3D0-4084-B14F-E31E3225426C}" type="datetime1">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89D80-B216-4550-9551-62BF928BF09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84703B7-DD28-41B9-B63A-50D61592770C}" type="datetime1">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89D80-B216-4550-9551-62BF928BF090}"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C6DD3C5-360B-40F0-B4D5-E2A75E45E33C}" type="datetime1">
              <a:rPr lang="en-US" smtClean="0"/>
              <a:t>11/25/2020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B089D80-B216-4550-9551-62BF928BF09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BFA363C-0BDE-40AB-B7BB-F72F1FF5A4D2}" type="datetime1">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89D80-B216-4550-9551-62BF928BF090}"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6C9C1C8-5144-4977-9761-B2D25ECCAA52}" type="datetime1">
              <a:rPr lang="en-US" smtClean="0"/>
              <a:t>11/25/2020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089D80-B216-4550-9551-62BF928BF090}"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911E673-6DAD-49E3-89B6-00A6C257432A}" type="datetime1">
              <a:rPr lang="en-US" smtClean="0"/>
              <a:t>11/25/2020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089D80-B216-4550-9551-62BF928BF09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51528-6048-4B16-B2C4-62A2E205E43C}" type="datetime1">
              <a:rPr lang="en-US" smtClean="0"/>
              <a:t>11/25/2020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089D80-B216-4550-9551-62BF928BF09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C632E3C-FA49-44EB-A6F1-CFDDF17DACD1}" type="datetime1">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89D80-B216-4550-9551-62BF928BF090}"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E3BE7E9-C689-4D7B-BA71-D732398750F8}" type="datetime1">
              <a:rPr lang="en-US" smtClean="0"/>
              <a:t>11/25/2020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B089D80-B216-4550-9551-62BF928BF090}"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B186A9D-A0D4-429C-AB33-9FB8BF316CF6}" type="datetime1">
              <a:rPr lang="en-US" smtClean="0"/>
              <a:t>11/25/2020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B089D80-B216-4550-9551-62BF928BF09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447800"/>
            <a:ext cx="8686800" cy="1470025"/>
          </a:xfrm>
        </p:spPr>
        <p:txBody>
          <a:bodyPr>
            <a:normAutofit fontScale="90000"/>
          </a:bodyPr>
          <a:lstStyle/>
          <a:p>
            <a:r>
              <a:rPr lang="en-US" sz="3600" dirty="0" smtClean="0"/>
              <a:t>2020 Test of Alberta’s Economic Resilience:  </a:t>
            </a:r>
            <a:r>
              <a:rPr lang="en-US" sz="2700" b="1" dirty="0" smtClean="0">
                <a:solidFill>
                  <a:schemeClr val="tx1"/>
                </a:solidFill>
              </a:rPr>
              <a:t>Significant downturn overall. Uneven across Locations and Sectors. Quick recovery and fix unexpected.</a:t>
            </a:r>
            <a:endParaRPr lang="en-US" sz="2700" b="1" dirty="0">
              <a:solidFill>
                <a:schemeClr val="tx1"/>
              </a:solidFill>
            </a:endParaRPr>
          </a:p>
        </p:txBody>
      </p:sp>
      <p:sp>
        <p:nvSpPr>
          <p:cNvPr id="4" name="TextBox 3"/>
          <p:cNvSpPr txBox="1"/>
          <p:nvPr/>
        </p:nvSpPr>
        <p:spPr>
          <a:xfrm>
            <a:off x="762000" y="5406230"/>
            <a:ext cx="3962400" cy="646331"/>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Episode #4. For Broadcast </a:t>
            </a:r>
          </a:p>
          <a:p>
            <a:r>
              <a:rPr lang="en-US" dirty="0" smtClean="0">
                <a:latin typeface="Calibri" panose="020F0502020204030204" pitchFamily="34" charset="0"/>
                <a:cs typeface="Calibri" panose="020F0502020204030204" pitchFamily="34" charset="0"/>
              </a:rPr>
              <a:t>November 26</a:t>
            </a:r>
            <a:r>
              <a:rPr lang="en-US" baseline="30000" dirty="0" smtClean="0">
                <a:latin typeface="Calibri" panose="020F0502020204030204" pitchFamily="34" charset="0"/>
                <a:cs typeface="Calibri" panose="020F0502020204030204" pitchFamily="34" charset="0"/>
              </a:rPr>
              <a:t>th</a:t>
            </a:r>
            <a:r>
              <a:rPr lang="en-US" dirty="0" smtClean="0">
                <a:latin typeface="Calibri" panose="020F0502020204030204" pitchFamily="34" charset="0"/>
                <a:cs typeface="Calibri" panose="020F0502020204030204" pitchFamily="34" charset="0"/>
              </a:rPr>
              <a:t>, 2020</a:t>
            </a:r>
            <a:endParaRPr lang="en-US"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5406230"/>
            <a:ext cx="1523999" cy="1109424"/>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276600"/>
            <a:ext cx="5226050" cy="1875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B089D80-B216-4550-9551-62BF928BF090}" type="slidenum">
              <a:rPr lang="en-US" smtClean="0"/>
              <a:t>1</a:t>
            </a:fld>
            <a:endParaRPr lang="en-US"/>
          </a:p>
        </p:txBody>
      </p:sp>
    </p:spTree>
    <p:extLst>
      <p:ext uri="{BB962C8B-B14F-4D97-AF65-F5344CB8AC3E}">
        <p14:creationId xmlns:p14="http://schemas.microsoft.com/office/powerpoint/2010/main" val="162687402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10</a:t>
            </a:fld>
            <a:endParaRPr lang="en-US"/>
          </a:p>
        </p:txBody>
      </p:sp>
      <p:sp>
        <p:nvSpPr>
          <p:cNvPr id="4" name="TextBox 3"/>
          <p:cNvSpPr txBox="1"/>
          <p:nvPr/>
        </p:nvSpPr>
        <p:spPr>
          <a:xfrm>
            <a:off x="741218" y="457200"/>
            <a:ext cx="7772400" cy="5539978"/>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Comments</a:t>
            </a:r>
          </a:p>
          <a:p>
            <a:r>
              <a:rPr lang="en-US" sz="1600" b="1" dirty="0" smtClean="0">
                <a:latin typeface="Calibri" panose="020F0502020204030204" pitchFamily="34" charset="0"/>
                <a:cs typeface="Calibri" panose="020F0502020204030204" pitchFamily="34" charset="0"/>
              </a:rPr>
              <a:t>Agree very much</a:t>
            </a:r>
          </a:p>
          <a:p>
            <a:pPr marL="171450" indent="-171450">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Conference </a:t>
            </a:r>
            <a:r>
              <a:rPr lang="en-US" sz="1600" dirty="0">
                <a:latin typeface="Calibri" panose="020F0502020204030204" pitchFamily="34" charset="0"/>
                <a:cs typeface="Calibri" panose="020F0502020204030204" pitchFamily="34" charset="0"/>
              </a:rPr>
              <a:t>Board of Canada has consistently shown AB to lag behind QC, ON and BC, as </a:t>
            </a:r>
            <a:r>
              <a:rPr lang="en-US" sz="1600" dirty="0" smtClean="0">
                <a:latin typeface="Calibri" panose="020F0502020204030204" pitchFamily="34" charset="0"/>
                <a:cs typeface="Calibri" panose="020F0502020204030204" pitchFamily="34" charset="0"/>
              </a:rPr>
              <a:t>well </a:t>
            </a:r>
            <a:r>
              <a:rPr lang="en-US" sz="1600" dirty="0">
                <a:latin typeface="Calibri" panose="020F0502020204030204" pitchFamily="34" charset="0"/>
                <a:cs typeface="Calibri" panose="020F0502020204030204" pitchFamily="34" charset="0"/>
              </a:rPr>
              <a:t>as the Canadian average. </a:t>
            </a:r>
            <a:r>
              <a:rPr lang="en-US" sz="1600" dirty="0" smtClean="0">
                <a:latin typeface="Calibri" panose="020F0502020204030204" pitchFamily="34" charset="0"/>
                <a:cs typeface="Calibri" panose="020F0502020204030204" pitchFamily="34" charset="0"/>
              </a:rPr>
              <a:t>This</a:t>
            </a:r>
            <a:r>
              <a:rPr lang="en-US" sz="1600" dirty="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while </a:t>
            </a:r>
            <a:r>
              <a:rPr lang="en-US" sz="1600" dirty="0">
                <a:latin typeface="Calibri" panose="020F0502020204030204" pitchFamily="34" charset="0"/>
                <a:cs typeface="Calibri" panose="020F0502020204030204" pitchFamily="34" charset="0"/>
              </a:rPr>
              <a:t>ICT investment, entrepreneurial ambition and </a:t>
            </a:r>
            <a:r>
              <a:rPr lang="en-US" sz="1600" dirty="0" err="1">
                <a:latin typeface="Calibri" panose="020F0502020204030204" pitchFamily="34" charset="0"/>
                <a:cs typeface="Calibri" panose="020F0502020204030204" pitchFamily="34" charset="0"/>
              </a:rPr>
              <a:t>labour</a:t>
            </a:r>
            <a:r>
              <a:rPr lang="en-US" sz="1600" dirty="0">
                <a:latin typeface="Calibri" panose="020F0502020204030204" pitchFamily="34" charset="0"/>
                <a:cs typeface="Calibri" panose="020F0502020204030204" pitchFamily="34" charset="0"/>
              </a:rPr>
              <a:t> productivity rank respectfully</a:t>
            </a:r>
            <a:r>
              <a:rPr lang="en-US" sz="1600" dirty="0" smtClean="0">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Absolutely</a:t>
            </a:r>
            <a:r>
              <a:rPr lang="en-US" sz="1600" dirty="0">
                <a:latin typeface="Calibri" panose="020F0502020204030204" pitchFamily="34" charset="0"/>
                <a:cs typeface="Calibri" panose="020F0502020204030204" pitchFamily="34" charset="0"/>
              </a:rPr>
              <a:t>! Entrepreneurs and SME are the backbone of our economy. But they do need more focus on ideas and development of R&amp;D that reach the potential of our future. </a:t>
            </a:r>
            <a:endParaRPr lang="en-US" sz="1600" dirty="0" smtClean="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And </a:t>
            </a:r>
            <a:r>
              <a:rPr lang="en-US" sz="1600" dirty="0">
                <a:latin typeface="Calibri" panose="020F0502020204030204" pitchFamily="34" charset="0"/>
                <a:cs typeface="Calibri" panose="020F0502020204030204" pitchFamily="34" charset="0"/>
              </a:rPr>
              <a:t>a strong education and research </a:t>
            </a:r>
            <a:r>
              <a:rPr lang="en-US" sz="1600" dirty="0" smtClean="0">
                <a:latin typeface="Calibri" panose="020F0502020204030204" pitchFamily="34" charset="0"/>
                <a:cs typeface="Calibri" panose="020F0502020204030204" pitchFamily="34" charset="0"/>
              </a:rPr>
              <a:t>environment</a:t>
            </a:r>
          </a:p>
          <a:p>
            <a:pPr marL="171450" indent="-171450">
              <a:buFont typeface="Arial" panose="020B0604020202020204" pitchFamily="34" charset="0"/>
              <a:buChar char="•"/>
            </a:pPr>
            <a:endParaRPr lang="en-US" sz="1600" dirty="0" smtClean="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600" dirty="0">
                <a:latin typeface="Calibri" panose="020F0502020204030204" pitchFamily="34" charset="0"/>
                <a:cs typeface="Calibri" panose="020F0502020204030204" pitchFamily="34" charset="0"/>
              </a:rPr>
              <a:t>Bear in mind, however, that in order for any innovation ecosystem to be sustainable, it has to address </a:t>
            </a:r>
            <a:r>
              <a:rPr lang="en-US" sz="1600" dirty="0" smtClean="0">
                <a:latin typeface="Calibri" panose="020F0502020204030204" pitchFamily="34" charset="0"/>
                <a:cs typeface="Calibri" panose="020F0502020204030204" pitchFamily="34" charset="0"/>
              </a:rPr>
              <a:t>the </a:t>
            </a:r>
            <a:r>
              <a:rPr lang="en-US" sz="1600" dirty="0">
                <a:latin typeface="Calibri" panose="020F0502020204030204" pitchFamily="34" charset="0"/>
                <a:cs typeface="Calibri" panose="020F0502020204030204" pitchFamily="34" charset="0"/>
              </a:rPr>
              <a:t>needs of the marketplace and cannot be continually funded by tax dollars</a:t>
            </a:r>
            <a:r>
              <a:rPr lang="en-US" sz="1600" dirty="0" smtClean="0">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Government </a:t>
            </a:r>
            <a:r>
              <a:rPr lang="en-US" sz="1600" dirty="0">
                <a:latin typeface="Calibri" panose="020F0502020204030204" pitchFamily="34" charset="0"/>
                <a:cs typeface="Calibri" panose="020F0502020204030204" pitchFamily="34" charset="0"/>
              </a:rPr>
              <a:t>as facilitator, not driver</a:t>
            </a:r>
            <a:r>
              <a:rPr lang="en-US" sz="1600" dirty="0" smtClean="0">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Invest </a:t>
            </a:r>
            <a:r>
              <a:rPr lang="en-US" sz="1600" dirty="0">
                <a:latin typeface="Calibri" panose="020F0502020204030204" pitchFamily="34" charset="0"/>
                <a:cs typeface="Calibri" panose="020F0502020204030204" pitchFamily="34" charset="0"/>
              </a:rPr>
              <a:t>in emerging technologies and program to motivate investment, both from the private and public </a:t>
            </a:r>
            <a:r>
              <a:rPr lang="en-US" sz="1600" dirty="0" smtClean="0">
                <a:latin typeface="Calibri" panose="020F0502020204030204" pitchFamily="34" charset="0"/>
                <a:cs typeface="Calibri" panose="020F0502020204030204" pitchFamily="34" charset="0"/>
              </a:rPr>
              <a:t>sectors</a:t>
            </a:r>
          </a:p>
          <a:p>
            <a:pPr marL="171450" indent="-171450">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We </a:t>
            </a:r>
            <a:r>
              <a:rPr lang="en-US" sz="1600" dirty="0">
                <a:latin typeface="Calibri" panose="020F0502020204030204" pitchFamily="34" charset="0"/>
                <a:cs typeface="Calibri" panose="020F0502020204030204" pitchFamily="34" charset="0"/>
              </a:rPr>
              <a:t>cannot go back to what worked in the past. The world is moving on and we are actually and actively moving </a:t>
            </a:r>
            <a:r>
              <a:rPr lang="en-US" sz="1600" dirty="0" smtClean="0">
                <a:latin typeface="Calibri" panose="020F0502020204030204" pitchFamily="34" charset="0"/>
                <a:cs typeface="Calibri" panose="020F0502020204030204" pitchFamily="34" charset="0"/>
              </a:rPr>
              <a:t>backwards</a:t>
            </a:r>
          </a:p>
          <a:p>
            <a:endParaRPr lang="en-US" sz="1600" dirty="0">
              <a:latin typeface="Calibri" panose="020F0502020204030204" pitchFamily="34" charset="0"/>
              <a:cs typeface="Calibri" panose="020F0502020204030204" pitchFamily="34" charset="0"/>
            </a:endParaRPr>
          </a:p>
          <a:p>
            <a:r>
              <a:rPr lang="en-US" sz="1600" b="1" dirty="0" smtClean="0">
                <a:latin typeface="Calibri" panose="020F0502020204030204" pitchFamily="34" charset="0"/>
                <a:cs typeface="Calibri" panose="020F0502020204030204" pitchFamily="34" charset="0"/>
              </a:rPr>
              <a:t>Disagree very much</a:t>
            </a:r>
          </a:p>
          <a:p>
            <a:pPr marL="171450" indent="-171450">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Support </a:t>
            </a:r>
            <a:r>
              <a:rPr lang="en-US" sz="1600" dirty="0">
                <a:latin typeface="Calibri" panose="020F0502020204030204" pitchFamily="34" charset="0"/>
                <a:cs typeface="Calibri" panose="020F0502020204030204" pitchFamily="34" charset="0"/>
              </a:rPr>
              <a:t>entrepreneurs but let SMEs fail as their leader needs </a:t>
            </a:r>
            <a:r>
              <a:rPr lang="en-US" sz="1600" dirty="0" smtClean="0">
                <a:latin typeface="Calibri" panose="020F0502020204030204" pitchFamily="34" charset="0"/>
                <a:cs typeface="Calibri" panose="020F0502020204030204" pitchFamily="34" charset="0"/>
              </a:rPr>
              <a:t>to move </a:t>
            </a:r>
            <a:r>
              <a:rPr lang="en-US" sz="1600" dirty="0">
                <a:latin typeface="Calibri" panose="020F0502020204030204" pitchFamily="34" charset="0"/>
                <a:cs typeface="Calibri" panose="020F0502020204030204" pitchFamily="34" charset="0"/>
              </a:rPr>
              <a:t>on to the next idea having learned from the previous experience. The Americans are very good at 'celebrating failures</a:t>
            </a:r>
            <a:r>
              <a:rPr lang="en-US" sz="1600" dirty="0" smtClean="0">
                <a:latin typeface="Calibri" panose="020F0502020204030204" pitchFamily="34" charset="0"/>
                <a:cs typeface="Calibri" panose="020F0502020204030204" pitchFamily="34" charset="0"/>
              </a:rPr>
              <a:t>"</a:t>
            </a:r>
            <a:endParaRPr lang="en-US" sz="1600" dirty="0"/>
          </a:p>
        </p:txBody>
      </p:sp>
    </p:spTree>
    <p:extLst>
      <p:ext uri="{BB962C8B-B14F-4D97-AF65-F5344CB8AC3E}">
        <p14:creationId xmlns:p14="http://schemas.microsoft.com/office/powerpoint/2010/main" val="4191752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11</a:t>
            </a:fld>
            <a:endParaRPr lang="en-US"/>
          </a:p>
        </p:txBody>
      </p:sp>
      <p:sp>
        <p:nvSpPr>
          <p:cNvPr id="4" name="TextBox 3"/>
          <p:cNvSpPr txBox="1"/>
          <p:nvPr/>
        </p:nvSpPr>
        <p:spPr>
          <a:xfrm>
            <a:off x="1142999" y="609600"/>
            <a:ext cx="7086600" cy="830997"/>
          </a:xfrm>
          <a:prstGeom prst="rect">
            <a:avLst/>
          </a:prstGeom>
          <a:noFill/>
        </p:spPr>
        <p:txBody>
          <a:bodyPr wrap="square" rtlCol="0">
            <a:spAutoFit/>
          </a:bodyPr>
          <a:lstStyle/>
          <a:p>
            <a:pPr algn="ctr"/>
            <a:r>
              <a:rPr lang="en-US" sz="2400" dirty="0" smtClean="0">
                <a:latin typeface="Calibri" panose="020F0502020204030204" pitchFamily="34" charset="0"/>
                <a:cs typeface="Calibri" panose="020F0502020204030204" pitchFamily="34" charset="0"/>
              </a:rPr>
              <a:t>Fall 2020</a:t>
            </a:r>
          </a:p>
          <a:p>
            <a:r>
              <a:rPr lang="en-US" sz="2400" dirty="0" smtClean="0">
                <a:latin typeface="Calibri" panose="020F0502020204030204" pitchFamily="34" charset="0"/>
                <a:cs typeface="Calibri" panose="020F0502020204030204" pitchFamily="34" charset="0"/>
              </a:rPr>
              <a:t>The Innovation Ecosystem remains “ineffective” but…</a:t>
            </a:r>
            <a:endParaRPr lang="en-US" sz="2400" dirty="0">
              <a:latin typeface="Calibri" panose="020F0502020204030204" pitchFamily="34" charset="0"/>
              <a:cs typeface="Calibri" panose="020F0502020204030204" pitchFamily="34" charset="0"/>
            </a:endParaRPr>
          </a:p>
        </p:txBody>
      </p:sp>
      <p:sp>
        <p:nvSpPr>
          <p:cNvPr id="5" name="TextBox 4"/>
          <p:cNvSpPr txBox="1"/>
          <p:nvPr/>
        </p:nvSpPr>
        <p:spPr>
          <a:xfrm>
            <a:off x="1981200" y="5472391"/>
            <a:ext cx="4830019" cy="461665"/>
          </a:xfrm>
          <a:prstGeom prst="rect">
            <a:avLst/>
          </a:prstGeom>
          <a:noFill/>
        </p:spPr>
        <p:txBody>
          <a:bodyPr wrap="square" rtlCol="0">
            <a:spAutoFit/>
          </a:bodyPr>
          <a:lstStyle/>
          <a:p>
            <a:r>
              <a:rPr lang="en-US" sz="2400" dirty="0" smtClean="0">
                <a:latin typeface="Calibri" panose="020F0502020204030204" pitchFamily="34" charset="0"/>
                <a:cs typeface="Calibri" panose="020F0502020204030204" pitchFamily="34" charset="0"/>
              </a:rPr>
              <a:t>Sustained improvement is evident</a:t>
            </a:r>
            <a:endParaRPr lang="en-US" sz="2400" dirty="0">
              <a:latin typeface="Calibri" panose="020F0502020204030204" pitchFamily="34" charset="0"/>
              <a:cs typeface="Calibri" panose="020F0502020204030204" pitchFamily="34" charset="0"/>
            </a:endParaRPr>
          </a:p>
        </p:txBody>
      </p:sp>
      <p:sp>
        <p:nvSpPr>
          <p:cNvPr id="6" name="Notched Right Arrow 5"/>
          <p:cNvSpPr/>
          <p:nvPr/>
        </p:nvSpPr>
        <p:spPr>
          <a:xfrm>
            <a:off x="6447581" y="5488632"/>
            <a:ext cx="562819" cy="378768"/>
          </a:xfrm>
          <a:prstGeom prst="notchedRightArrow">
            <a:avLst/>
          </a:prstGeom>
          <a:solidFill>
            <a:srgbClr val="0F37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692" y="1524000"/>
            <a:ext cx="4048125" cy="3804566"/>
          </a:xfrm>
          <a:prstGeom prst="rect">
            <a:avLst/>
          </a:prstGeom>
        </p:spPr>
      </p:pic>
    </p:spTree>
    <p:extLst>
      <p:ext uri="{BB962C8B-B14F-4D97-AF65-F5344CB8AC3E}">
        <p14:creationId xmlns:p14="http://schemas.microsoft.com/office/powerpoint/2010/main" val="2260633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12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763777"/>
            <a:ext cx="4659600" cy="3609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90600" y="457200"/>
            <a:ext cx="7315200" cy="923330"/>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Question 9</a:t>
            </a:r>
            <a:r>
              <a:rPr lang="en-US" dirty="0">
                <a:latin typeface="Calibri" panose="020F0502020204030204" pitchFamily="34" charset="0"/>
                <a:cs typeface="Calibri" panose="020F0502020204030204" pitchFamily="34" charset="0"/>
              </a:rPr>
              <a:t>. Please rate how you view your state's/province's Innovation Ecosystem in supporting the survival, growth, and retention of entrepreneurs and small businesses</a:t>
            </a:r>
            <a:r>
              <a:rPr lang="en-US" dirty="0" smtClean="0">
                <a:latin typeface="Calibri" panose="020F0502020204030204" pitchFamily="34" charset="0"/>
                <a:cs typeface="Calibri" panose="020F0502020204030204" pitchFamily="34" charset="0"/>
              </a:rPr>
              <a:t>.</a:t>
            </a:r>
            <a:endParaRPr lang="en-US" dirty="0"/>
          </a:p>
        </p:txBody>
      </p:sp>
      <p:sp>
        <p:nvSpPr>
          <p:cNvPr id="4" name="TextBox 3"/>
          <p:cNvSpPr txBox="1"/>
          <p:nvPr/>
        </p:nvSpPr>
        <p:spPr>
          <a:xfrm>
            <a:off x="6896100" y="2177534"/>
            <a:ext cx="685800"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43%</a:t>
            </a:r>
            <a:endParaRPr lang="en-US" dirty="0">
              <a:latin typeface="Calibri" panose="020F0502020204030204" pitchFamily="34" charset="0"/>
              <a:cs typeface="Calibri" panose="020F0502020204030204" pitchFamily="34" charset="0"/>
            </a:endParaRPr>
          </a:p>
        </p:txBody>
      </p:sp>
      <p:sp>
        <p:nvSpPr>
          <p:cNvPr id="6" name="TextBox 5"/>
          <p:cNvSpPr txBox="1"/>
          <p:nvPr/>
        </p:nvSpPr>
        <p:spPr>
          <a:xfrm>
            <a:off x="7326600" y="4110182"/>
            <a:ext cx="685800"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32%</a:t>
            </a:r>
            <a:endParaRPr lang="en-US" dirty="0">
              <a:latin typeface="Calibri" panose="020F0502020204030204" pitchFamily="34" charset="0"/>
              <a:cs typeface="Calibri" panose="020F0502020204030204" pitchFamily="34" charset="0"/>
            </a:endParaRPr>
          </a:p>
        </p:txBody>
      </p:sp>
      <p:sp>
        <p:nvSpPr>
          <p:cNvPr id="5" name="TextBox 4"/>
          <p:cNvSpPr txBox="1"/>
          <p:nvPr/>
        </p:nvSpPr>
        <p:spPr>
          <a:xfrm>
            <a:off x="4648200" y="1403866"/>
            <a:ext cx="1828800"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Fall 2020 – 2.70</a:t>
            </a:r>
            <a:endParaRPr lang="en-US" dirty="0">
              <a:latin typeface="Calibri" panose="020F0502020204030204" pitchFamily="34" charset="0"/>
              <a:cs typeface="Calibri" panose="020F0502020204030204" pitchFamily="34" charset="0"/>
            </a:endParaRPr>
          </a:p>
        </p:txBody>
      </p:sp>
      <p:sp>
        <p:nvSpPr>
          <p:cNvPr id="7" name="TextBox 6"/>
          <p:cNvSpPr txBox="1"/>
          <p:nvPr/>
        </p:nvSpPr>
        <p:spPr>
          <a:xfrm>
            <a:off x="1828800" y="1431758"/>
            <a:ext cx="1752600"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Fall 2018 – 2.35</a:t>
            </a:r>
            <a:endParaRPr lang="en-US" dirty="0">
              <a:latin typeface="Calibri" panose="020F0502020204030204" pitchFamily="34" charset="0"/>
              <a:cs typeface="Calibri" panose="020F0502020204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973011008"/>
              </p:ext>
            </p:extLst>
          </p:nvPr>
        </p:nvGraphicFramePr>
        <p:xfrm>
          <a:off x="2362200" y="1752600"/>
          <a:ext cx="685800" cy="3142675"/>
        </p:xfrm>
        <a:graphic>
          <a:graphicData uri="http://schemas.openxmlformats.org/drawingml/2006/table">
            <a:tbl>
              <a:tblPr firstRow="1" bandRow="1">
                <a:tableStyleId>{5C22544A-7EE6-4342-B048-85BDC9FD1C3A}</a:tableStyleId>
              </a:tblPr>
              <a:tblGrid>
                <a:gridCol w="685800"/>
              </a:tblGrid>
              <a:tr h="628535">
                <a:tc>
                  <a:txBody>
                    <a:bodyPr/>
                    <a:lstStyle/>
                    <a:p>
                      <a:pPr algn="ctr"/>
                      <a:r>
                        <a:rPr lang="en-US" sz="1200" b="0" dirty="0" smtClean="0">
                          <a:solidFill>
                            <a:schemeClr val="tx1"/>
                          </a:solidFill>
                          <a:latin typeface="Calibri" panose="020F0502020204030204" pitchFamily="34" charset="0"/>
                          <a:cs typeface="Calibri" panose="020F0502020204030204" pitchFamily="34" charset="0"/>
                        </a:rPr>
                        <a:t>34%</a:t>
                      </a:r>
                      <a:endParaRPr lang="en-US" sz="1200" b="0" dirty="0">
                        <a:solidFill>
                          <a:schemeClr val="tx1"/>
                        </a:solidFill>
                        <a:latin typeface="Calibri" panose="020F0502020204030204" pitchFamily="34" charset="0"/>
                        <a:cs typeface="Calibri" panose="020F0502020204030204" pitchFamily="34" charset="0"/>
                      </a:endParaRPr>
                    </a:p>
                  </a:txBody>
                  <a:tcPr anchor="ctr">
                    <a:noFill/>
                  </a:tcPr>
                </a:tc>
              </a:tr>
              <a:tr h="628535">
                <a:tc>
                  <a:txBody>
                    <a:bodyPr/>
                    <a:lstStyle/>
                    <a:p>
                      <a:pPr algn="ctr"/>
                      <a:r>
                        <a:rPr lang="en-US" sz="1200" b="0" dirty="0" smtClean="0">
                          <a:solidFill>
                            <a:schemeClr val="tx1"/>
                          </a:solidFill>
                          <a:latin typeface="Calibri" panose="020F0502020204030204" pitchFamily="34" charset="0"/>
                          <a:cs typeface="Calibri" panose="020F0502020204030204" pitchFamily="34" charset="0"/>
                        </a:rPr>
                        <a:t>22%</a:t>
                      </a:r>
                      <a:endParaRPr lang="en-US" sz="1200" b="0" dirty="0">
                        <a:solidFill>
                          <a:schemeClr val="tx1"/>
                        </a:solidFill>
                        <a:latin typeface="Calibri" panose="020F0502020204030204" pitchFamily="34" charset="0"/>
                        <a:cs typeface="Calibri" panose="020F0502020204030204" pitchFamily="34" charset="0"/>
                      </a:endParaRPr>
                    </a:p>
                  </a:txBody>
                  <a:tcPr anchor="ctr">
                    <a:noFill/>
                  </a:tcPr>
                </a:tc>
              </a:tr>
              <a:tr h="628535">
                <a:tc>
                  <a:txBody>
                    <a:bodyPr/>
                    <a:lstStyle/>
                    <a:p>
                      <a:pPr algn="ctr"/>
                      <a:r>
                        <a:rPr lang="en-US" sz="1200" b="0" dirty="0" smtClean="0">
                          <a:solidFill>
                            <a:schemeClr val="tx1"/>
                          </a:solidFill>
                          <a:latin typeface="Calibri" panose="020F0502020204030204" pitchFamily="34" charset="0"/>
                          <a:cs typeface="Calibri" panose="020F0502020204030204" pitchFamily="34" charset="0"/>
                        </a:rPr>
                        <a:t>21%</a:t>
                      </a:r>
                      <a:endParaRPr lang="en-US" sz="1200" b="0" dirty="0">
                        <a:solidFill>
                          <a:schemeClr val="tx1"/>
                        </a:solidFill>
                        <a:latin typeface="Calibri" panose="020F0502020204030204" pitchFamily="34" charset="0"/>
                        <a:cs typeface="Calibri" panose="020F0502020204030204" pitchFamily="34" charset="0"/>
                      </a:endParaRPr>
                    </a:p>
                  </a:txBody>
                  <a:tcPr anchor="ctr">
                    <a:noFill/>
                  </a:tcPr>
                </a:tc>
              </a:tr>
              <a:tr h="628535">
                <a:tc>
                  <a:txBody>
                    <a:bodyPr/>
                    <a:lstStyle/>
                    <a:p>
                      <a:pPr algn="ctr"/>
                      <a:r>
                        <a:rPr lang="en-US" sz="1200" b="0" dirty="0" smtClean="0">
                          <a:solidFill>
                            <a:schemeClr val="tx1"/>
                          </a:solidFill>
                          <a:latin typeface="Calibri" panose="020F0502020204030204" pitchFamily="34" charset="0"/>
                          <a:cs typeface="Calibri" panose="020F0502020204030204" pitchFamily="34" charset="0"/>
                        </a:rPr>
                        <a:t>22%</a:t>
                      </a:r>
                      <a:endParaRPr lang="en-US" sz="1200" b="0" dirty="0">
                        <a:solidFill>
                          <a:schemeClr val="tx1"/>
                        </a:solidFill>
                        <a:latin typeface="Calibri" panose="020F0502020204030204" pitchFamily="34" charset="0"/>
                        <a:cs typeface="Calibri" panose="020F0502020204030204" pitchFamily="34" charset="0"/>
                      </a:endParaRPr>
                    </a:p>
                  </a:txBody>
                  <a:tcPr anchor="ctr">
                    <a:noFill/>
                  </a:tcPr>
                </a:tc>
              </a:tr>
              <a:tr h="628535">
                <a:tc>
                  <a:txBody>
                    <a:bodyPr/>
                    <a:lstStyle/>
                    <a:p>
                      <a:pPr algn="ctr"/>
                      <a:r>
                        <a:rPr lang="en-US" sz="1200" b="0" dirty="0" smtClean="0">
                          <a:solidFill>
                            <a:schemeClr val="tx1"/>
                          </a:solidFill>
                          <a:latin typeface="Calibri" panose="020F0502020204030204" pitchFamily="34" charset="0"/>
                          <a:cs typeface="Calibri" panose="020F0502020204030204" pitchFamily="34" charset="0"/>
                        </a:rPr>
                        <a:t>2%</a:t>
                      </a:r>
                      <a:endParaRPr lang="en-US" sz="1200" b="0" dirty="0">
                        <a:solidFill>
                          <a:schemeClr val="tx1"/>
                        </a:solidFill>
                        <a:latin typeface="Calibri" panose="020F0502020204030204" pitchFamily="34" charset="0"/>
                        <a:cs typeface="Calibri" panose="020F0502020204030204" pitchFamily="34" charset="0"/>
                      </a:endParaRPr>
                    </a:p>
                  </a:txBody>
                  <a:tcPr anchor="ctr">
                    <a:noFill/>
                  </a:tcPr>
                </a:tc>
              </a:tr>
            </a:tbl>
          </a:graphicData>
        </a:graphic>
      </p:graphicFrame>
      <p:sp>
        <p:nvSpPr>
          <p:cNvPr id="11" name="TextBox 10"/>
          <p:cNvSpPr txBox="1"/>
          <p:nvPr/>
        </p:nvSpPr>
        <p:spPr>
          <a:xfrm>
            <a:off x="3187700" y="2221468"/>
            <a:ext cx="685800"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56%</a:t>
            </a:r>
            <a:endParaRPr lang="en-US" dirty="0">
              <a:latin typeface="Calibri" panose="020F0502020204030204" pitchFamily="34" charset="0"/>
              <a:cs typeface="Calibri" panose="020F0502020204030204" pitchFamily="34" charset="0"/>
            </a:endParaRPr>
          </a:p>
        </p:txBody>
      </p:sp>
      <p:sp>
        <p:nvSpPr>
          <p:cNvPr id="12" name="TextBox 11"/>
          <p:cNvSpPr txBox="1"/>
          <p:nvPr/>
        </p:nvSpPr>
        <p:spPr>
          <a:xfrm>
            <a:off x="3210791" y="4126468"/>
            <a:ext cx="685800"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24%</a:t>
            </a:r>
            <a:endParaRPr lang="en-US" dirty="0">
              <a:latin typeface="Calibri" panose="020F0502020204030204" pitchFamily="34" charset="0"/>
              <a:cs typeface="Calibri" panose="020F0502020204030204" pitchFamily="34" charset="0"/>
            </a:endParaRPr>
          </a:p>
        </p:txBody>
      </p:sp>
      <p:sp>
        <p:nvSpPr>
          <p:cNvPr id="9" name="TextBox 8"/>
          <p:cNvSpPr txBox="1"/>
          <p:nvPr/>
        </p:nvSpPr>
        <p:spPr>
          <a:xfrm>
            <a:off x="2239818" y="5557553"/>
            <a:ext cx="5029200" cy="461665"/>
          </a:xfrm>
          <a:prstGeom prst="rect">
            <a:avLst/>
          </a:prstGeom>
          <a:noFill/>
        </p:spPr>
        <p:txBody>
          <a:bodyPr wrap="square" rtlCol="0">
            <a:spAutoFit/>
          </a:bodyPr>
          <a:lstStyle/>
          <a:p>
            <a:r>
              <a:rPr lang="en-US" sz="2400" dirty="0" smtClean="0">
                <a:latin typeface="Calibri" panose="020F0502020204030204" pitchFamily="34" charset="0"/>
                <a:cs typeface="Calibri" panose="020F0502020204030204" pitchFamily="34" charset="0"/>
              </a:rPr>
              <a:t>Effectiveness is continuing to increase</a:t>
            </a:r>
            <a:endParaRPr lang="en-US" sz="2400" dirty="0">
              <a:latin typeface="Calibri" panose="020F0502020204030204" pitchFamily="34" charset="0"/>
              <a:cs typeface="Calibri" panose="020F0502020204030204" pitchFamily="34" charset="0"/>
            </a:endParaRPr>
          </a:p>
        </p:txBody>
      </p:sp>
      <p:sp>
        <p:nvSpPr>
          <p:cNvPr id="10" name="Right Brace 9"/>
          <p:cNvSpPr/>
          <p:nvPr/>
        </p:nvSpPr>
        <p:spPr>
          <a:xfrm>
            <a:off x="6477000" y="1981200"/>
            <a:ext cx="304800" cy="7620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Right Brace 13"/>
          <p:cNvSpPr/>
          <p:nvPr/>
        </p:nvSpPr>
        <p:spPr>
          <a:xfrm>
            <a:off x="6929582" y="3918466"/>
            <a:ext cx="304800" cy="7620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Right Brace 15"/>
          <p:cNvSpPr/>
          <p:nvPr/>
        </p:nvSpPr>
        <p:spPr>
          <a:xfrm>
            <a:off x="2905991" y="2034309"/>
            <a:ext cx="304800" cy="7620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 name="Right Brace 16"/>
          <p:cNvSpPr/>
          <p:nvPr/>
        </p:nvSpPr>
        <p:spPr>
          <a:xfrm>
            <a:off x="2870200" y="3962399"/>
            <a:ext cx="304800" cy="72961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69972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13</a:t>
            </a:fld>
            <a:endParaRPr lang="en-US"/>
          </a:p>
        </p:txBody>
      </p:sp>
      <p:sp>
        <p:nvSpPr>
          <p:cNvPr id="4" name="Rectangle 3"/>
          <p:cNvSpPr/>
          <p:nvPr/>
        </p:nvSpPr>
        <p:spPr>
          <a:xfrm>
            <a:off x="917410" y="609600"/>
            <a:ext cx="7309180" cy="830997"/>
          </a:xfrm>
          <a:prstGeom prst="rect">
            <a:avLst/>
          </a:prstGeom>
        </p:spPr>
        <p:txBody>
          <a:bodyPr wrap="none">
            <a:spAutoFit/>
          </a:bodyPr>
          <a:lstStyle/>
          <a:p>
            <a:pPr algn="ctr"/>
            <a:r>
              <a:rPr lang="en-US" sz="2400" dirty="0" smtClean="0">
                <a:latin typeface="Calibri" panose="020F0502020204030204" pitchFamily="34" charset="0"/>
                <a:cs typeface="Calibri" panose="020F0502020204030204" pitchFamily="34" charset="0"/>
              </a:rPr>
              <a:t>While still not effective (&gt;3.0) the effectiveness of </a:t>
            </a:r>
          </a:p>
          <a:p>
            <a:pPr algn="ctr"/>
            <a:r>
              <a:rPr lang="en-US" sz="2400" dirty="0" smtClean="0">
                <a:latin typeface="Calibri" panose="020F0502020204030204" pitchFamily="34" charset="0"/>
                <a:cs typeface="Calibri" panose="020F0502020204030204" pitchFamily="34" charset="0"/>
              </a:rPr>
              <a:t>the Innovation Ecosystem </a:t>
            </a:r>
            <a:r>
              <a:rPr lang="en-US" sz="2400" dirty="0">
                <a:solidFill>
                  <a:srgbClr val="FF0000"/>
                </a:solidFill>
                <a:latin typeface="Calibri" panose="020F0502020204030204" pitchFamily="34" charset="0"/>
                <a:cs typeface="Calibri" panose="020F0502020204030204" pitchFamily="34" charset="0"/>
              </a:rPr>
              <a:t>(red line) </a:t>
            </a:r>
            <a:r>
              <a:rPr lang="en-US" sz="2400" dirty="0" smtClean="0">
                <a:latin typeface="Calibri" panose="020F0502020204030204" pitchFamily="34" charset="0"/>
                <a:cs typeface="Calibri" panose="020F0502020204030204" pitchFamily="34" charset="0"/>
              </a:rPr>
              <a:t>continues to increase</a:t>
            </a:r>
            <a:endParaRPr lang="en-US" sz="2400" dirty="0">
              <a:latin typeface="Calibri" panose="020F0502020204030204" pitchFamily="34" charset="0"/>
              <a:cs typeface="Calibri" panose="020F0502020204030204" pitchFamily="34"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1506972"/>
            <a:ext cx="8915400" cy="2375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0476" y="1725382"/>
            <a:ext cx="596508" cy="560618"/>
          </a:xfrm>
          <a:prstGeom prst="rect">
            <a:avLst/>
          </a:prstGeom>
        </p:spPr>
      </p:pic>
      <p:sp>
        <p:nvSpPr>
          <p:cNvPr id="12" name="TextBox 11"/>
          <p:cNvSpPr txBox="1"/>
          <p:nvPr/>
        </p:nvSpPr>
        <p:spPr>
          <a:xfrm>
            <a:off x="609600" y="4248727"/>
            <a:ext cx="8229600" cy="1200329"/>
          </a:xfrm>
          <a:prstGeom prst="rect">
            <a:avLst/>
          </a:prstGeom>
          <a:noFill/>
        </p:spPr>
        <p:txBody>
          <a:bodyPr wrap="square" rtlCol="0">
            <a:spAutoFit/>
          </a:bodyPr>
          <a:lstStyle/>
          <a:p>
            <a:pPr algn="ctr"/>
            <a:r>
              <a:rPr lang="en-US" dirty="0" smtClean="0">
                <a:latin typeface="Calibri" panose="020F0502020204030204" pitchFamily="34" charset="0"/>
                <a:cs typeface="Calibri" panose="020F0502020204030204" pitchFamily="34" charset="0"/>
              </a:rPr>
              <a:t>…and has done so ever since the downturn in economic resilience in the fall of 2018.</a:t>
            </a:r>
          </a:p>
          <a:p>
            <a:pPr algn="ctr"/>
            <a:r>
              <a:rPr lang="en-US" dirty="0" smtClean="0">
                <a:latin typeface="Calibri" panose="020F0502020204030204" pitchFamily="34" charset="0"/>
                <a:cs typeface="Calibri" panose="020F0502020204030204" pitchFamily="34" charset="0"/>
              </a:rPr>
              <a:t>  </a:t>
            </a:r>
          </a:p>
          <a:p>
            <a:pPr algn="ctr"/>
            <a:r>
              <a:rPr lang="en-US" dirty="0" smtClean="0">
                <a:latin typeface="Calibri" panose="020F0502020204030204" pitchFamily="34" charset="0"/>
                <a:cs typeface="Calibri" panose="020F0502020204030204" pitchFamily="34" charset="0"/>
              </a:rPr>
              <a:t>An apparent increased  awareness of the importance of the innovation ecosystem for economic recovery and improving Alberta’s economic resilience.</a:t>
            </a:r>
            <a:endParaRPr lang="en-US" dirty="0">
              <a:latin typeface="Calibri" panose="020F0502020204030204" pitchFamily="34" charset="0"/>
              <a:cs typeface="Calibri" panose="020F0502020204030204" pitchFamily="34" charset="0"/>
            </a:endParaRPr>
          </a:p>
        </p:txBody>
      </p:sp>
      <p:sp>
        <p:nvSpPr>
          <p:cNvPr id="3" name="Oval 2"/>
          <p:cNvSpPr/>
          <p:nvPr/>
        </p:nvSpPr>
        <p:spPr>
          <a:xfrm>
            <a:off x="5029200" y="1440597"/>
            <a:ext cx="3581400" cy="1836003"/>
          </a:xfrm>
          <a:prstGeom prst="ellipse">
            <a:avLst/>
          </a:prstGeom>
          <a:noFill/>
          <a:ln w="19050">
            <a:solidFill>
              <a:srgbClr val="27A8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337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14</a:t>
            </a:fld>
            <a:endParaRPr lang="en-US"/>
          </a:p>
        </p:txBody>
      </p:sp>
      <p:sp>
        <p:nvSpPr>
          <p:cNvPr id="3" name="TextBox 2"/>
          <p:cNvSpPr txBox="1"/>
          <p:nvPr/>
        </p:nvSpPr>
        <p:spPr>
          <a:xfrm>
            <a:off x="685800" y="304800"/>
            <a:ext cx="8077200" cy="5124480"/>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Comments </a:t>
            </a:r>
          </a:p>
          <a:p>
            <a:pPr>
              <a:spcBef>
                <a:spcPts val="600"/>
              </a:spcBef>
            </a:pPr>
            <a:r>
              <a:rPr lang="en-US" sz="1400" b="1" dirty="0" smtClean="0">
                <a:latin typeface="Calibri" panose="020F0502020204030204" pitchFamily="34" charset="0"/>
                <a:cs typeface="Calibri" panose="020F0502020204030204" pitchFamily="34" charset="0"/>
              </a:rPr>
              <a:t>Not very effective</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Been in tech biz for 40 years have not seen one major </a:t>
            </a:r>
            <a:r>
              <a:rPr lang="en-US" sz="1400" dirty="0" smtClean="0">
                <a:latin typeface="Calibri" panose="020F0502020204030204" pitchFamily="34" charset="0"/>
                <a:cs typeface="Calibri" panose="020F0502020204030204" pitchFamily="34" charset="0"/>
              </a:rPr>
              <a:t>success</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Lack of government support for innovation and policies counter to its claim of supporting innovation will cause talented people to leave, and prevent talented people from locating in Alberta</a:t>
            </a:r>
            <a:r>
              <a:rPr lang="en-US" sz="1400" dirty="0" smtClean="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Very </a:t>
            </a:r>
            <a:r>
              <a:rPr lang="en-US" sz="1400" dirty="0">
                <a:latin typeface="Calibri" panose="020F0502020204030204" pitchFamily="34" charset="0"/>
                <a:cs typeface="Calibri" panose="020F0502020204030204" pitchFamily="34" charset="0"/>
              </a:rPr>
              <a:t>poor at supporting scaling companies -where jobs are created</a:t>
            </a:r>
            <a:r>
              <a:rPr lang="en-US" sz="1400" dirty="0" smtClean="0">
                <a:latin typeface="Calibri" panose="020F0502020204030204" pitchFamily="34" charset="0"/>
                <a:cs typeface="Calibri" panose="020F0502020204030204" pitchFamily="34" charset="0"/>
              </a:rPr>
              <a:t>!</a:t>
            </a:r>
          </a:p>
          <a:p>
            <a:pPr>
              <a:spcBef>
                <a:spcPts val="300"/>
              </a:spcBef>
            </a:pPr>
            <a:r>
              <a:rPr lang="en-US" sz="1400" b="1" dirty="0" smtClean="0">
                <a:latin typeface="Calibri" panose="020F0502020204030204" pitchFamily="34" charset="0"/>
                <a:cs typeface="Calibri" panose="020F0502020204030204" pitchFamily="34" charset="0"/>
              </a:rPr>
              <a:t>Somewhat not effective</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Government hostility towards all but the energy sector will drive away key resources (health sector for example</a:t>
            </a:r>
            <a:r>
              <a:rPr lang="en-US" sz="1400" dirty="0" smtClean="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Still too many silos.</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Higher education being weakened is very detrimental</a:t>
            </a:r>
            <a:endParaRPr lang="en-US" sz="1400" dirty="0" smtClean="0">
              <a:latin typeface="Calibri" panose="020F0502020204030204" pitchFamily="34" charset="0"/>
              <a:cs typeface="Calibri" panose="020F0502020204030204" pitchFamily="34" charset="0"/>
            </a:endParaRPr>
          </a:p>
          <a:p>
            <a:pPr>
              <a:spcBef>
                <a:spcPts val="300"/>
              </a:spcBef>
            </a:pPr>
            <a:r>
              <a:rPr lang="en-US" sz="1400" b="1" dirty="0" smtClean="0">
                <a:latin typeface="Calibri" panose="020F0502020204030204" pitchFamily="34" charset="0"/>
                <a:cs typeface="Calibri" panose="020F0502020204030204" pitchFamily="34" charset="0"/>
              </a:rPr>
              <a:t>Neutral</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I do not think I am </a:t>
            </a:r>
            <a:r>
              <a:rPr lang="en-US" sz="1400" dirty="0" err="1" smtClean="0">
                <a:latin typeface="Calibri" panose="020F0502020204030204" pitchFamily="34" charset="0"/>
                <a:cs typeface="Calibri" panose="020F0502020204030204" pitchFamily="34" charset="0"/>
              </a:rPr>
              <a:t>knowledgable</a:t>
            </a:r>
            <a:r>
              <a:rPr lang="en-US" sz="1400" dirty="0" smtClean="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about the Alberta Innovation Ecosystem</a:t>
            </a:r>
            <a:r>
              <a:rPr lang="en-US" sz="1400" dirty="0" smtClean="0">
                <a:latin typeface="Calibri" panose="020F0502020204030204" pitchFamily="34" charset="0"/>
                <a:cs typeface="Calibri" panose="020F0502020204030204" pitchFamily="34" charset="0"/>
              </a:rPr>
              <a:t>.</a:t>
            </a:r>
          </a:p>
          <a:p>
            <a:pPr>
              <a:spcBef>
                <a:spcPts val="300"/>
              </a:spcBef>
            </a:pPr>
            <a:r>
              <a:rPr lang="en-US" sz="1400" b="1" dirty="0" smtClean="0">
                <a:latin typeface="Calibri" panose="020F0502020204030204" pitchFamily="34" charset="0"/>
                <a:cs typeface="Calibri" panose="020F0502020204030204" pitchFamily="34" charset="0"/>
              </a:rPr>
              <a:t>Somewhat effective</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Alberta government is the largest buyer (in Canada) of drugs, medicals, construction, education services. Use this power to attract interest by SMEs.</a:t>
            </a:r>
          </a:p>
          <a:p>
            <a:pPr marL="285750" indent="-28575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Recent </a:t>
            </a:r>
            <a:r>
              <a:rPr lang="en-US" sz="1400" dirty="0">
                <a:latin typeface="Calibri" panose="020F0502020204030204" pitchFamily="34" charset="0"/>
                <a:cs typeface="Calibri" panose="020F0502020204030204" pitchFamily="34" charset="0"/>
              </a:rPr>
              <a:t>steps of the AB government are headed in a more progressive direction </a:t>
            </a:r>
          </a:p>
          <a:p>
            <a:pPr>
              <a:spcBef>
                <a:spcPts val="300"/>
              </a:spcBef>
            </a:pPr>
            <a:r>
              <a:rPr lang="en-US" sz="1400" b="1" dirty="0" smtClean="0">
                <a:latin typeface="Calibri" panose="020F0502020204030204" pitchFamily="34" charset="0"/>
                <a:cs typeface="Calibri" panose="020F0502020204030204" pitchFamily="34" charset="0"/>
              </a:rPr>
              <a:t>Very Effective</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I believe there have been a large number of companies that have relied on different programs to get their product developed and to the marketplace</a:t>
            </a:r>
            <a:endParaRPr lang="en-US" sz="14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Things don't look hot right now, with oil prices and corona virus, but this is exactly the conditions </a:t>
            </a:r>
            <a:r>
              <a:rPr lang="en-US" sz="1400" dirty="0" smtClean="0">
                <a:latin typeface="Calibri" panose="020F0502020204030204" pitchFamily="34" charset="0"/>
                <a:cs typeface="Calibri" panose="020F0502020204030204" pitchFamily="34" charset="0"/>
              </a:rPr>
              <a:t>conducive </a:t>
            </a:r>
            <a:r>
              <a:rPr lang="en-US" sz="1400" dirty="0">
                <a:latin typeface="Calibri" panose="020F0502020204030204" pitchFamily="34" charset="0"/>
                <a:cs typeface="Calibri" panose="020F0502020204030204" pitchFamily="34" charset="0"/>
              </a:rPr>
              <a:t>to [restructuring, reforming] (the "winter season of economic cycles</a:t>
            </a:r>
            <a:r>
              <a:rPr lang="en-US" sz="1400" dirty="0" smtClean="0">
                <a:latin typeface="Calibri" panose="020F0502020204030204" pitchFamily="34" charset="0"/>
                <a:cs typeface="Calibri" panose="020F0502020204030204" pitchFamily="34" charset="0"/>
              </a:rPr>
              <a:t>).</a:t>
            </a:r>
            <a:endParaRPr lang="en-US" dirty="0"/>
          </a:p>
        </p:txBody>
      </p:sp>
      <p:sp>
        <p:nvSpPr>
          <p:cNvPr id="6" name="TextBox 5"/>
          <p:cNvSpPr txBox="1"/>
          <p:nvPr/>
        </p:nvSpPr>
        <p:spPr>
          <a:xfrm>
            <a:off x="6096000" y="6172200"/>
            <a:ext cx="2590800"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More insight follows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8606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15</a:t>
            </a:fld>
            <a:endParaRPr lang="en-US"/>
          </a:p>
        </p:txBody>
      </p:sp>
      <p:sp>
        <p:nvSpPr>
          <p:cNvPr id="5" name="TextBox 4"/>
          <p:cNvSpPr txBox="1"/>
          <p:nvPr/>
        </p:nvSpPr>
        <p:spPr>
          <a:xfrm>
            <a:off x="381000" y="381000"/>
            <a:ext cx="8458200" cy="1785104"/>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Question 10</a:t>
            </a:r>
            <a:r>
              <a:rPr lang="en-US" dirty="0">
                <a:latin typeface="Calibri" panose="020F0502020204030204" pitchFamily="34" charset="0"/>
                <a:cs typeface="Calibri" panose="020F0502020204030204" pitchFamily="34" charset="0"/>
              </a:rPr>
              <a:t>. The following elements comprise an Innovation Ecosystem. Please rate them in terms of their effectiveness in supporting your state's/province's entrepreneurs and small businesses today</a:t>
            </a:r>
            <a:r>
              <a:rPr lang="en-US" dirty="0" smtClean="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1400" b="1" dirty="0">
                <a:latin typeface="Calibri" panose="020F0502020204030204" pitchFamily="34" charset="0"/>
                <a:cs typeface="Calibri" panose="020F0502020204030204" pitchFamily="34" charset="0"/>
              </a:rPr>
              <a:t>Vision &amp; Leadership </a:t>
            </a:r>
            <a:r>
              <a:rPr lang="en-US" sz="1400" dirty="0">
                <a:latin typeface="Calibri" panose="020F0502020204030204" pitchFamily="34" charset="0"/>
                <a:cs typeface="Calibri" panose="020F0502020204030204" pitchFamily="34" charset="0"/>
              </a:rPr>
              <a:t>- purpose and inspiration         </a:t>
            </a:r>
            <a:r>
              <a:rPr lang="en-US" sz="1400" b="1" dirty="0">
                <a:latin typeface="Calibri" panose="020F0502020204030204" pitchFamily="34" charset="0"/>
                <a:cs typeface="Calibri" panose="020F0502020204030204" pitchFamily="34" charset="0"/>
              </a:rPr>
              <a:t>Resources</a:t>
            </a:r>
            <a:r>
              <a:rPr lang="en-US" sz="1400" dirty="0">
                <a:latin typeface="Calibri" panose="020F0502020204030204" pitchFamily="34" charset="0"/>
                <a:cs typeface="Calibri" panose="020F0502020204030204" pitchFamily="34" charset="0"/>
              </a:rPr>
              <a:t> - talent, financing, information, facilities/land, </a:t>
            </a:r>
            <a:r>
              <a:rPr lang="en-US" sz="1400" dirty="0" smtClean="0">
                <a:latin typeface="Calibri" panose="020F0502020204030204" pitchFamily="34" charset="0"/>
                <a:cs typeface="Calibri" panose="020F0502020204030204" pitchFamily="34" charset="0"/>
              </a:rPr>
              <a:t>      </a:t>
            </a:r>
          </a:p>
          <a:p>
            <a:r>
              <a:rPr lang="en-US" sz="1400" dirty="0">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                                                                                                   technology</a:t>
            </a:r>
          </a:p>
          <a:p>
            <a:pPr marL="285750" indent="-285750">
              <a:buFont typeface="Arial" panose="020B0604020202020204" pitchFamily="34" charset="0"/>
              <a:buChar char="•"/>
            </a:pPr>
            <a:r>
              <a:rPr lang="en-US" sz="1400" b="1" dirty="0">
                <a:latin typeface="Calibri" panose="020F0502020204030204" pitchFamily="34" charset="0"/>
                <a:cs typeface="Calibri" panose="020F0502020204030204" pitchFamily="34" charset="0"/>
              </a:rPr>
              <a:t>Processes</a:t>
            </a:r>
            <a:r>
              <a:rPr lang="en-US" sz="1400" dirty="0">
                <a:latin typeface="Calibri" panose="020F0502020204030204" pitchFamily="34" charset="0"/>
                <a:cs typeface="Calibri" panose="020F0502020204030204" pitchFamily="34" charset="0"/>
              </a:rPr>
              <a:t> - communications, decision making, </a:t>
            </a:r>
            <a:r>
              <a:rPr lang="en-US" sz="1400" dirty="0" smtClean="0">
                <a:latin typeface="Calibri" panose="020F0502020204030204" pitchFamily="34" charset="0"/>
                <a:cs typeface="Calibri" panose="020F0502020204030204" pitchFamily="34" charset="0"/>
              </a:rPr>
              <a:t>       </a:t>
            </a:r>
            <a:r>
              <a:rPr lang="en-US" sz="1400" b="1" dirty="0" smtClean="0">
                <a:latin typeface="Calibri" panose="020F0502020204030204" pitchFamily="34" charset="0"/>
                <a:cs typeface="Calibri" panose="020F0502020204030204" pitchFamily="34" charset="0"/>
              </a:rPr>
              <a:t>Infrastructure</a:t>
            </a:r>
            <a:r>
              <a:rPr lang="en-US" sz="1400" dirty="0" smtClean="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 internet, transportation/logistics, research, </a:t>
            </a:r>
            <a:r>
              <a:rPr lang="en-US" sz="1400" dirty="0" smtClean="0">
                <a:latin typeface="Calibri" panose="020F0502020204030204" pitchFamily="34" charset="0"/>
                <a:cs typeface="Calibri" panose="020F0502020204030204" pitchFamily="34" charset="0"/>
              </a:rPr>
              <a:t>networking</a:t>
            </a:r>
            <a:r>
              <a:rPr lang="en-US" sz="1400" dirty="0">
                <a:latin typeface="Calibri" panose="020F0502020204030204" pitchFamily="34" charset="0"/>
                <a:cs typeface="Calibri" panose="020F0502020204030204" pitchFamily="34" charset="0"/>
              </a:rPr>
              <a:t>, organization, </a:t>
            </a:r>
            <a:r>
              <a:rPr lang="en-US" sz="1400" dirty="0" smtClean="0">
                <a:latin typeface="Calibri" panose="020F0502020204030204" pitchFamily="34" charset="0"/>
                <a:cs typeface="Calibri" panose="020F0502020204030204" pitchFamily="34" charset="0"/>
              </a:rPr>
              <a:t>accountability                   </a:t>
            </a:r>
            <a:r>
              <a:rPr lang="en-US" sz="1400" dirty="0">
                <a:latin typeface="Calibri" panose="020F0502020204030204" pitchFamily="34" charset="0"/>
                <a:cs typeface="Calibri" panose="020F0502020204030204" pitchFamily="34" charset="0"/>
              </a:rPr>
              <a:t>advisory services - </a:t>
            </a:r>
            <a:r>
              <a:rPr lang="en-US" sz="1400" dirty="0" smtClean="0">
                <a:latin typeface="Calibri" panose="020F0502020204030204" pitchFamily="34" charset="0"/>
                <a:cs typeface="Calibri" panose="020F0502020204030204" pitchFamily="34" charset="0"/>
              </a:rPr>
              <a:t>incubators/accelerators</a:t>
            </a:r>
            <a:endParaRPr lang="en-US" sz="1400" dirty="0">
              <a:latin typeface="Calibri" panose="020F0502020204030204" pitchFamily="34" charset="0"/>
              <a:cs typeface="Calibri" panose="020F0502020204030204" pitchFamily="34" charset="0"/>
            </a:endParaRP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362200"/>
            <a:ext cx="6137343"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295400" y="4953000"/>
            <a:ext cx="68580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Tangible elements are strongest: Resources and Infrastructure</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Intangible elements are weakest: Vision and Management Processes</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“Neutral”/ uncertainty </a:t>
            </a:r>
            <a:r>
              <a:rPr lang="en-US" dirty="0">
                <a:latin typeface="Calibri" panose="020F0502020204030204" pitchFamily="34" charset="0"/>
                <a:cs typeface="Calibri" panose="020F0502020204030204" pitchFamily="34" charset="0"/>
              </a:rPr>
              <a:t>is quite high </a:t>
            </a:r>
            <a:r>
              <a:rPr lang="en-US" dirty="0" smtClean="0">
                <a:latin typeface="Calibri" panose="020F0502020204030204" pitchFamily="34" charset="0"/>
                <a:cs typeface="Calibri" panose="020F0502020204030204" pitchFamily="34" charset="0"/>
              </a:rPr>
              <a:t>for </a:t>
            </a:r>
            <a:r>
              <a:rPr lang="en-US" dirty="0">
                <a:latin typeface="Calibri" panose="020F0502020204030204" pitchFamily="34" charset="0"/>
                <a:cs typeface="Calibri" panose="020F0502020204030204" pitchFamily="34" charset="0"/>
              </a:rPr>
              <a:t>all </a:t>
            </a:r>
            <a:r>
              <a:rPr lang="en-US" dirty="0" smtClean="0">
                <a:latin typeface="Calibri" panose="020F0502020204030204" pitchFamily="34" charset="0"/>
                <a:cs typeface="Calibri" panose="020F0502020204030204" pitchFamily="34" charset="0"/>
              </a:rPr>
              <a:t>elements … </a:t>
            </a:r>
            <a:r>
              <a:rPr lang="en-US" dirty="0">
                <a:latin typeface="Calibri" panose="020F0502020204030204" pitchFamily="34" charset="0"/>
                <a:cs typeface="Calibri" panose="020F0502020204030204" pitchFamily="34" charset="0"/>
              </a:rPr>
              <a:t>the innovation ecosystem and it’s elements are not well </a:t>
            </a:r>
            <a:r>
              <a:rPr lang="en-US" dirty="0" smtClean="0">
                <a:latin typeface="Calibri" panose="020F0502020204030204" pitchFamily="34" charset="0"/>
                <a:cs typeface="Calibri" panose="020F0502020204030204" pitchFamily="34" charset="0"/>
              </a:rPr>
              <a:t>known</a:t>
            </a:r>
            <a:endParaRPr lang="en-US" dirty="0">
              <a:latin typeface="Calibri" panose="020F0502020204030204" pitchFamily="34" charset="0"/>
              <a:cs typeface="Calibri" panose="020F0502020204030204" pitchFamily="34" charset="0"/>
            </a:endParaRPr>
          </a:p>
        </p:txBody>
      </p:sp>
      <p:cxnSp>
        <p:nvCxnSpPr>
          <p:cNvPr id="14" name="Straight Connector 13"/>
          <p:cNvCxnSpPr/>
          <p:nvPr/>
        </p:nvCxnSpPr>
        <p:spPr>
          <a:xfrm>
            <a:off x="4114800" y="2461798"/>
            <a:ext cx="1600200"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4114800" y="2482334"/>
            <a:ext cx="0"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5715000" y="2482334"/>
            <a:ext cx="0"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4343400" y="2297668"/>
            <a:ext cx="1170822" cy="369332"/>
          </a:xfrm>
          <a:prstGeom prst="rect">
            <a:avLst/>
          </a:prstGeom>
          <a:solidFill>
            <a:schemeClr val="bg1"/>
          </a:solidFill>
        </p:spPr>
        <p:txBody>
          <a:bodyPr wrap="square" rtlCol="0">
            <a:spAutoFit/>
          </a:bodyPr>
          <a:lstStyle/>
          <a:p>
            <a:r>
              <a:rPr lang="en-US" dirty="0" smtClean="0">
                <a:latin typeface="Calibri" panose="020F0502020204030204" pitchFamily="34" charset="0"/>
                <a:cs typeface="Calibri" panose="020F0502020204030204" pitchFamily="34" charset="0"/>
              </a:rPr>
              <a:t>Intangible</a:t>
            </a:r>
            <a:endParaRPr lang="en-US" dirty="0">
              <a:latin typeface="Calibri" panose="020F0502020204030204" pitchFamily="34" charset="0"/>
              <a:cs typeface="Calibri" panose="020F0502020204030204" pitchFamily="34" charset="0"/>
            </a:endParaRPr>
          </a:p>
        </p:txBody>
      </p:sp>
      <p:sp>
        <p:nvSpPr>
          <p:cNvPr id="28" name="Oval 27"/>
          <p:cNvSpPr/>
          <p:nvPr/>
        </p:nvSpPr>
        <p:spPr>
          <a:xfrm flipH="1">
            <a:off x="4191690" y="1327614"/>
            <a:ext cx="45719" cy="4860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Oval 29"/>
          <p:cNvSpPr/>
          <p:nvPr/>
        </p:nvSpPr>
        <p:spPr>
          <a:xfrm flipH="1">
            <a:off x="4214553" y="1798319"/>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9064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16</a:t>
            </a:fld>
            <a:endParaRPr lang="en-US"/>
          </a:p>
        </p:txBody>
      </p:sp>
      <p:sp>
        <p:nvSpPr>
          <p:cNvPr id="3" name="TextBox 2"/>
          <p:cNvSpPr txBox="1"/>
          <p:nvPr/>
        </p:nvSpPr>
        <p:spPr>
          <a:xfrm>
            <a:off x="685800" y="304800"/>
            <a:ext cx="7696200" cy="5339923"/>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Comments </a:t>
            </a:r>
          </a:p>
          <a:p>
            <a:pPr>
              <a:spcBef>
                <a:spcPts val="600"/>
              </a:spcBef>
            </a:pPr>
            <a:r>
              <a:rPr lang="en-US" sz="1400" b="1" dirty="0">
                <a:latin typeface="Calibri" panose="020F0502020204030204" pitchFamily="34" charset="0"/>
                <a:cs typeface="Calibri" panose="020F0502020204030204" pitchFamily="34" charset="0"/>
              </a:rPr>
              <a:t>Not </a:t>
            </a:r>
            <a:r>
              <a:rPr lang="en-US" sz="1400" b="1" dirty="0" smtClean="0">
                <a:latin typeface="Calibri" panose="020F0502020204030204" pitchFamily="34" charset="0"/>
                <a:cs typeface="Calibri" panose="020F0502020204030204" pitchFamily="34" charset="0"/>
              </a:rPr>
              <a:t>very effective</a:t>
            </a:r>
            <a:endParaRPr lang="en-US" sz="14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To much focus on promoting government and service providers not enough focus on doing businesses and getting better at it</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If referring to UCP gov't very ineffective otherwise AB is neutral or somewhat ineffective.</a:t>
            </a:r>
            <a:endParaRPr lang="en-US" sz="1400" dirty="0"/>
          </a:p>
          <a:p>
            <a:pPr>
              <a:spcBef>
                <a:spcPts val="300"/>
              </a:spcBef>
            </a:pPr>
            <a:r>
              <a:rPr lang="en-US" sz="1400" b="1" dirty="0">
                <a:latin typeface="Calibri" panose="020F0502020204030204" pitchFamily="34" charset="0"/>
                <a:cs typeface="Calibri" panose="020F0502020204030204" pitchFamily="34" charset="0"/>
              </a:rPr>
              <a:t>Somewhat </a:t>
            </a:r>
            <a:r>
              <a:rPr lang="en-US" sz="1400" b="1" dirty="0" smtClean="0">
                <a:latin typeface="Calibri" panose="020F0502020204030204" pitchFamily="34" charset="0"/>
                <a:cs typeface="Calibri" panose="020F0502020204030204" pitchFamily="34" charset="0"/>
              </a:rPr>
              <a:t>not effective</a:t>
            </a:r>
            <a:endParaRPr lang="en-US" sz="14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To much focus on promoting government and service providers not enough focus on doing businesses and getting better at it</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Not certain about the question. Is it asking about the Government support of the elements?</a:t>
            </a:r>
          </a:p>
          <a:p>
            <a:pPr>
              <a:spcBef>
                <a:spcPts val="300"/>
              </a:spcBef>
            </a:pPr>
            <a:r>
              <a:rPr lang="en-US" sz="1400" b="1" dirty="0" smtClean="0">
                <a:latin typeface="Calibri" panose="020F0502020204030204" pitchFamily="34" charset="0"/>
                <a:cs typeface="Calibri" panose="020F0502020204030204" pitchFamily="34" charset="0"/>
              </a:rPr>
              <a:t>Neutral</a:t>
            </a:r>
            <a:endParaRPr lang="en-US" sz="14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Make incubators hard to get into but very facilitative and valuable to be in.</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As a general rule, governments get in the way of prosperity by draining resources from things that work in order to support things that don't</a:t>
            </a:r>
          </a:p>
          <a:p>
            <a:pPr>
              <a:spcBef>
                <a:spcPts val="300"/>
              </a:spcBef>
            </a:pPr>
            <a:r>
              <a:rPr lang="en-US" sz="1400" b="1" dirty="0">
                <a:latin typeface="Calibri" panose="020F0502020204030204" pitchFamily="34" charset="0"/>
                <a:cs typeface="Calibri" panose="020F0502020204030204" pitchFamily="34" charset="0"/>
              </a:rPr>
              <a:t>Somewhat effective</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Eliminate the provincial corporate tax. We need to give business an incentive to invest in Alberta </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Rural broadband access acts as a great lever and growth stimulant AND Rural AB still needs internet access improvement</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We need less </a:t>
            </a:r>
            <a:r>
              <a:rPr lang="en-US" sz="1400" dirty="0" err="1">
                <a:latin typeface="Calibri" panose="020F0502020204030204" pitchFamily="34" charset="0"/>
                <a:cs typeface="Calibri" panose="020F0502020204030204" pitchFamily="34" charset="0"/>
              </a:rPr>
              <a:t>govt</a:t>
            </a:r>
            <a:r>
              <a:rPr lang="en-US" sz="1400" dirty="0">
                <a:latin typeface="Calibri" panose="020F0502020204030204" pitchFamily="34" charset="0"/>
                <a:cs typeface="Calibri" panose="020F0502020204030204" pitchFamily="34" charset="0"/>
              </a:rPr>
              <a:t> interference in post secondary governance,  We could also use way less corporate stock buybacks and high level management remuneration, and way more corporate investment in research and in developing its labor force.  Employees are an asset not an expense.</a:t>
            </a:r>
          </a:p>
          <a:p>
            <a:pPr>
              <a:spcBef>
                <a:spcPts val="300"/>
              </a:spcBef>
            </a:pPr>
            <a:r>
              <a:rPr lang="en-US" sz="1400" b="1" dirty="0" smtClean="0">
                <a:latin typeface="Calibri" panose="020F0502020204030204" pitchFamily="34" charset="0"/>
                <a:cs typeface="Calibri" panose="020F0502020204030204" pitchFamily="34" charset="0"/>
              </a:rPr>
              <a:t>Very Effective</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I'm not really up on the details here.  The question seems to focus on the government role.  That's only part of the equation.  Taxes for example, are out of kilter with today's conditions</a:t>
            </a:r>
            <a:r>
              <a:rPr lang="en-US" sz="1400" dirty="0" smtClean="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232944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17</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36" y="1676400"/>
            <a:ext cx="8574499" cy="307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71800" y="734291"/>
            <a:ext cx="2895600" cy="646331"/>
          </a:xfrm>
          <a:prstGeom prst="rect">
            <a:avLst/>
          </a:prstGeom>
          <a:noFill/>
        </p:spPr>
        <p:txBody>
          <a:bodyPr wrap="square" rtlCol="0">
            <a:spAutoFit/>
          </a:bodyPr>
          <a:lstStyle/>
          <a:p>
            <a:r>
              <a:rPr lang="en-US" sz="3600" dirty="0" smtClean="0">
                <a:latin typeface="Calibri" panose="020F0502020204030204" pitchFamily="34" charset="0"/>
                <a:cs typeface="Calibri" panose="020F0502020204030204" pitchFamily="34" charset="0"/>
              </a:rPr>
              <a:t>The Challenge</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0665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18</a:t>
            </a:fld>
            <a:endParaRPr lang="en-US"/>
          </a:p>
        </p:txBody>
      </p:sp>
      <p:sp>
        <p:nvSpPr>
          <p:cNvPr id="3" name="TextBox 2"/>
          <p:cNvSpPr txBox="1"/>
          <p:nvPr/>
        </p:nvSpPr>
        <p:spPr>
          <a:xfrm>
            <a:off x="1219200" y="609600"/>
            <a:ext cx="7010400" cy="4678204"/>
          </a:xfrm>
          <a:prstGeom prst="rect">
            <a:avLst/>
          </a:prstGeom>
          <a:noFill/>
        </p:spPr>
        <p:txBody>
          <a:bodyPr wrap="square" rtlCol="0">
            <a:spAutoFit/>
          </a:bodyPr>
          <a:lstStyle/>
          <a:p>
            <a:pPr algn="ctr"/>
            <a:r>
              <a:rPr lang="en-US" sz="2800" dirty="0" smtClean="0">
                <a:latin typeface="Calibri" panose="020F0502020204030204" pitchFamily="34" charset="0"/>
                <a:cs typeface="Calibri" panose="020F0502020204030204" pitchFamily="34" charset="0"/>
              </a:rPr>
              <a:t>Concluding Episode #4</a:t>
            </a:r>
            <a:r>
              <a:rPr lang="en-US" dirty="0" smtClean="0">
                <a:latin typeface="Calibri" panose="020F0502020204030204" pitchFamily="34" charset="0"/>
                <a:cs typeface="Calibri" panose="020F0502020204030204" pitchFamily="34" charset="0"/>
              </a:rPr>
              <a:t>. </a:t>
            </a:r>
          </a:p>
          <a:p>
            <a:pPr algn="ctr"/>
            <a:endParaRPr lang="en-US" dirty="0" smtClean="0">
              <a:latin typeface="Calibri" panose="020F0502020204030204" pitchFamily="34" charset="0"/>
              <a:cs typeface="Calibri" panose="020F0502020204030204" pitchFamily="34" charset="0"/>
            </a:endParaRPr>
          </a:p>
          <a:p>
            <a:pPr algn="ctr"/>
            <a:r>
              <a:rPr lang="en-US" dirty="0" smtClean="0">
                <a:latin typeface="Calibri" panose="020F0502020204030204" pitchFamily="34" charset="0"/>
                <a:cs typeface="Calibri" panose="020F0502020204030204" pitchFamily="34" charset="0"/>
              </a:rPr>
              <a:t>In the next Episode #5 we wrap-up the “2020 TESTING Economic Resilience” Program series with a review of your recommendations including an Action Plan for increasing Alberta’s economic resilience and the effectiveness of it’s Innovation Ecosystem</a:t>
            </a:r>
          </a:p>
          <a:p>
            <a:pPr algn="ctr"/>
            <a:endParaRPr lang="en-US" dirty="0">
              <a:latin typeface="Calibri" panose="020F0502020204030204" pitchFamily="34" charset="0"/>
              <a:cs typeface="Calibri" panose="020F0502020204030204" pitchFamily="34" charset="0"/>
            </a:endParaRPr>
          </a:p>
          <a:p>
            <a:pPr algn="ctr"/>
            <a:r>
              <a:rPr lang="en-US" dirty="0" smtClean="0">
                <a:latin typeface="Calibri" panose="020F0502020204030204" pitchFamily="34" charset="0"/>
                <a:cs typeface="Calibri" panose="020F0502020204030204" pitchFamily="34" charset="0"/>
              </a:rPr>
              <a:t>This will be GOOD!   So stay tuned.</a:t>
            </a:r>
          </a:p>
          <a:p>
            <a:pPr algn="ctr"/>
            <a:endParaRPr lang="en-US" dirty="0">
              <a:latin typeface="Calibri" panose="020F0502020204030204" pitchFamily="34" charset="0"/>
              <a:cs typeface="Calibri" panose="020F0502020204030204" pitchFamily="34" charset="0"/>
            </a:endParaRPr>
          </a:p>
          <a:p>
            <a:pPr algn="ctr"/>
            <a:r>
              <a:rPr lang="en-US" dirty="0">
                <a:solidFill>
                  <a:srgbClr val="0000FF"/>
                </a:solidFill>
                <a:latin typeface="Calibri" panose="020F0502020204030204" pitchFamily="34" charset="0"/>
                <a:cs typeface="Calibri" panose="020F0502020204030204" pitchFamily="34" charset="0"/>
              </a:rPr>
              <a:t>Contact:  Perry@PerryKinkaide.com</a:t>
            </a:r>
          </a:p>
          <a:p>
            <a:pPr algn="ctr"/>
            <a:endParaRPr lang="en-US" dirty="0" smtClean="0">
              <a:latin typeface="Calibri" panose="020F0502020204030204" pitchFamily="34" charset="0"/>
              <a:cs typeface="Calibri" panose="020F0502020204030204" pitchFamily="34" charset="0"/>
            </a:endParaRPr>
          </a:p>
          <a:p>
            <a:pPr algn="ctr"/>
            <a:r>
              <a:rPr lang="en-US" dirty="0" smtClean="0">
                <a:latin typeface="Calibri" panose="020F0502020204030204" pitchFamily="34" charset="0"/>
                <a:cs typeface="Calibri" panose="020F0502020204030204" pitchFamily="34" charset="0"/>
              </a:rPr>
              <a:t>Comments welcome</a:t>
            </a:r>
          </a:p>
          <a:p>
            <a:pPr algn="ctr"/>
            <a:endParaRPr lang="en-US" dirty="0" smtClean="0">
              <a:latin typeface="Calibri" panose="020F0502020204030204" pitchFamily="34" charset="0"/>
              <a:cs typeface="Calibri" panose="020F0502020204030204" pitchFamily="34" charset="0"/>
            </a:endParaRPr>
          </a:p>
          <a:p>
            <a:pPr algn="ctr"/>
            <a:endParaRPr lang="en-US" dirty="0">
              <a:latin typeface="Calibri" panose="020F0502020204030204" pitchFamily="34" charset="0"/>
              <a:cs typeface="Calibri" panose="020F0502020204030204" pitchFamily="34" charset="0"/>
            </a:endParaRPr>
          </a:p>
          <a:p>
            <a:pPr algn="ctr"/>
            <a:r>
              <a:rPr lang="en-US" dirty="0" smtClean="0">
                <a:latin typeface="Calibri" panose="020F0502020204030204" pitchFamily="34" charset="0"/>
                <a:cs typeface="Calibri" panose="020F0502020204030204" pitchFamily="34" charset="0"/>
              </a:rPr>
              <a:t>PerryKinkaide.com</a:t>
            </a:r>
          </a:p>
          <a:p>
            <a:pPr algn="ctr"/>
            <a:endParaRPr lang="en-US"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1696" y="5334000"/>
            <a:ext cx="1345408" cy="979416"/>
          </a:xfrm>
          <a:prstGeom prst="rect">
            <a:avLst/>
          </a:prstGeom>
        </p:spPr>
      </p:pic>
    </p:spTree>
    <p:extLst>
      <p:ext uri="{BB962C8B-B14F-4D97-AF65-F5344CB8AC3E}">
        <p14:creationId xmlns:p14="http://schemas.microsoft.com/office/powerpoint/2010/main" val="1813478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089D80-B216-4550-9551-62BF928BF090}" type="slidenum">
              <a:rPr lang="en-US" smtClean="0"/>
              <a:t>19</a:t>
            </a:fld>
            <a:endParaRPr lang="en-US"/>
          </a:p>
        </p:txBody>
      </p:sp>
      <p:sp>
        <p:nvSpPr>
          <p:cNvPr id="4" name="TextBox 3"/>
          <p:cNvSpPr txBox="1"/>
          <p:nvPr/>
        </p:nvSpPr>
        <p:spPr>
          <a:xfrm>
            <a:off x="2743200" y="765866"/>
            <a:ext cx="3498542" cy="523220"/>
          </a:xfrm>
          <a:prstGeom prst="rect">
            <a:avLst/>
          </a:prstGeom>
          <a:noFill/>
        </p:spPr>
        <p:txBody>
          <a:bodyPr wrap="square" rtlCol="0">
            <a:spAutoFit/>
          </a:bodyPr>
          <a:lstStyle/>
          <a:p>
            <a:r>
              <a:rPr lang="en-US" sz="2800" dirty="0" smtClean="0">
                <a:latin typeface="Calibri" panose="020F0502020204030204" pitchFamily="34" charset="0"/>
                <a:cs typeface="Calibri" panose="020F0502020204030204" pitchFamily="34" charset="0"/>
              </a:rPr>
              <a:t>Thank you! CREDITS</a:t>
            </a:r>
            <a:endParaRPr lang="en-US" sz="2800" dirty="0">
              <a:latin typeface="Calibri" panose="020F0502020204030204" pitchFamily="34" charset="0"/>
              <a:cs typeface="Calibri" panose="020F0502020204030204" pitchFamily="34" charset="0"/>
            </a:endParaRPr>
          </a:p>
        </p:txBody>
      </p:sp>
      <p:sp>
        <p:nvSpPr>
          <p:cNvPr id="5" name="TextBox 4"/>
          <p:cNvSpPr txBox="1"/>
          <p:nvPr/>
        </p:nvSpPr>
        <p:spPr>
          <a:xfrm>
            <a:off x="1228725" y="1473407"/>
            <a:ext cx="6858000" cy="4955203"/>
          </a:xfrm>
          <a:prstGeom prst="rect">
            <a:avLst/>
          </a:prstGeom>
          <a:noFill/>
        </p:spPr>
        <p:txBody>
          <a:bodyPr wrap="square" rtlCol="0">
            <a:spAutoFit/>
          </a:bodyPr>
          <a:lstStyle/>
          <a:p>
            <a:pPr algn="ctr"/>
            <a:r>
              <a:rPr lang="en-US" sz="2400" b="1" dirty="0" smtClean="0">
                <a:latin typeface="Calibri" panose="020F0502020204030204" pitchFamily="34" charset="0"/>
                <a:cs typeface="Calibri" panose="020F0502020204030204" pitchFamily="34" charset="0"/>
              </a:rPr>
              <a:t>Webinar  Production</a:t>
            </a:r>
          </a:p>
          <a:p>
            <a:pPr algn="ctr"/>
            <a:endParaRPr lang="en-US" b="1" dirty="0" smtClean="0">
              <a:latin typeface="Calibri" panose="020F0502020204030204" pitchFamily="34" charset="0"/>
              <a:cs typeface="Calibri" panose="020F0502020204030204" pitchFamily="34" charset="0"/>
            </a:endParaRPr>
          </a:p>
          <a:p>
            <a:pPr algn="ctr"/>
            <a:r>
              <a:rPr lang="en-US" b="1" dirty="0" smtClean="0">
                <a:latin typeface="Calibri" panose="020F0502020204030204" pitchFamily="34" charset="0"/>
                <a:cs typeface="Calibri" panose="020F0502020204030204" pitchFamily="34" charset="0"/>
              </a:rPr>
              <a:t>Fission Media </a:t>
            </a:r>
            <a:r>
              <a:rPr lang="en-US" dirty="0" smtClean="0">
                <a:latin typeface="Calibri" panose="020F0502020204030204" pitchFamily="34" charset="0"/>
                <a:cs typeface="Calibri" panose="020F0502020204030204" pitchFamily="34" charset="0"/>
              </a:rPr>
              <a:t>– Tom Dodd</a:t>
            </a:r>
          </a:p>
          <a:p>
            <a:pPr algn="ctr"/>
            <a:r>
              <a:rPr lang="en-US" sz="1400" u="sng" dirty="0" smtClean="0">
                <a:solidFill>
                  <a:srgbClr val="0000FF"/>
                </a:solidFill>
                <a:latin typeface="Calibri" panose="020F0502020204030204" pitchFamily="34" charset="0"/>
                <a:cs typeface="Calibri" panose="020F0502020204030204" pitchFamily="34" charset="0"/>
              </a:rPr>
              <a:t>https</a:t>
            </a:r>
            <a:r>
              <a:rPr lang="en-US" sz="1400" u="sng" smtClean="0">
                <a:solidFill>
                  <a:srgbClr val="0000FF"/>
                </a:solidFill>
                <a:latin typeface="Calibri" panose="020F0502020204030204" pitchFamily="34" charset="0"/>
                <a:cs typeface="Calibri" panose="020F0502020204030204" pitchFamily="34" charset="0"/>
              </a:rPr>
              <a:t>://www.fissionmedia.com:-tom@fissionmedia.com</a:t>
            </a:r>
            <a:endParaRPr lang="en-US" sz="1400" u="sng" dirty="0" smtClean="0">
              <a:solidFill>
                <a:srgbClr val="0000FF"/>
              </a:solidFill>
              <a:latin typeface="Calibri" panose="020F0502020204030204" pitchFamily="34" charset="0"/>
              <a:cs typeface="Calibri" panose="020F0502020204030204" pitchFamily="34" charset="0"/>
            </a:endParaRPr>
          </a:p>
          <a:p>
            <a:pPr algn="ctr"/>
            <a:r>
              <a:rPr lang="en-US" b="1" dirty="0" smtClean="0">
                <a:latin typeface="Calibri" panose="020F0502020204030204" pitchFamily="34" charset="0"/>
                <a:cs typeface="Calibri" panose="020F0502020204030204" pitchFamily="34" charset="0"/>
              </a:rPr>
              <a:t>Websites in Edmonton </a:t>
            </a:r>
            <a:r>
              <a:rPr lang="en-US" dirty="0" smtClean="0">
                <a:latin typeface="Calibri" panose="020F0502020204030204" pitchFamily="34" charset="0"/>
                <a:cs typeface="Calibri" panose="020F0502020204030204" pitchFamily="34" charset="0"/>
              </a:rPr>
              <a:t>– Michelle Lessard</a:t>
            </a:r>
          </a:p>
          <a:p>
            <a:pPr algn="ctr"/>
            <a:r>
              <a:rPr lang="en-US" sz="1400" u="sng" dirty="0">
                <a:solidFill>
                  <a:srgbClr val="0000FF"/>
                </a:solidFill>
                <a:latin typeface="Calibri" panose="020F0502020204030204" pitchFamily="34" charset="0"/>
                <a:cs typeface="Calibri" panose="020F0502020204030204" pitchFamily="34" charset="0"/>
              </a:rPr>
              <a:t>https://websitesinedmonton.com/</a:t>
            </a:r>
            <a:endParaRPr lang="en-US" sz="1400" u="sng" dirty="0" smtClean="0">
              <a:solidFill>
                <a:srgbClr val="0000FF"/>
              </a:solidFill>
              <a:latin typeface="Calibri" panose="020F0502020204030204" pitchFamily="34" charset="0"/>
              <a:cs typeface="Calibri" panose="020F0502020204030204" pitchFamily="34" charset="0"/>
            </a:endParaRPr>
          </a:p>
          <a:p>
            <a:pPr algn="ctr"/>
            <a:r>
              <a:rPr lang="en-US" b="1" dirty="0" smtClean="0">
                <a:latin typeface="Calibri" panose="020F0502020204030204" pitchFamily="34" charset="0"/>
                <a:cs typeface="Calibri" panose="020F0502020204030204" pitchFamily="34" charset="0"/>
              </a:rPr>
              <a:t>Canada Institute for International Trade </a:t>
            </a:r>
            <a:r>
              <a:rPr lang="en-US" dirty="0" smtClean="0">
                <a:latin typeface="Calibri" panose="020F0502020204030204" pitchFamily="34" charset="0"/>
                <a:cs typeface="Calibri" panose="020F0502020204030204" pitchFamily="34" charset="0"/>
              </a:rPr>
              <a:t>– Kevin McNulty</a:t>
            </a:r>
          </a:p>
          <a:p>
            <a:endParaRPr lang="en-US" dirty="0" smtClean="0">
              <a:latin typeface="Calibri" panose="020F0502020204030204" pitchFamily="34" charset="0"/>
              <a:cs typeface="Calibri" panose="020F0502020204030204" pitchFamily="34" charset="0"/>
            </a:endParaRPr>
          </a:p>
          <a:p>
            <a:pPr algn="ctr"/>
            <a:r>
              <a:rPr lang="en-US" sz="2400" b="1" dirty="0">
                <a:latin typeface="Calibri" panose="020F0502020204030204" pitchFamily="34" charset="0"/>
                <a:cs typeface="Calibri" panose="020F0502020204030204" pitchFamily="34" charset="0"/>
              </a:rPr>
              <a:t>Survey Support</a:t>
            </a:r>
          </a:p>
          <a:p>
            <a:endParaRPr lang="en-US" dirty="0" smtClean="0">
              <a:latin typeface="Calibri" panose="020F0502020204030204" pitchFamily="34" charset="0"/>
              <a:cs typeface="Calibri" panose="020F0502020204030204" pitchFamily="34" charset="0"/>
            </a:endParaRPr>
          </a:p>
          <a:p>
            <a:pPr algn="ctr"/>
            <a:endParaRPr lang="en-US" sz="2400" b="1" dirty="0" smtClean="0">
              <a:latin typeface="Calibri" panose="020F0502020204030204" pitchFamily="34" charset="0"/>
              <a:cs typeface="Calibri" panose="020F0502020204030204" pitchFamily="34" charset="0"/>
            </a:endParaRPr>
          </a:p>
          <a:p>
            <a:pPr algn="ctr"/>
            <a:endParaRPr lang="en-US" sz="2400" b="1" dirty="0" smtClean="0">
              <a:latin typeface="Calibri" panose="020F0502020204030204" pitchFamily="34" charset="0"/>
              <a:cs typeface="Calibri" panose="020F0502020204030204" pitchFamily="34" charset="0"/>
            </a:endParaRPr>
          </a:p>
          <a:p>
            <a:pPr algn="ctr"/>
            <a:endParaRPr lang="en-US" b="1" dirty="0" smtClean="0">
              <a:latin typeface="Calibri" panose="020F0502020204030204" pitchFamily="34" charset="0"/>
              <a:cs typeface="Calibri" panose="020F0502020204030204" pitchFamily="34" charset="0"/>
            </a:endParaRPr>
          </a:p>
          <a:p>
            <a:pPr algn="ctr"/>
            <a:r>
              <a:rPr lang="en-US" sz="1600" dirty="0" smtClean="0">
                <a:latin typeface="Calibri" panose="020F0502020204030204" pitchFamily="34" charset="0"/>
                <a:cs typeface="Calibri" panose="020F0502020204030204" pitchFamily="34" charset="0"/>
              </a:rPr>
              <a:t>Economic Developers Alberta</a:t>
            </a:r>
          </a:p>
          <a:p>
            <a:pPr algn="ctr"/>
            <a:r>
              <a:rPr lang="en-US" sz="1600" dirty="0" smtClean="0">
                <a:latin typeface="Calibri" panose="020F0502020204030204" pitchFamily="34" charset="0"/>
                <a:cs typeface="Calibri" panose="020F0502020204030204" pitchFamily="34" charset="0"/>
              </a:rPr>
              <a:t>Alberta Council of Technologies Society</a:t>
            </a:r>
          </a:p>
          <a:p>
            <a:pPr algn="ctr"/>
            <a:r>
              <a:rPr lang="en-US" sz="1600" dirty="0" smtClean="0">
                <a:latin typeface="Calibri" panose="020F0502020204030204" pitchFamily="34" charset="0"/>
                <a:cs typeface="Calibri" panose="020F0502020204030204" pitchFamily="34" charset="0"/>
              </a:rPr>
              <a:t>AB POL ECON </a:t>
            </a:r>
            <a:endParaRPr lang="en-US" dirty="0" smtClean="0"/>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715000"/>
            <a:ext cx="93345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510" y="4114800"/>
            <a:ext cx="5551180" cy="1048935"/>
          </a:xfrm>
          <a:prstGeom prst="rect">
            <a:avLst/>
          </a:prstGeom>
        </p:spPr>
      </p:pic>
    </p:spTree>
    <p:extLst>
      <p:ext uri="{BB962C8B-B14F-4D97-AF65-F5344CB8AC3E}">
        <p14:creationId xmlns:p14="http://schemas.microsoft.com/office/powerpoint/2010/main" val="2798233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838200"/>
            <a:ext cx="184731" cy="369332"/>
          </a:xfrm>
          <a:prstGeom prst="rect">
            <a:avLst/>
          </a:prstGeom>
          <a:noFill/>
        </p:spPr>
        <p:txBody>
          <a:bodyPr wrap="none" rtlCol="0">
            <a:spAutoFit/>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244781"/>
              </p:ext>
            </p:extLst>
          </p:nvPr>
        </p:nvGraphicFramePr>
        <p:xfrm>
          <a:off x="838200" y="1828800"/>
          <a:ext cx="7391400" cy="3383280"/>
        </p:xfrm>
        <a:graphic>
          <a:graphicData uri="http://schemas.openxmlformats.org/drawingml/2006/table">
            <a:tbl>
              <a:tblPr firstRow="1" bandRow="1">
                <a:tableStyleId>{5C22544A-7EE6-4342-B048-85BDC9FD1C3A}</a:tableStyleId>
              </a:tblPr>
              <a:tblGrid>
                <a:gridCol w="2790334"/>
                <a:gridCol w="4601066"/>
              </a:tblGrid>
              <a:tr h="3185160">
                <a:tc>
                  <a:txBody>
                    <a:bodyPr/>
                    <a:lstStyle/>
                    <a:p>
                      <a:endParaRPr lang="en-US"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alibri" panose="020F0502020204030204" pitchFamily="34" charset="0"/>
                          <a:cs typeface="Calibri" panose="020F0502020204030204" pitchFamily="34" charset="0"/>
                        </a:rPr>
                        <a:t>Perry Kinkaide, </a:t>
                      </a:r>
                      <a:r>
                        <a:rPr lang="en-US" sz="1400" b="0" dirty="0" smtClean="0">
                          <a:solidFill>
                            <a:schemeClr val="tx1"/>
                          </a:solidFill>
                          <a:latin typeface="Calibri" panose="020F0502020204030204" pitchFamily="34" charset="0"/>
                          <a:cs typeface="Calibri" panose="020F0502020204030204" pitchFamily="34" charset="0"/>
                        </a:rPr>
                        <a:t>MSc, PhD, CMC</a:t>
                      </a:r>
                    </a:p>
                    <a:p>
                      <a:endParaRPr lang="en-US"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r>
                        <a:rPr lang="en-US" sz="1600" b="0" dirty="0" smtClean="0">
                          <a:solidFill>
                            <a:schemeClr val="tx1"/>
                          </a:solidFill>
                          <a:latin typeface="Calibri" panose="020F0502020204030204" pitchFamily="34" charset="0"/>
                          <a:cs typeface="Calibri" panose="020F0502020204030204" pitchFamily="34" charset="0"/>
                        </a:rPr>
                        <a:t>A celebrated change agent throughout  a</a:t>
                      </a:r>
                      <a:r>
                        <a:rPr lang="en-US" sz="1600" b="0" baseline="0" dirty="0" smtClean="0">
                          <a:solidFill>
                            <a:schemeClr val="tx1"/>
                          </a:solidFill>
                          <a:latin typeface="Calibri" panose="020F0502020204030204" pitchFamily="34" charset="0"/>
                          <a:cs typeface="Calibri" panose="020F0502020204030204" pitchFamily="34" charset="0"/>
                        </a:rPr>
                        <a:t> varied career including senior positions as an academic and leader of NGOs, manager and consultant for numerous public and private organizations. </a:t>
                      </a:r>
                    </a:p>
                    <a:p>
                      <a:pPr algn="just"/>
                      <a:r>
                        <a:rPr lang="en-US" sz="1600" b="0" baseline="0" dirty="0" smtClean="0">
                          <a:solidFill>
                            <a:schemeClr val="tx1"/>
                          </a:solidFill>
                          <a:latin typeface="Calibri" panose="020F0502020204030204" pitchFamily="34" charset="0"/>
                          <a:cs typeface="Calibri" panose="020F0502020204030204" pitchFamily="34" charset="0"/>
                        </a:rPr>
                        <a:t> </a:t>
                      </a:r>
                    </a:p>
                    <a:p>
                      <a:pPr algn="just"/>
                      <a:r>
                        <a:rPr lang="en-US" sz="1600" b="0" baseline="0" dirty="0" smtClean="0">
                          <a:solidFill>
                            <a:schemeClr val="tx1"/>
                          </a:solidFill>
                          <a:latin typeface="Calibri" panose="020F0502020204030204" pitchFamily="34" charset="0"/>
                          <a:cs typeface="Calibri" panose="020F0502020204030204" pitchFamily="34" charset="0"/>
                        </a:rPr>
                        <a:t>Now in “retirement” Perry - as President of Kinkaide Enterprises Inc., mentors and finances start-ups employing emerging technologies, and routinely monitors the status of Alberta’s economy, diversification, and associated innovation ecosystem.</a:t>
                      </a:r>
                    </a:p>
                    <a:p>
                      <a:endParaRPr lang="en-US" sz="1600" b="0" baseline="0" dirty="0" smtClean="0">
                        <a:solidFill>
                          <a:schemeClr val="tx1"/>
                        </a:solidFill>
                        <a:latin typeface="Calibri" panose="020F0502020204030204" pitchFamily="34" charset="0"/>
                        <a:cs typeface="Calibri" panose="020F0502020204030204" pitchFamily="34" charset="0"/>
                      </a:endParaRPr>
                    </a:p>
                    <a:p>
                      <a:r>
                        <a:rPr lang="en-US" sz="1600" b="0" baseline="0" dirty="0" smtClean="0">
                          <a:solidFill>
                            <a:schemeClr val="tx1"/>
                          </a:solidFill>
                          <a:latin typeface="Calibri" panose="020F0502020204030204" pitchFamily="34" charset="0"/>
                          <a:cs typeface="Calibri" panose="020F0502020204030204" pitchFamily="34" charset="0"/>
                        </a:rPr>
                        <a:t>Recognized as one of 50 most influential Albertans.  </a:t>
                      </a:r>
                      <a:endParaRPr lang="en-US" sz="1600" b="0" dirty="0">
                        <a:solidFill>
                          <a:schemeClr val="tx1"/>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6" name="TextBox 5"/>
          <p:cNvSpPr txBox="1"/>
          <p:nvPr/>
        </p:nvSpPr>
        <p:spPr>
          <a:xfrm>
            <a:off x="838200" y="699700"/>
            <a:ext cx="2817246" cy="1015663"/>
          </a:xfrm>
          <a:prstGeom prst="rect">
            <a:avLst/>
          </a:prstGeom>
          <a:noFill/>
        </p:spPr>
        <p:txBody>
          <a:bodyPr wrap="none" rtlCol="0">
            <a:spAutoFit/>
          </a:bodyPr>
          <a:lstStyle/>
          <a:p>
            <a:r>
              <a:rPr lang="en-US" sz="6000" dirty="0" smtClean="0">
                <a:cs typeface="Calibri" panose="020F0502020204030204" pitchFamily="34" charset="0"/>
              </a:rPr>
              <a:t>Welcome</a:t>
            </a:r>
            <a:endParaRPr lang="en-US" sz="6000" dirty="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8B089D80-B216-4550-9551-62BF928BF090}" type="slidenum">
              <a:rPr lang="en-US" smtClean="0"/>
              <a:t>2</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791200"/>
            <a:ext cx="926307"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565" y="1981200"/>
            <a:ext cx="2362200" cy="2362200"/>
          </a:xfrm>
          <a:prstGeom prst="rect">
            <a:avLst/>
          </a:prstGeom>
        </p:spPr>
      </p:pic>
      <p:sp>
        <p:nvSpPr>
          <p:cNvPr id="5" name="TextBox 4"/>
          <p:cNvSpPr txBox="1"/>
          <p:nvPr/>
        </p:nvSpPr>
        <p:spPr>
          <a:xfrm>
            <a:off x="2237587" y="5329535"/>
            <a:ext cx="4153977" cy="923330"/>
          </a:xfrm>
          <a:prstGeom prst="rect">
            <a:avLst/>
          </a:prstGeom>
          <a:noFill/>
        </p:spPr>
        <p:txBody>
          <a:bodyPr wrap="square" rtlCol="0">
            <a:spAutoFit/>
          </a:bodyPr>
          <a:lstStyle/>
          <a:p>
            <a:pPr algn="ctr"/>
            <a:r>
              <a:rPr lang="en-US" dirty="0" smtClean="0">
                <a:latin typeface="Calibri" panose="020F0502020204030204" pitchFamily="34" charset="0"/>
                <a:cs typeface="Calibri" panose="020F0502020204030204" pitchFamily="34" charset="0"/>
              </a:rPr>
              <a:t>Contact</a:t>
            </a:r>
            <a:r>
              <a:rPr lang="en-US" dirty="0" smtClean="0">
                <a:solidFill>
                  <a:srgbClr val="0000FF"/>
                </a:solidFill>
                <a:latin typeface="Calibri" panose="020F0502020204030204" pitchFamily="34" charset="0"/>
                <a:cs typeface="Calibri" panose="020F0502020204030204" pitchFamily="34" charset="0"/>
              </a:rPr>
              <a:t>: Perry@PerryKinkaide.com</a:t>
            </a:r>
            <a:endParaRPr lang="en-US" dirty="0">
              <a:solidFill>
                <a:srgbClr val="0000FF"/>
              </a:solidFill>
              <a:latin typeface="Calibri" panose="020F0502020204030204" pitchFamily="34" charset="0"/>
              <a:cs typeface="Calibri" panose="020F0502020204030204" pitchFamily="34" charset="0"/>
            </a:endParaRPr>
          </a:p>
          <a:p>
            <a:pPr algn="ctr"/>
            <a:endParaRPr lang="en-US" dirty="0" smtClean="0">
              <a:latin typeface="Calibri" panose="020F0502020204030204" pitchFamily="34" charset="0"/>
              <a:cs typeface="Calibri" panose="020F0502020204030204" pitchFamily="34" charset="0"/>
            </a:endParaRPr>
          </a:p>
          <a:p>
            <a:pPr algn="ctr"/>
            <a:r>
              <a:rPr lang="en-US" dirty="0" smtClean="0">
                <a:latin typeface="Calibri" panose="020F0502020204030204" pitchFamily="34" charset="0"/>
                <a:cs typeface="Calibri" panose="020F0502020204030204" pitchFamily="34" charset="0"/>
              </a:rPr>
              <a:t>Website: PerryKinkaide.com</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060681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762000"/>
            <a:ext cx="6629400" cy="954107"/>
          </a:xfrm>
          <a:prstGeom prst="rect">
            <a:avLst/>
          </a:prstGeom>
          <a:noFill/>
        </p:spPr>
        <p:txBody>
          <a:bodyPr wrap="square" rtlCol="0">
            <a:spAutoFit/>
          </a:bodyPr>
          <a:lstStyle/>
          <a:p>
            <a:pPr algn="ctr"/>
            <a:r>
              <a:rPr lang="en-US" sz="2800" dirty="0" smtClean="0">
                <a:latin typeface="Calibri" panose="020F0502020204030204" pitchFamily="34" charset="0"/>
                <a:cs typeface="Calibri" panose="020F0502020204030204" pitchFamily="34" charset="0"/>
              </a:rPr>
              <a:t>Alberta’s economic resilience - very weak</a:t>
            </a:r>
          </a:p>
          <a:p>
            <a:pPr algn="ctr"/>
            <a:r>
              <a:rPr lang="en-US" sz="2800" dirty="0" smtClean="0">
                <a:latin typeface="Calibri" panose="020F0502020204030204" pitchFamily="34" charset="0"/>
                <a:cs typeface="Calibri" panose="020F0502020204030204" pitchFamily="34" charset="0"/>
              </a:rPr>
              <a:t>Fall 2020</a:t>
            </a:r>
            <a:endParaRPr lang="en-US" sz="2800"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8B089D80-B216-4550-9551-62BF928BF090}" type="slidenum">
              <a:rPr lang="en-US" smtClean="0"/>
              <a:t>3</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791200"/>
            <a:ext cx="9271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567344" y="4535464"/>
            <a:ext cx="681361" cy="461665"/>
          </a:xfrm>
          <a:prstGeom prst="rect">
            <a:avLst/>
          </a:prstGeom>
          <a:noFill/>
        </p:spPr>
        <p:txBody>
          <a:bodyPr wrap="square" rtlCol="0">
            <a:spAutoFit/>
          </a:bodyPr>
          <a:lstStyle/>
          <a:p>
            <a:r>
              <a:rPr lang="en-US" sz="2400" b="1" dirty="0" smtClean="0">
                <a:latin typeface="Calibri" panose="020F0502020204030204" pitchFamily="34" charset="0"/>
                <a:cs typeface="Calibri" panose="020F0502020204030204" pitchFamily="34" charset="0"/>
              </a:rPr>
              <a:t>= D</a:t>
            </a:r>
            <a:endParaRPr lang="en-US" sz="2400" b="1"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427" y="1905000"/>
            <a:ext cx="2874264" cy="342099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398" y="1905000"/>
            <a:ext cx="2980042" cy="3392424"/>
          </a:xfrm>
          <a:prstGeom prst="rect">
            <a:avLst/>
          </a:prstGeom>
        </p:spPr>
      </p:pic>
      <p:sp>
        <p:nvSpPr>
          <p:cNvPr id="4" name="TextBox 3"/>
          <p:cNvSpPr txBox="1"/>
          <p:nvPr/>
        </p:nvSpPr>
        <p:spPr>
          <a:xfrm>
            <a:off x="755073" y="6282809"/>
            <a:ext cx="1295400" cy="369332"/>
          </a:xfrm>
          <a:prstGeom prst="rect">
            <a:avLst/>
          </a:prstGeom>
          <a:noFill/>
        </p:spPr>
        <p:txBody>
          <a:bodyPr wrap="square" rtlCol="0">
            <a:spAutoFit/>
          </a:bodyPr>
          <a:lstStyle/>
          <a:p>
            <a:r>
              <a:rPr lang="en-US" dirty="0" smtClean="0"/>
              <a:t>Review</a:t>
            </a:r>
            <a:endParaRPr lang="en-US" dirty="0"/>
          </a:p>
        </p:txBody>
      </p:sp>
    </p:spTree>
    <p:extLst>
      <p:ext uri="{BB962C8B-B14F-4D97-AF65-F5344CB8AC3E}">
        <p14:creationId xmlns:p14="http://schemas.microsoft.com/office/powerpoint/2010/main" val="293315303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4</a:t>
            </a:fld>
            <a:endParaRPr lang="en-US"/>
          </a:p>
        </p:txBody>
      </p:sp>
      <p:sp>
        <p:nvSpPr>
          <p:cNvPr id="5" name="TextBox 4"/>
          <p:cNvSpPr txBox="1"/>
          <p:nvPr/>
        </p:nvSpPr>
        <p:spPr>
          <a:xfrm>
            <a:off x="759643" y="457200"/>
            <a:ext cx="7315200" cy="1631216"/>
          </a:xfrm>
          <a:prstGeom prst="rect">
            <a:avLst/>
          </a:prstGeom>
          <a:noFill/>
        </p:spPr>
        <p:txBody>
          <a:bodyPr wrap="square" rtlCol="0">
            <a:spAutoFit/>
          </a:bodyPr>
          <a:lstStyle/>
          <a:p>
            <a:pPr algn="ctr"/>
            <a:r>
              <a:rPr lang="en-US" sz="2000" dirty="0" smtClean="0">
                <a:latin typeface="Calibri" panose="020F0502020204030204" pitchFamily="34" charset="0"/>
                <a:cs typeface="Calibri" panose="020F0502020204030204" pitchFamily="34" charset="0"/>
              </a:rPr>
              <a:t>A gradual increase in economic resilience (the black line) from 2015 into the spring of 2018. </a:t>
            </a:r>
          </a:p>
          <a:p>
            <a:pPr algn="ctr"/>
            <a:r>
              <a:rPr lang="en-US" sz="2000" dirty="0" smtClean="0">
                <a:latin typeface="Calibri" panose="020F0502020204030204" pitchFamily="34" charset="0"/>
                <a:cs typeface="Calibri" panose="020F0502020204030204" pitchFamily="34" charset="0"/>
              </a:rPr>
              <a:t> </a:t>
            </a:r>
          </a:p>
          <a:p>
            <a:pPr algn="ctr"/>
            <a:r>
              <a:rPr lang="en-US" sz="2000" dirty="0" smtClean="0">
                <a:latin typeface="Calibri" panose="020F0502020204030204" pitchFamily="34" charset="0"/>
                <a:cs typeface="Calibri" panose="020F0502020204030204" pitchFamily="34" charset="0"/>
              </a:rPr>
              <a:t>Weaker since triggered by issues in the energy industry and more so recently with the pandemic</a:t>
            </a:r>
            <a:endParaRPr lang="en-US" sz="2000" dirty="0">
              <a:latin typeface="Calibri" panose="020F0502020204030204" pitchFamily="34" charset="0"/>
              <a:cs typeface="Calibri" panose="020F050202020403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4419600"/>
            <a:ext cx="7772401"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295400" y="5105400"/>
            <a:ext cx="6324600" cy="58477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Crude Oil Prices</a:t>
            </a:r>
          </a:p>
          <a:p>
            <a:r>
              <a:rPr lang="en-US" sz="1400" dirty="0">
                <a:latin typeface="Calibri" panose="020F0502020204030204" pitchFamily="34" charset="0"/>
                <a:cs typeface="Calibri" panose="020F0502020204030204" pitchFamily="34" charset="0"/>
              </a:rPr>
              <a:t>https://www.macrotrends.net/1369/crude-oil-price-history-chart</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81200"/>
            <a:ext cx="8839200" cy="243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62000" y="6248400"/>
            <a:ext cx="1295400" cy="369332"/>
          </a:xfrm>
          <a:prstGeom prst="rect">
            <a:avLst/>
          </a:prstGeom>
          <a:noFill/>
        </p:spPr>
        <p:txBody>
          <a:bodyPr wrap="square" rtlCol="0">
            <a:spAutoFit/>
          </a:bodyPr>
          <a:lstStyle/>
          <a:p>
            <a:r>
              <a:rPr lang="en-US" dirty="0" smtClean="0"/>
              <a:t>Review</a:t>
            </a:r>
            <a:endParaRPr lang="en-US" dirty="0"/>
          </a:p>
        </p:txBody>
      </p:sp>
      <p:sp>
        <p:nvSpPr>
          <p:cNvPr id="3" name="TextBox 2"/>
          <p:cNvSpPr txBox="1"/>
          <p:nvPr/>
        </p:nvSpPr>
        <p:spPr>
          <a:xfrm>
            <a:off x="1371600" y="5867400"/>
            <a:ext cx="533400" cy="230832"/>
          </a:xfrm>
          <a:prstGeom prst="rect">
            <a:avLst/>
          </a:prstGeom>
          <a:solidFill>
            <a:schemeClr val="bg1"/>
          </a:solidFill>
        </p:spPr>
        <p:txBody>
          <a:bodyPr wrap="square" rtlCol="0">
            <a:spAutoFit/>
          </a:bodyPr>
          <a:lstStyle/>
          <a:p>
            <a:r>
              <a:rPr lang="en-US" sz="900" dirty="0" smtClean="0">
                <a:latin typeface="Arial" panose="020B0604020202020204" pitchFamily="34" charset="0"/>
                <a:cs typeface="Arial" panose="020B0604020202020204" pitchFamily="34" charset="0"/>
              </a:rPr>
              <a:t>2016</a:t>
            </a:r>
            <a:endParaRPr lang="en-US" sz="900" dirty="0">
              <a:latin typeface="Arial" panose="020B0604020202020204" pitchFamily="34" charset="0"/>
              <a:cs typeface="Arial" panose="020B0604020202020204" pitchFamily="34" charset="0"/>
            </a:endParaRPr>
          </a:p>
        </p:txBody>
      </p:sp>
      <p:sp>
        <p:nvSpPr>
          <p:cNvPr id="9" name="TextBox 8"/>
          <p:cNvSpPr txBox="1"/>
          <p:nvPr/>
        </p:nvSpPr>
        <p:spPr>
          <a:xfrm>
            <a:off x="3048000" y="5867400"/>
            <a:ext cx="533400" cy="230832"/>
          </a:xfrm>
          <a:prstGeom prst="rect">
            <a:avLst/>
          </a:prstGeom>
          <a:solidFill>
            <a:schemeClr val="bg1"/>
          </a:solidFill>
        </p:spPr>
        <p:txBody>
          <a:bodyPr wrap="square" rtlCol="0">
            <a:spAutoFit/>
          </a:bodyPr>
          <a:lstStyle/>
          <a:p>
            <a:r>
              <a:rPr lang="en-US" sz="900" dirty="0" smtClean="0">
                <a:latin typeface="Arial" panose="020B0604020202020204" pitchFamily="34" charset="0"/>
                <a:cs typeface="Arial" panose="020B0604020202020204" pitchFamily="34" charset="0"/>
              </a:rPr>
              <a:t>2017</a:t>
            </a:r>
            <a:endParaRPr lang="en-US" sz="900" dirty="0">
              <a:latin typeface="Arial" panose="020B0604020202020204" pitchFamily="34" charset="0"/>
              <a:cs typeface="Arial" panose="020B0604020202020204" pitchFamily="34" charset="0"/>
            </a:endParaRPr>
          </a:p>
        </p:txBody>
      </p:sp>
      <p:sp>
        <p:nvSpPr>
          <p:cNvPr id="10" name="TextBox 9"/>
          <p:cNvSpPr txBox="1"/>
          <p:nvPr/>
        </p:nvSpPr>
        <p:spPr>
          <a:xfrm>
            <a:off x="4724400" y="5867400"/>
            <a:ext cx="533400" cy="230832"/>
          </a:xfrm>
          <a:prstGeom prst="rect">
            <a:avLst/>
          </a:prstGeom>
          <a:solidFill>
            <a:schemeClr val="bg1"/>
          </a:solidFill>
        </p:spPr>
        <p:txBody>
          <a:bodyPr wrap="square" rtlCol="0">
            <a:spAutoFit/>
          </a:bodyPr>
          <a:lstStyle/>
          <a:p>
            <a:r>
              <a:rPr lang="en-US" sz="900" dirty="0" smtClean="0">
                <a:latin typeface="Arial" panose="020B0604020202020204" pitchFamily="34" charset="0"/>
                <a:cs typeface="Arial" panose="020B0604020202020204" pitchFamily="34" charset="0"/>
              </a:rPr>
              <a:t>2018</a:t>
            </a:r>
            <a:endParaRPr lang="en-US" sz="900" dirty="0">
              <a:latin typeface="Arial" panose="020B0604020202020204" pitchFamily="34" charset="0"/>
              <a:cs typeface="Arial" panose="020B0604020202020204" pitchFamily="34" charset="0"/>
            </a:endParaRPr>
          </a:p>
        </p:txBody>
      </p:sp>
      <p:sp>
        <p:nvSpPr>
          <p:cNvPr id="11" name="TextBox 10"/>
          <p:cNvSpPr txBox="1"/>
          <p:nvPr/>
        </p:nvSpPr>
        <p:spPr>
          <a:xfrm>
            <a:off x="6324600" y="5867400"/>
            <a:ext cx="533400" cy="230832"/>
          </a:xfrm>
          <a:prstGeom prst="rect">
            <a:avLst/>
          </a:prstGeom>
          <a:solidFill>
            <a:schemeClr val="bg1"/>
          </a:solidFill>
        </p:spPr>
        <p:txBody>
          <a:bodyPr wrap="square" rtlCol="0">
            <a:spAutoFit/>
          </a:bodyPr>
          <a:lstStyle/>
          <a:p>
            <a:r>
              <a:rPr lang="en-US" sz="900" dirty="0" smtClean="0">
                <a:latin typeface="Arial" panose="020B0604020202020204" pitchFamily="34" charset="0"/>
                <a:cs typeface="Arial" panose="020B0604020202020204" pitchFamily="34" charset="0"/>
              </a:rPr>
              <a:t> 2019   </a:t>
            </a:r>
            <a:endParaRPr lang="en-US" sz="900" dirty="0">
              <a:latin typeface="Arial" panose="020B0604020202020204" pitchFamily="34" charset="0"/>
              <a:cs typeface="Arial" panose="020B0604020202020204" pitchFamily="34" charset="0"/>
            </a:endParaRPr>
          </a:p>
        </p:txBody>
      </p:sp>
      <p:sp>
        <p:nvSpPr>
          <p:cNvPr id="12" name="TextBox 11"/>
          <p:cNvSpPr txBox="1"/>
          <p:nvPr/>
        </p:nvSpPr>
        <p:spPr>
          <a:xfrm>
            <a:off x="7924800" y="5867400"/>
            <a:ext cx="533400" cy="230832"/>
          </a:xfrm>
          <a:prstGeom prst="rect">
            <a:avLst/>
          </a:prstGeom>
          <a:solidFill>
            <a:schemeClr val="bg1"/>
          </a:solidFill>
        </p:spPr>
        <p:txBody>
          <a:bodyPr wrap="square" rtlCol="0">
            <a:spAutoFit/>
          </a:bodyPr>
          <a:lstStyle/>
          <a:p>
            <a:r>
              <a:rPr lang="en-US" sz="900" dirty="0" smtClean="0">
                <a:latin typeface="Arial" panose="020B0604020202020204" pitchFamily="34" charset="0"/>
                <a:cs typeface="Arial" panose="020B0604020202020204" pitchFamily="34" charset="0"/>
              </a:rPr>
              <a:t> 2020   </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994681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5</a:t>
            </a:fld>
            <a:endParaRPr lang="en-US"/>
          </a:p>
        </p:txBody>
      </p:sp>
      <p:sp>
        <p:nvSpPr>
          <p:cNvPr id="3" name="TextBox 2"/>
          <p:cNvSpPr txBox="1"/>
          <p:nvPr/>
        </p:nvSpPr>
        <p:spPr>
          <a:xfrm>
            <a:off x="762000" y="457200"/>
            <a:ext cx="7848600" cy="954107"/>
          </a:xfrm>
          <a:prstGeom prst="rect">
            <a:avLst/>
          </a:prstGeom>
          <a:noFill/>
        </p:spPr>
        <p:txBody>
          <a:bodyPr wrap="square" rtlCol="0">
            <a:spAutoFit/>
          </a:bodyPr>
          <a:lstStyle/>
          <a:p>
            <a:pPr algn="ctr"/>
            <a:r>
              <a:rPr lang="en-US" sz="2800" dirty="0" smtClean="0">
                <a:latin typeface="Calibri" panose="020F0502020204030204" pitchFamily="34" charset="0"/>
                <a:ea typeface="Cambria" panose="02040503050406030204" pitchFamily="18" charset="0"/>
                <a:cs typeface="Calibri" panose="020F0502020204030204" pitchFamily="34" charset="0"/>
              </a:rPr>
              <a:t>Economic Resilience - Year x Year -  </a:t>
            </a:r>
          </a:p>
          <a:p>
            <a:pPr algn="ctr"/>
            <a:r>
              <a:rPr lang="en-US" sz="2800" dirty="0" smtClean="0">
                <a:latin typeface="Calibri" panose="020F0502020204030204" pitchFamily="34" charset="0"/>
                <a:ea typeface="Cambria" panose="02040503050406030204" pitchFamily="18" charset="0"/>
                <a:cs typeface="Calibri" panose="020F0502020204030204" pitchFamily="34" charset="0"/>
              </a:rPr>
              <a:t>for Alberta’s REGIONS</a:t>
            </a:r>
            <a:endParaRPr lang="en-US" sz="2800" dirty="0">
              <a:latin typeface="Calibri" panose="020F0502020204030204" pitchFamily="34" charset="0"/>
              <a:ea typeface="Cambria" panose="02040503050406030204" pitchFamily="18" charset="0"/>
              <a:cs typeface="Calibri" panose="020F0502020204030204" pitchFamily="34" charset="0"/>
            </a:endParaRPr>
          </a:p>
        </p:txBody>
      </p:sp>
      <p:sp>
        <p:nvSpPr>
          <p:cNvPr id="4" name="TextBox 3"/>
          <p:cNvSpPr txBox="1"/>
          <p:nvPr/>
        </p:nvSpPr>
        <p:spPr>
          <a:xfrm>
            <a:off x="6324600" y="1752600"/>
            <a:ext cx="2362200" cy="1107996"/>
          </a:xfrm>
          <a:prstGeom prst="rect">
            <a:avLst/>
          </a:prstGeom>
          <a:noFill/>
        </p:spPr>
        <p:txBody>
          <a:bodyPr wrap="square" rtlCol="0">
            <a:spAutoFit/>
          </a:bodyPr>
          <a:lstStyle/>
          <a:p>
            <a:pPr algn="ctr"/>
            <a:r>
              <a:rPr lang="en-US" sz="1600" dirty="0" smtClean="0">
                <a:latin typeface="Calibri" panose="020F0502020204030204" pitchFamily="34" charset="0"/>
                <a:cs typeface="Calibri" panose="020F0502020204030204" pitchFamily="34" charset="0"/>
              </a:rPr>
              <a:t>Downturn in Fall of 2020 UNEVEN – most severe for </a:t>
            </a:r>
            <a:r>
              <a:rPr lang="en-US" sz="1600" b="1" dirty="0" smtClean="0">
                <a:solidFill>
                  <a:srgbClr val="FF0000"/>
                </a:solidFill>
                <a:latin typeface="Calibri" panose="020F0502020204030204" pitchFamily="34" charset="0"/>
                <a:cs typeface="Calibri" panose="020F0502020204030204" pitchFamily="34" charset="0"/>
              </a:rPr>
              <a:t>Edmonton REGION</a:t>
            </a:r>
          </a:p>
          <a:p>
            <a:pPr algn="ct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514600"/>
            <a:ext cx="8991600"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352801" y="4978893"/>
            <a:ext cx="5105398"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Calibri" panose="020F0502020204030204" pitchFamily="34" charset="0"/>
                <a:cs typeface="Calibri" panose="020F0502020204030204" pitchFamily="34" charset="0"/>
              </a:rPr>
              <a:t>Overall </a:t>
            </a:r>
            <a:r>
              <a:rPr lang="en-US" b="1" dirty="0" smtClean="0">
                <a:latin typeface="Calibri" panose="020F0502020204030204" pitchFamily="34" charset="0"/>
                <a:cs typeface="Calibri" panose="020F0502020204030204" pitchFamily="34" charset="0"/>
              </a:rPr>
              <a:t>weak.  </a:t>
            </a:r>
            <a:r>
              <a:rPr lang="en-US" dirty="0" smtClean="0">
                <a:latin typeface="Calibri" panose="020F0502020204030204" pitchFamily="34" charset="0"/>
                <a:cs typeface="Calibri" panose="020F0502020204030204" pitchFamily="34" charset="0"/>
              </a:rPr>
              <a:t>Under 3.0 - since 2015</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a:t>
            </a:r>
            <a:r>
              <a:rPr lang="en-US" dirty="0" smtClean="0">
                <a:latin typeface="Calibri" panose="020F0502020204030204" pitchFamily="34" charset="0"/>
                <a:cs typeface="Calibri" panose="020F0502020204030204" pitchFamily="34" charset="0"/>
              </a:rPr>
              <a:t>ome general progress </a:t>
            </a:r>
            <a:r>
              <a:rPr lang="en-US" dirty="0">
                <a:latin typeface="Calibri" panose="020F0502020204030204" pitchFamily="34" charset="0"/>
                <a:cs typeface="Calibri" panose="020F0502020204030204" pitchFamily="34" charset="0"/>
              </a:rPr>
              <a:t>evident </a:t>
            </a:r>
            <a:r>
              <a:rPr lang="en-US" dirty="0" smtClean="0">
                <a:latin typeface="Calibri" panose="020F0502020204030204" pitchFamily="34" charset="0"/>
                <a:cs typeface="Calibri" panose="020F0502020204030204" pitchFamily="34" charset="0"/>
              </a:rPr>
              <a:t>since 2016 particularly for </a:t>
            </a:r>
            <a:r>
              <a:rPr lang="en-US" b="1" dirty="0" smtClean="0">
                <a:solidFill>
                  <a:srgbClr val="003399"/>
                </a:solidFill>
                <a:latin typeface="Calibri" panose="020F0502020204030204" pitchFamily="34" charset="0"/>
                <a:cs typeface="Calibri" panose="020F0502020204030204" pitchFamily="34" charset="0"/>
              </a:rPr>
              <a:t>OTHER</a:t>
            </a:r>
            <a:r>
              <a:rPr lang="en-US" b="1" dirty="0">
                <a:solidFill>
                  <a:srgbClr val="003399"/>
                </a:solidFill>
                <a:latin typeface="Calibri" panose="020F0502020204030204" pitchFamily="34" charset="0"/>
                <a:cs typeface="Calibri" panose="020F0502020204030204" pitchFamily="34" charset="0"/>
              </a:rPr>
              <a:t>: Southern and </a:t>
            </a:r>
            <a:r>
              <a:rPr lang="en-US" b="1" dirty="0" smtClean="0">
                <a:solidFill>
                  <a:srgbClr val="003399"/>
                </a:solidFill>
                <a:latin typeface="Calibri" panose="020F0502020204030204" pitchFamily="34" charset="0"/>
                <a:cs typeface="Calibri" panose="020F0502020204030204" pitchFamily="34" charset="0"/>
              </a:rPr>
              <a:t>Central </a:t>
            </a:r>
          </a:p>
          <a:p>
            <a:pPr marL="285750" indent="-285750">
              <a:buFont typeface="Arial" panose="020B0604020202020204" pitchFamily="34" charset="0"/>
              <a:buChar char="•"/>
            </a:pPr>
            <a:r>
              <a:rPr lang="en-US" b="1" dirty="0" smtClean="0">
                <a:solidFill>
                  <a:srgbClr val="00B050"/>
                </a:solidFill>
                <a:latin typeface="Calibri" panose="020F0502020204030204" pitchFamily="34" charset="0"/>
                <a:cs typeface="Calibri" panose="020F0502020204030204" pitchFamily="34" charset="0"/>
              </a:rPr>
              <a:t>Calgary Region </a:t>
            </a:r>
            <a:r>
              <a:rPr lang="en-US" dirty="0" smtClean="0">
                <a:latin typeface="Calibri" panose="020F0502020204030204" pitchFamily="34" charset="0"/>
                <a:cs typeface="Calibri" panose="020F0502020204030204" pitchFamily="34" charset="0"/>
              </a:rPr>
              <a:t>shows seasonal fluctuations</a:t>
            </a:r>
            <a:endParaRPr lang="en-US" dirty="0">
              <a:latin typeface="Calibri" panose="020F0502020204030204" pitchFamily="34" charset="0"/>
              <a:cs typeface="Calibri" panose="020F0502020204030204" pitchFamily="34" charset="0"/>
            </a:endParaRPr>
          </a:p>
        </p:txBody>
      </p:sp>
      <p:sp>
        <p:nvSpPr>
          <p:cNvPr id="21" name="Oval 20"/>
          <p:cNvSpPr/>
          <p:nvPr/>
        </p:nvSpPr>
        <p:spPr>
          <a:xfrm>
            <a:off x="6477000" y="2743200"/>
            <a:ext cx="1752600" cy="1676400"/>
          </a:xfrm>
          <a:prstGeom prst="ellipse">
            <a:avLst/>
          </a:prstGeom>
          <a:noFill/>
          <a:ln w="19050">
            <a:solidFill>
              <a:srgbClr val="0F3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8909" y="6248400"/>
            <a:ext cx="1295400" cy="369332"/>
          </a:xfrm>
          <a:prstGeom prst="rect">
            <a:avLst/>
          </a:prstGeom>
          <a:noFill/>
        </p:spPr>
        <p:txBody>
          <a:bodyPr wrap="square" rtlCol="0">
            <a:spAutoFit/>
          </a:bodyPr>
          <a:lstStyle/>
          <a:p>
            <a:r>
              <a:rPr lang="en-US" dirty="0" smtClean="0"/>
              <a:t>Review</a:t>
            </a:r>
            <a:endParaRPr lang="en-US" dirty="0"/>
          </a:p>
        </p:txBody>
      </p:sp>
    </p:spTree>
    <p:extLst>
      <p:ext uri="{BB962C8B-B14F-4D97-AF65-F5344CB8AC3E}">
        <p14:creationId xmlns:p14="http://schemas.microsoft.com/office/powerpoint/2010/main" val="321097944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6</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0678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27364" y="6248400"/>
            <a:ext cx="1295400" cy="369332"/>
          </a:xfrm>
          <a:prstGeom prst="rect">
            <a:avLst/>
          </a:prstGeom>
          <a:noFill/>
        </p:spPr>
        <p:txBody>
          <a:bodyPr wrap="square" rtlCol="0">
            <a:spAutoFit/>
          </a:bodyPr>
          <a:lstStyle/>
          <a:p>
            <a:r>
              <a:rPr lang="en-US" dirty="0" smtClean="0"/>
              <a:t>Review</a:t>
            </a:r>
            <a:endParaRPr lang="en-US" dirty="0"/>
          </a:p>
        </p:txBody>
      </p:sp>
      <p:sp>
        <p:nvSpPr>
          <p:cNvPr id="3" name="Oval 2"/>
          <p:cNvSpPr/>
          <p:nvPr/>
        </p:nvSpPr>
        <p:spPr>
          <a:xfrm>
            <a:off x="5029200" y="1741055"/>
            <a:ext cx="4267200" cy="609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065818" y="4024745"/>
            <a:ext cx="1371600" cy="457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77000" y="6156036"/>
            <a:ext cx="21336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91000" y="3350488"/>
            <a:ext cx="838200" cy="685801"/>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57600" y="5638800"/>
            <a:ext cx="1371600" cy="45720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52400" y="6167704"/>
            <a:ext cx="457200" cy="4616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8600" y="6214646"/>
            <a:ext cx="346364" cy="338554"/>
          </a:xfrm>
          <a:prstGeom prst="rect">
            <a:avLst/>
          </a:prstGeom>
          <a:noFill/>
        </p:spPr>
        <p:txBody>
          <a:bodyPr wrap="square" rtlCol="0">
            <a:spAutoFit/>
          </a:bodyPr>
          <a:lstStyle/>
          <a:p>
            <a:r>
              <a:rPr lang="en-US" sz="1600" b="1" dirty="0" smtClean="0">
                <a:solidFill>
                  <a:schemeClr val="bg1"/>
                </a:solidFill>
                <a:latin typeface="Calibri" panose="020F0502020204030204" pitchFamily="34" charset="0"/>
                <a:cs typeface="Calibri" panose="020F0502020204030204" pitchFamily="34" charset="0"/>
              </a:rPr>
              <a:t>6</a:t>
            </a:r>
            <a:endParaRPr lang="en-US" sz="1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3626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2242" y="536487"/>
            <a:ext cx="4601757" cy="646331"/>
          </a:xfrm>
          <a:prstGeom prst="rect">
            <a:avLst/>
          </a:prstGeom>
          <a:noFill/>
        </p:spPr>
        <p:txBody>
          <a:bodyPr wrap="square" rtlCol="0">
            <a:spAutoFit/>
          </a:bodyPr>
          <a:lstStyle/>
          <a:p>
            <a:r>
              <a:rPr lang="en-US" sz="3600" dirty="0" smtClean="0">
                <a:latin typeface="Calibri" panose="020F0502020204030204" pitchFamily="34" charset="0"/>
                <a:cs typeface="Calibri" panose="020F0502020204030204" pitchFamily="34" charset="0"/>
              </a:rPr>
              <a:t>PROGRAM OBJECTIVES</a:t>
            </a:r>
            <a:endParaRPr lang="en-US" sz="3600" dirty="0">
              <a:latin typeface="Calibri" panose="020F0502020204030204" pitchFamily="34" charset="0"/>
              <a:cs typeface="Calibri" panose="020F0502020204030204" pitchFamily="34" charset="0"/>
            </a:endParaRPr>
          </a:p>
        </p:txBody>
      </p:sp>
      <p:sp>
        <p:nvSpPr>
          <p:cNvPr id="3" name="TextBox 2"/>
          <p:cNvSpPr txBox="1"/>
          <p:nvPr/>
        </p:nvSpPr>
        <p:spPr>
          <a:xfrm>
            <a:off x="533400" y="1182818"/>
            <a:ext cx="7924800" cy="5601533"/>
          </a:xfrm>
          <a:prstGeom prst="rect">
            <a:avLst/>
          </a:prstGeom>
          <a:noFill/>
        </p:spPr>
        <p:txBody>
          <a:bodyPr wrap="square" rtlCol="0">
            <a:spAutoFit/>
          </a:bodyPr>
          <a:lstStyle/>
          <a:p>
            <a:r>
              <a:rPr lang="en-US" sz="2000" dirty="0" smtClean="0">
                <a:latin typeface="Calibri" panose="020F0502020204030204" pitchFamily="34" charset="0"/>
                <a:cs typeface="Calibri" panose="020F0502020204030204" pitchFamily="34" charset="0"/>
              </a:rPr>
              <a:t>YOUR assessment and comments about Alberta’s economic diversification</a:t>
            </a:r>
          </a:p>
          <a:p>
            <a:endParaRPr lang="en-US" sz="2000" dirty="0" smtClean="0">
              <a:latin typeface="Calibri" panose="020F0502020204030204" pitchFamily="34" charset="0"/>
              <a:cs typeface="Calibri" panose="020F0502020204030204" pitchFamily="34" charset="0"/>
            </a:endParaRPr>
          </a:p>
          <a:p>
            <a:pPr>
              <a:lnSpc>
                <a:spcPct val="150000"/>
              </a:lnSpc>
            </a:pPr>
            <a:r>
              <a:rPr lang="en-US" sz="2000" dirty="0" smtClean="0">
                <a:latin typeface="Calibri" panose="020F0502020204030204" pitchFamily="34" charset="0"/>
                <a:cs typeface="Calibri" panose="020F0502020204030204" pitchFamily="34" charset="0"/>
              </a:rPr>
              <a:t>EPISODE #1. YOUR sentiment and </a:t>
            </a:r>
            <a:r>
              <a:rPr lang="en-US" sz="2000" dirty="0">
                <a:latin typeface="Calibri" panose="020F0502020204030204" pitchFamily="34" charset="0"/>
                <a:cs typeface="Calibri" panose="020F0502020204030204" pitchFamily="34" charset="0"/>
              </a:rPr>
              <a:t>views – </a:t>
            </a:r>
            <a:r>
              <a:rPr lang="en-US" sz="2000" dirty="0" smtClean="0">
                <a:latin typeface="Calibri" panose="020F0502020204030204" pitchFamily="34" charset="0"/>
                <a:cs typeface="Calibri" panose="020F0502020204030204" pitchFamily="34" charset="0"/>
              </a:rPr>
              <a:t>COUNT</a:t>
            </a:r>
          </a:p>
          <a:p>
            <a:pPr>
              <a:lnSpc>
                <a:spcPct val="150000"/>
              </a:lnSpc>
            </a:pPr>
            <a:r>
              <a:rPr lang="en-US" sz="2000" dirty="0">
                <a:latin typeface="Calibri" panose="020F0502020204030204" pitchFamily="34" charset="0"/>
                <a:cs typeface="Calibri" panose="020F0502020204030204" pitchFamily="34" charset="0"/>
              </a:rPr>
              <a:t>EPISODE #2. Locations differ for 2020 – A LOT</a:t>
            </a:r>
          </a:p>
          <a:p>
            <a:pPr marL="742950" lvl="1" indent="-285750">
              <a:buFontTx/>
              <a:buChar char="-"/>
            </a:pPr>
            <a:r>
              <a:rPr lang="en-US" sz="2000" dirty="0">
                <a:latin typeface="Calibri" panose="020F0502020204030204" pitchFamily="34" charset="0"/>
                <a:cs typeface="Calibri" panose="020F0502020204030204" pitchFamily="34" charset="0"/>
              </a:rPr>
              <a:t>Introducing Locations: Regions and sub-Regions</a:t>
            </a:r>
          </a:p>
          <a:p>
            <a:pPr marL="742950" lvl="1" indent="-285750">
              <a:buFontTx/>
              <a:buChar char="-"/>
            </a:pPr>
            <a:r>
              <a:rPr lang="en-US" sz="2000" dirty="0">
                <a:latin typeface="Calibri" panose="020F0502020204030204" pitchFamily="34" charset="0"/>
                <a:cs typeface="Calibri" panose="020F0502020204030204" pitchFamily="34" charset="0"/>
              </a:rPr>
              <a:t>Regional differences in economic resilience 2020 and since </a:t>
            </a:r>
            <a:r>
              <a:rPr lang="en-US" sz="2000" dirty="0" smtClean="0">
                <a:latin typeface="Calibri" panose="020F0502020204030204" pitchFamily="34" charset="0"/>
                <a:cs typeface="Calibri" panose="020F0502020204030204" pitchFamily="34" charset="0"/>
              </a:rPr>
              <a:t>2015</a:t>
            </a:r>
          </a:p>
          <a:p>
            <a:r>
              <a:rPr lang="en-US" sz="2000" dirty="0">
                <a:latin typeface="Calibri" panose="020F0502020204030204" pitchFamily="34" charset="0"/>
                <a:cs typeface="Calibri" panose="020F0502020204030204" pitchFamily="34" charset="0"/>
              </a:rPr>
              <a:t>EPISODE #3. Sectors differ – A LOT</a:t>
            </a:r>
          </a:p>
          <a:p>
            <a:pPr marL="742950" lvl="2" indent="-285750">
              <a:buFontTx/>
              <a:buChar char="-"/>
            </a:pPr>
            <a:r>
              <a:rPr lang="en-US" dirty="0">
                <a:latin typeface="Calibri" panose="020F0502020204030204" pitchFamily="34" charset="0"/>
                <a:cs typeface="Calibri" panose="020F0502020204030204" pitchFamily="34" charset="0"/>
              </a:rPr>
              <a:t>Introducing Sectors: Public Services, Professional Services, Industries</a:t>
            </a:r>
          </a:p>
          <a:p>
            <a:pPr marL="742950" lvl="2" indent="-285750">
              <a:buFontTx/>
              <a:buChar char="-"/>
            </a:pPr>
            <a:r>
              <a:rPr lang="en-US" dirty="0">
                <a:latin typeface="Calibri" panose="020F0502020204030204" pitchFamily="34" charset="0"/>
                <a:cs typeface="Calibri" panose="020F0502020204030204" pitchFamily="34" charset="0"/>
              </a:rPr>
              <a:t>Pausing first to reflect and address your questions </a:t>
            </a:r>
          </a:p>
          <a:p>
            <a:pPr marL="457200" lvl="2"/>
            <a:endParaRPr lang="en-US" dirty="0">
              <a:latin typeface="Calibri" panose="020F0502020204030204" pitchFamily="34" charset="0"/>
              <a:cs typeface="Calibri" panose="020F0502020204030204" pitchFamily="34" charset="0"/>
            </a:endParaRPr>
          </a:p>
          <a:p>
            <a:pPr>
              <a:lnSpc>
                <a:spcPct val="150000"/>
              </a:lnSpc>
            </a:pPr>
            <a:endParaRPr lang="en-US" sz="2000" dirty="0" smtClean="0">
              <a:latin typeface="Calibri" panose="020F0502020204030204" pitchFamily="34" charset="0"/>
              <a:cs typeface="Calibri" panose="020F0502020204030204" pitchFamily="34" charset="0"/>
            </a:endParaRPr>
          </a:p>
          <a:p>
            <a:pPr>
              <a:lnSpc>
                <a:spcPct val="150000"/>
              </a:lnSpc>
            </a:pPr>
            <a:endParaRPr lang="en-US" sz="2000" dirty="0" smtClean="0">
              <a:latin typeface="Calibri" panose="020F0502020204030204" pitchFamily="34" charset="0"/>
              <a:cs typeface="Calibri" panose="020F0502020204030204" pitchFamily="34" charset="0"/>
            </a:endParaRPr>
          </a:p>
          <a:p>
            <a:pPr>
              <a:lnSpc>
                <a:spcPct val="150000"/>
              </a:lnSpc>
            </a:pPr>
            <a:r>
              <a:rPr lang="en-US" sz="2000" dirty="0" smtClean="0">
                <a:latin typeface="Calibri" panose="020F0502020204030204" pitchFamily="34" charset="0"/>
                <a:cs typeface="Calibri" panose="020F0502020204030204" pitchFamily="34" charset="0"/>
              </a:rPr>
              <a:t>EPISODE #5.  Summary Recommendations</a:t>
            </a:r>
          </a:p>
          <a:p>
            <a:pPr marL="285750" indent="-285750">
              <a:buFontTx/>
              <a:buChar char="-"/>
            </a:pPr>
            <a:endParaRPr lang="en-US" dirty="0" smtClean="0"/>
          </a:p>
          <a:p>
            <a:pPr marL="285750" indent="-285750">
              <a:buFontTx/>
              <a:buChar char="-"/>
            </a:pPr>
            <a:endParaRPr lang="en-US" dirty="0" smtClean="0"/>
          </a:p>
          <a:p>
            <a:pPr marL="285750" indent="-285750">
              <a:buFontTx/>
              <a:buChar char="-"/>
            </a:pPr>
            <a:endParaRPr lang="en-US" dirty="0"/>
          </a:p>
        </p:txBody>
      </p:sp>
      <p:sp>
        <p:nvSpPr>
          <p:cNvPr id="5" name="Slide Number Placeholder 4"/>
          <p:cNvSpPr>
            <a:spLocks noGrp="1"/>
          </p:cNvSpPr>
          <p:nvPr>
            <p:ph type="sldNum" sz="quarter" idx="12"/>
          </p:nvPr>
        </p:nvSpPr>
        <p:spPr/>
        <p:txBody>
          <a:bodyPr/>
          <a:lstStyle/>
          <a:p>
            <a:fld id="{8B089D80-B216-4550-9551-62BF928BF090}" type="slidenum">
              <a:rPr lang="en-US" smtClean="0"/>
              <a:t>7</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1100" y="5715000"/>
            <a:ext cx="9271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1137136757"/>
              </p:ext>
            </p:extLst>
          </p:nvPr>
        </p:nvGraphicFramePr>
        <p:xfrm>
          <a:off x="732242" y="4343400"/>
          <a:ext cx="6096000" cy="1066800"/>
        </p:xfrm>
        <a:graphic>
          <a:graphicData uri="http://schemas.openxmlformats.org/drawingml/2006/table">
            <a:tbl>
              <a:tblPr firstRow="1" bandRow="1">
                <a:tableStyleId>{5C22544A-7EE6-4342-B048-85BDC9FD1C3A}</a:tableStyleId>
              </a:tblPr>
              <a:tblGrid>
                <a:gridCol w="6096000"/>
              </a:tblGrid>
              <a:tr h="0">
                <a:tc>
                  <a:txBody>
                    <a:bodyPr/>
                    <a:lstStyle/>
                    <a:p>
                      <a:pPr marL="0" lvl="1"/>
                      <a:r>
                        <a:rPr lang="en-US" sz="2400" dirty="0" smtClean="0">
                          <a:solidFill>
                            <a:schemeClr val="tx1"/>
                          </a:solidFill>
                          <a:latin typeface="Calibri" panose="020F0502020204030204" pitchFamily="34" charset="0"/>
                          <a:cs typeface="Calibri" panose="020F0502020204030204" pitchFamily="34" charset="0"/>
                        </a:rPr>
                        <a:t>EPISODE #4. Innovation can help – YES?</a:t>
                      </a:r>
                    </a:p>
                    <a:p>
                      <a:pPr marL="742950" lvl="1" indent="-285750">
                        <a:buFontTx/>
                        <a:buChar char="-"/>
                      </a:pPr>
                      <a:r>
                        <a:rPr lang="en-US" sz="2000" dirty="0" smtClean="0">
                          <a:solidFill>
                            <a:schemeClr val="tx1"/>
                          </a:solidFill>
                          <a:latin typeface="Calibri" panose="020F0502020204030204" pitchFamily="34" charset="0"/>
                          <a:cs typeface="Calibri" panose="020F0502020204030204" pitchFamily="34" charset="0"/>
                        </a:rPr>
                        <a:t>Introducing the role</a:t>
                      </a:r>
                      <a:r>
                        <a:rPr lang="en-US" sz="2000" baseline="0" dirty="0" smtClean="0">
                          <a:solidFill>
                            <a:schemeClr val="tx1"/>
                          </a:solidFill>
                          <a:latin typeface="Calibri" panose="020F0502020204030204" pitchFamily="34" charset="0"/>
                          <a:cs typeface="Calibri" panose="020F0502020204030204" pitchFamily="34" charset="0"/>
                        </a:rPr>
                        <a:t> of Government</a:t>
                      </a:r>
                    </a:p>
                    <a:p>
                      <a:pPr marL="742950" lvl="1" indent="-285750">
                        <a:buFontTx/>
                        <a:buChar char="-"/>
                      </a:pPr>
                      <a:r>
                        <a:rPr lang="en-US" sz="2000" baseline="0" dirty="0" smtClean="0">
                          <a:solidFill>
                            <a:schemeClr val="tx1"/>
                          </a:solidFill>
                          <a:latin typeface="Calibri" panose="020F0502020204030204" pitchFamily="34" charset="0"/>
                          <a:cs typeface="Calibri" panose="020F0502020204030204" pitchFamily="34" charset="0"/>
                        </a:rPr>
                        <a:t>Assessing the Innovation Eco</a:t>
                      </a:r>
                      <a:r>
                        <a:rPr lang="en-US" sz="2000" dirty="0" smtClean="0">
                          <a:solidFill>
                            <a:schemeClr val="tx1"/>
                          </a:solidFill>
                          <a:latin typeface="Calibri" panose="020F0502020204030204" pitchFamily="34" charset="0"/>
                          <a:cs typeface="Calibri" panose="020F0502020204030204" pitchFamily="34" charset="0"/>
                        </a:rPr>
                        <a:t>system</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EC0DE"/>
                    </a:solidFill>
                  </a:tcPr>
                </a:tc>
              </a:tr>
            </a:tbl>
          </a:graphicData>
        </a:graphic>
      </p:graphicFrame>
    </p:spTree>
    <p:extLst>
      <p:ext uri="{BB962C8B-B14F-4D97-AF65-F5344CB8AC3E}">
        <p14:creationId xmlns:p14="http://schemas.microsoft.com/office/powerpoint/2010/main" val="1021977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8</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585441070"/>
              </p:ext>
            </p:extLst>
          </p:nvPr>
        </p:nvGraphicFramePr>
        <p:xfrm>
          <a:off x="457200" y="1143000"/>
          <a:ext cx="8153399" cy="3797798"/>
        </p:xfrm>
        <a:graphic>
          <a:graphicData uri="http://schemas.openxmlformats.org/drawingml/2006/table">
            <a:tbl>
              <a:tblPr firstRow="1" bandRow="1">
                <a:tableStyleId>{5C22544A-7EE6-4342-B048-85BDC9FD1C3A}</a:tableStyleId>
              </a:tblPr>
              <a:tblGrid>
                <a:gridCol w="685799"/>
                <a:gridCol w="609600"/>
                <a:gridCol w="6858000"/>
              </a:tblGrid>
              <a:tr h="368798">
                <a:tc>
                  <a:txBody>
                    <a:bodyPr/>
                    <a:lstStyle/>
                    <a:p>
                      <a:r>
                        <a:rPr lang="en-US" dirty="0" smtClean="0">
                          <a:solidFill>
                            <a:schemeClr val="tx1"/>
                          </a:solidFill>
                          <a:latin typeface="Calibri" panose="020F0502020204030204" pitchFamily="34" charset="0"/>
                          <a:cs typeface="Calibri" panose="020F0502020204030204" pitchFamily="34" charset="0"/>
                        </a:rPr>
                        <a:t>Rank</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latin typeface="Calibri" panose="020F0502020204030204" pitchFamily="34" charset="0"/>
                          <a:cs typeface="Calibri" panose="020F0502020204030204" pitchFamily="34" charset="0"/>
                        </a:rPr>
                        <a:t>%</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latin typeface="Calibri" panose="020F0502020204030204" pitchFamily="34" charset="0"/>
                          <a:cs typeface="Calibri" panose="020F0502020204030204" pitchFamily="34" charset="0"/>
                        </a:rPr>
                        <a:t>Role</a:t>
                      </a:r>
                      <a:r>
                        <a:rPr lang="en-US" baseline="0" dirty="0" smtClean="0">
                          <a:solidFill>
                            <a:schemeClr val="tx1"/>
                          </a:solidFill>
                          <a:latin typeface="Calibri" panose="020F0502020204030204" pitchFamily="34" charset="0"/>
                          <a:cs typeface="Calibri" panose="020F0502020204030204" pitchFamily="34" charset="0"/>
                        </a:rPr>
                        <a:t> Options</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83929">
                <a:tc>
                  <a:txBody>
                    <a:bodyPr/>
                    <a:lstStyle/>
                    <a:p>
                      <a:pPr algn="ctr"/>
                      <a:r>
                        <a:rPr lang="en-US" dirty="0" smtClean="0">
                          <a:solidFill>
                            <a:schemeClr val="tx1"/>
                          </a:solidFill>
                          <a:latin typeface="Calibri" panose="020F0502020204030204" pitchFamily="34" charset="0"/>
                          <a:cs typeface="Calibri" panose="020F0502020204030204" pitchFamily="34" charset="0"/>
                        </a:rPr>
                        <a:t>1</a:t>
                      </a:r>
                      <a:endParaRPr lang="en-US"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latin typeface="Calibri" panose="020F0502020204030204" pitchFamily="34" charset="0"/>
                          <a:cs typeface="Calibri" panose="020F0502020204030204" pitchFamily="34" charset="0"/>
                        </a:rPr>
                        <a:t>69%</a:t>
                      </a:r>
                      <a:endParaRPr lang="en-US"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b="1" dirty="0" smtClean="0">
                          <a:solidFill>
                            <a:schemeClr val="tx1"/>
                          </a:solidFill>
                          <a:latin typeface="Calibri" panose="020F0502020204030204" pitchFamily="34" charset="0"/>
                          <a:cs typeface="Calibri" panose="020F0502020204030204" pitchFamily="34" charset="0"/>
                        </a:rPr>
                        <a:t>Formulate policies and employ incentives for encouraging small business innovation</a:t>
                      </a:r>
                      <a:endParaRPr lang="en-US" sz="16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8798">
                <a:tc>
                  <a:txBody>
                    <a:bodyPr/>
                    <a:lstStyle/>
                    <a:p>
                      <a:pPr algn="ctr"/>
                      <a:r>
                        <a:rPr lang="en-US" dirty="0" smtClean="0">
                          <a:solidFill>
                            <a:schemeClr val="tx1"/>
                          </a:solidFill>
                          <a:latin typeface="Calibri" panose="020F0502020204030204" pitchFamily="34" charset="0"/>
                          <a:cs typeface="Calibri" panose="020F0502020204030204" pitchFamily="34" charset="0"/>
                        </a:rPr>
                        <a:t>2</a:t>
                      </a:r>
                      <a:endParaRPr lang="en-US"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latin typeface="Calibri" panose="020F0502020204030204" pitchFamily="34" charset="0"/>
                          <a:cs typeface="Calibri" panose="020F0502020204030204" pitchFamily="34" charset="0"/>
                        </a:rPr>
                        <a:t>65%</a:t>
                      </a:r>
                      <a:endParaRPr lang="en-US"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b="0" dirty="0" smtClean="0">
                          <a:solidFill>
                            <a:schemeClr val="tx1"/>
                          </a:solidFill>
                          <a:latin typeface="Calibri" panose="020F0502020204030204" pitchFamily="34" charset="0"/>
                          <a:cs typeface="Calibri" panose="020F0502020204030204" pitchFamily="34" charset="0"/>
                        </a:rPr>
                        <a:t>Promote entrepreneurship and small business start-ups</a:t>
                      </a:r>
                      <a:endParaRPr lang="en-US" sz="1600" b="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1334">
                <a:tc>
                  <a:txBody>
                    <a:bodyPr/>
                    <a:lstStyle/>
                    <a:p>
                      <a:pPr algn="ctr"/>
                      <a:r>
                        <a:rPr lang="en-US" dirty="0" smtClean="0">
                          <a:solidFill>
                            <a:schemeClr val="tx1"/>
                          </a:solidFill>
                          <a:latin typeface="Calibri" panose="020F0502020204030204" pitchFamily="34" charset="0"/>
                          <a:cs typeface="Calibri" panose="020F0502020204030204" pitchFamily="34" charset="0"/>
                        </a:rPr>
                        <a:t>3</a:t>
                      </a:r>
                      <a:endParaRPr lang="en-US"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latin typeface="Calibri" panose="020F0502020204030204" pitchFamily="34" charset="0"/>
                          <a:cs typeface="Calibri" panose="020F0502020204030204" pitchFamily="34" charset="0"/>
                        </a:rPr>
                        <a:t>60%</a:t>
                      </a:r>
                      <a:endParaRPr lang="en-US"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smtClean="0">
                          <a:solidFill>
                            <a:srgbClr val="000000"/>
                          </a:solidFill>
                          <a:effectLst/>
                          <a:latin typeface="Calibri" panose="020F0502020204030204" pitchFamily="34" charset="0"/>
                          <a:cs typeface="Calibri" panose="020F0502020204030204" pitchFamily="34" charset="0"/>
                        </a:rPr>
                        <a:t>  Fund </a:t>
                      </a:r>
                      <a:r>
                        <a:rPr lang="en-US" sz="1600" b="0" i="0" u="none" strike="noStrike" dirty="0">
                          <a:solidFill>
                            <a:srgbClr val="000000"/>
                          </a:solidFill>
                          <a:effectLst/>
                          <a:latin typeface="Calibri" panose="020F0502020204030204" pitchFamily="34" charset="0"/>
                          <a:cs typeface="Calibri" panose="020F0502020204030204" pitchFamily="34" charset="0"/>
                        </a:rPr>
                        <a:t>educational and training programs for </a:t>
                      </a:r>
                      <a:r>
                        <a:rPr lang="en-US" sz="1600" b="0" i="0" u="none" strike="noStrike" dirty="0" smtClean="0">
                          <a:solidFill>
                            <a:srgbClr val="000000"/>
                          </a:solidFill>
                          <a:effectLst/>
                          <a:latin typeface="Calibri" panose="020F0502020204030204" pitchFamily="34" charset="0"/>
                          <a:cs typeface="Calibri" panose="020F0502020204030204" pitchFamily="34" charset="0"/>
                        </a:rPr>
                        <a:t>ensuring </a:t>
                      </a:r>
                      <a:r>
                        <a:rPr lang="en-US" sz="1600" b="0" i="0" u="none" strike="noStrike" dirty="0">
                          <a:solidFill>
                            <a:srgbClr val="000000"/>
                          </a:solidFill>
                          <a:effectLst/>
                          <a:latin typeface="Calibri" panose="020F0502020204030204" pitchFamily="34" charset="0"/>
                          <a:cs typeface="Calibri" panose="020F0502020204030204" pitchFamily="34" charset="0"/>
                        </a:rPr>
                        <a:t>that graduates can create </a:t>
                      </a:r>
                      <a:endParaRPr lang="en-US" sz="1600" b="0" i="0" u="none" strike="noStrike" dirty="0" smtClean="0">
                        <a:solidFill>
                          <a:srgbClr val="000000"/>
                        </a:solidFill>
                        <a:effectLst/>
                        <a:latin typeface="Calibri" panose="020F0502020204030204" pitchFamily="34" charset="0"/>
                        <a:cs typeface="Calibri" panose="020F0502020204030204" pitchFamily="34" charset="0"/>
                      </a:endParaRPr>
                    </a:p>
                    <a:p>
                      <a:pPr algn="l" fontAlgn="b"/>
                      <a:r>
                        <a:rPr lang="en-US" sz="1600" b="0" i="0" u="none" strike="noStrike" baseline="0" dirty="0" smtClean="0">
                          <a:solidFill>
                            <a:srgbClr val="000000"/>
                          </a:solidFill>
                          <a:effectLst/>
                          <a:latin typeface="Calibri" panose="020F0502020204030204" pitchFamily="34" charset="0"/>
                          <a:cs typeface="Calibri" panose="020F0502020204030204" pitchFamily="34" charset="0"/>
                        </a:rPr>
                        <a:t>  </a:t>
                      </a:r>
                      <a:r>
                        <a:rPr lang="en-US" sz="1600" b="0" i="0" u="none" strike="noStrike" dirty="0" smtClean="0">
                          <a:solidFill>
                            <a:srgbClr val="000000"/>
                          </a:solidFill>
                          <a:effectLst/>
                          <a:latin typeface="Calibri" panose="020F0502020204030204" pitchFamily="34" charset="0"/>
                          <a:cs typeface="Calibri" panose="020F0502020204030204" pitchFamily="34" charset="0"/>
                        </a:rPr>
                        <a:t>new </a:t>
                      </a:r>
                      <a:r>
                        <a:rPr lang="en-US" sz="1600" b="0" i="0" u="none" strike="noStrike" dirty="0">
                          <a:solidFill>
                            <a:srgbClr val="000000"/>
                          </a:solidFill>
                          <a:effectLst/>
                          <a:latin typeface="Calibri" panose="020F0502020204030204" pitchFamily="34" charset="0"/>
                          <a:cs typeface="Calibri" panose="020F0502020204030204" pitchFamily="34" charset="0"/>
                        </a:rPr>
                        <a:t>jobs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8798">
                <a:tc>
                  <a:txBody>
                    <a:bodyPr/>
                    <a:lstStyle/>
                    <a:p>
                      <a:pPr algn="ctr"/>
                      <a:r>
                        <a:rPr lang="en-US" dirty="0" smtClean="0">
                          <a:solidFill>
                            <a:schemeClr val="tx1"/>
                          </a:solidFill>
                          <a:latin typeface="Calibri" panose="020F0502020204030204" pitchFamily="34" charset="0"/>
                          <a:cs typeface="Calibri" panose="020F0502020204030204" pitchFamily="34" charset="0"/>
                        </a:rPr>
                        <a:t>4</a:t>
                      </a:r>
                      <a:endParaRPr lang="en-US"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latin typeface="Calibri" panose="020F0502020204030204" pitchFamily="34" charset="0"/>
                          <a:cs typeface="Calibri" panose="020F0502020204030204" pitchFamily="34" charset="0"/>
                        </a:rPr>
                        <a:t>59%</a:t>
                      </a:r>
                      <a:endParaRPr lang="en-US"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a:rPr>
                        <a:t>  Negotiate trade agreements increasing access to markets for Alberta products </a:t>
                      </a:r>
                    </a:p>
                    <a:p>
                      <a:pPr marL="0" marR="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a:rPr>
                        <a:t>  and services</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6936">
                <a:tc>
                  <a:txBody>
                    <a:bodyPr/>
                    <a:lstStyle/>
                    <a:p>
                      <a:pPr algn="ctr"/>
                      <a:r>
                        <a:rPr lang="en-US" dirty="0" smtClean="0">
                          <a:solidFill>
                            <a:schemeClr val="tx1"/>
                          </a:solidFill>
                          <a:latin typeface="Calibri" panose="020F0502020204030204" pitchFamily="34" charset="0"/>
                          <a:cs typeface="Calibri" panose="020F0502020204030204" pitchFamily="34" charset="0"/>
                        </a:rPr>
                        <a:t>5</a:t>
                      </a:r>
                      <a:endParaRPr lang="en-US"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latin typeface="Calibri" panose="020F0502020204030204" pitchFamily="34" charset="0"/>
                          <a:cs typeface="Calibri" panose="020F0502020204030204" pitchFamily="34"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smtClean="0">
                          <a:solidFill>
                            <a:srgbClr val="000000"/>
                          </a:solidFill>
                          <a:effectLst/>
                          <a:latin typeface="Calibri"/>
                        </a:rPr>
                        <a:t>  Invest directly in RESEARCH offering long term job creation</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7209">
                <a:tc>
                  <a:txBody>
                    <a:bodyPr/>
                    <a:lstStyle/>
                    <a:p>
                      <a:pPr algn="ctr"/>
                      <a:r>
                        <a:rPr lang="en-US" dirty="0" smtClean="0">
                          <a:solidFill>
                            <a:schemeClr val="tx1"/>
                          </a:solidFill>
                          <a:latin typeface="Calibri" panose="020F0502020204030204" pitchFamily="34" charset="0"/>
                          <a:cs typeface="Calibri" panose="020F0502020204030204" pitchFamily="34" charset="0"/>
                        </a:rPr>
                        <a:t>6</a:t>
                      </a:r>
                      <a:endParaRPr lang="en-US"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latin typeface="Calibri" panose="020F0502020204030204" pitchFamily="34" charset="0"/>
                          <a:cs typeface="Calibri" panose="020F0502020204030204" pitchFamily="34" charset="0"/>
                        </a:rPr>
                        <a:t>42%</a:t>
                      </a:r>
                      <a:endParaRPr lang="en-US"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600" b="0" i="0" u="none" strike="noStrike" dirty="0" smtClean="0">
                          <a:solidFill>
                            <a:srgbClr val="000000"/>
                          </a:solidFill>
                          <a:effectLst/>
                          <a:latin typeface="Calibri"/>
                        </a:rPr>
                        <a:t>  Use government purchasing power to develop and attract business to Alberta</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7416">
                <a:tc>
                  <a:txBody>
                    <a:bodyPr/>
                    <a:lstStyle/>
                    <a:p>
                      <a:pPr algn="ctr"/>
                      <a:r>
                        <a:rPr lang="en-US" dirty="0" smtClean="0">
                          <a:solidFill>
                            <a:schemeClr val="tx1"/>
                          </a:solidFill>
                          <a:latin typeface="Calibri" panose="020F0502020204030204" pitchFamily="34" charset="0"/>
                          <a:cs typeface="Calibri" panose="020F0502020204030204" pitchFamily="34" charset="0"/>
                        </a:rPr>
                        <a:t>7</a:t>
                      </a:r>
                      <a:endParaRPr lang="en-US"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latin typeface="Calibri" panose="020F0502020204030204" pitchFamily="34" charset="0"/>
                          <a:cs typeface="Calibri" panose="020F0502020204030204" pitchFamily="34" charset="0"/>
                        </a:rPr>
                        <a:t>37%</a:t>
                      </a:r>
                      <a:endParaRPr lang="en-US"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fontAlgn="b">
                        <a:buFont typeface="Arial" panose="020B0604020202020204" pitchFamily="34" charset="0"/>
                        <a:buNone/>
                      </a:pPr>
                      <a:r>
                        <a:rPr lang="en-US" sz="1600" b="0" i="0" u="none" strike="noStrike" dirty="0" smtClean="0">
                          <a:solidFill>
                            <a:srgbClr val="000000"/>
                          </a:solidFill>
                          <a:effectLst/>
                          <a:latin typeface="Calibri"/>
                        </a:rPr>
                        <a:t>  Invest  directly</a:t>
                      </a:r>
                      <a:r>
                        <a:rPr lang="en-US" sz="1600" b="0" i="0" u="none" strike="noStrike" baseline="0" dirty="0" smtClean="0">
                          <a:solidFill>
                            <a:srgbClr val="000000"/>
                          </a:solidFill>
                          <a:effectLst/>
                          <a:latin typeface="Calibri"/>
                        </a:rPr>
                        <a:t> in technology commercialization</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8798">
                <a:tc>
                  <a:txBody>
                    <a:bodyPr/>
                    <a:lstStyle/>
                    <a:p>
                      <a:pPr algn="ctr"/>
                      <a:r>
                        <a:rPr lang="en-US" dirty="0" smtClean="0">
                          <a:solidFill>
                            <a:schemeClr val="tx1"/>
                          </a:solidFill>
                          <a:latin typeface="Calibri" panose="020F0502020204030204" pitchFamily="34" charset="0"/>
                          <a:cs typeface="Calibri" panose="020F0502020204030204" pitchFamily="34" charset="0"/>
                        </a:rPr>
                        <a:t>8</a:t>
                      </a:r>
                      <a:endParaRPr lang="en-US"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latin typeface="Calibri" panose="020F0502020204030204" pitchFamily="34" charset="0"/>
                          <a:cs typeface="Calibri" panose="020F0502020204030204" pitchFamily="34" charset="0"/>
                        </a:rPr>
                        <a:t>26%</a:t>
                      </a:r>
                      <a:endParaRPr lang="en-US"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0" i="0" u="none" strike="noStrike" dirty="0" smtClean="0">
                          <a:solidFill>
                            <a:srgbClr val="000000"/>
                          </a:solidFill>
                          <a:effectLst/>
                          <a:latin typeface="Calibri"/>
                        </a:rPr>
                        <a:t>  Invest </a:t>
                      </a:r>
                      <a:r>
                        <a:rPr lang="en-US" sz="1600" b="0" i="0" u="none" strike="noStrike" dirty="0">
                          <a:solidFill>
                            <a:srgbClr val="000000"/>
                          </a:solidFill>
                          <a:effectLst/>
                          <a:latin typeface="Calibri"/>
                        </a:rPr>
                        <a:t>directly in PROJECTS offering immediate job creation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TextBox 3"/>
          <p:cNvSpPr txBox="1"/>
          <p:nvPr/>
        </p:nvSpPr>
        <p:spPr>
          <a:xfrm>
            <a:off x="685800" y="533400"/>
            <a:ext cx="7696200" cy="461665"/>
          </a:xfrm>
          <a:prstGeom prst="rect">
            <a:avLst/>
          </a:prstGeom>
          <a:noFill/>
        </p:spPr>
        <p:txBody>
          <a:bodyPr wrap="square" rtlCol="0">
            <a:spAutoFit/>
          </a:bodyPr>
          <a:lstStyle/>
          <a:p>
            <a:pPr algn="ctr"/>
            <a:r>
              <a:rPr lang="en-US" sz="2400" dirty="0" smtClean="0">
                <a:latin typeface="Calibri" panose="020F0502020204030204" pitchFamily="34" charset="0"/>
                <a:cs typeface="Calibri" panose="020F0502020204030204" pitchFamily="34" charset="0"/>
              </a:rPr>
              <a:t>Roles for Government in Achieving Economic Resilience </a:t>
            </a:r>
            <a:endParaRPr lang="en-US" sz="2400" dirty="0">
              <a:latin typeface="Calibri" panose="020F0502020204030204" pitchFamily="34" charset="0"/>
              <a:cs typeface="Calibri" panose="020F0502020204030204" pitchFamily="34" charset="0"/>
            </a:endParaRPr>
          </a:p>
        </p:txBody>
      </p:sp>
      <p:sp>
        <p:nvSpPr>
          <p:cNvPr id="5" name="TextBox 4"/>
          <p:cNvSpPr txBox="1"/>
          <p:nvPr/>
        </p:nvSpPr>
        <p:spPr>
          <a:xfrm>
            <a:off x="457200" y="5257800"/>
            <a:ext cx="8153400" cy="646331"/>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Rankings are consistent overall other than Central and Northern Alberta that ranked  the negotiation of trade agreements (Agriculture?) higher than elsewhere.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7070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089D80-B216-4550-9551-62BF928BF090}" type="slidenum">
              <a:rPr lang="en-US" smtClean="0"/>
              <a:t>9</a:t>
            </a:fld>
            <a:endParaRPr lang="en-US"/>
          </a:p>
        </p:txBody>
      </p:sp>
      <p:sp>
        <p:nvSpPr>
          <p:cNvPr id="3" name="TextBox 2"/>
          <p:cNvSpPr txBox="1"/>
          <p:nvPr/>
        </p:nvSpPr>
        <p:spPr>
          <a:xfrm>
            <a:off x="512618" y="533400"/>
            <a:ext cx="8229600" cy="923330"/>
          </a:xfrm>
          <a:prstGeom prst="rect">
            <a:avLst/>
          </a:prstGeom>
          <a:noFill/>
        </p:spPr>
        <p:txBody>
          <a:bodyPr wrap="square" rtlCol="0">
            <a:spAutoFit/>
          </a:bodyPr>
          <a:lstStyle/>
          <a:p>
            <a:pPr algn="ctr"/>
            <a:r>
              <a:rPr lang="en-US" dirty="0" smtClean="0">
                <a:latin typeface="Calibri" panose="020F0502020204030204" pitchFamily="34" charset="0"/>
                <a:cs typeface="Calibri" panose="020F0502020204030204" pitchFamily="34" charset="0"/>
              </a:rPr>
              <a:t>Question. 8. To </a:t>
            </a:r>
            <a:r>
              <a:rPr lang="en-US" dirty="0">
                <a:latin typeface="Calibri" panose="020F0502020204030204" pitchFamily="34" charset="0"/>
                <a:cs typeface="Calibri" panose="020F0502020204030204" pitchFamily="34" charset="0"/>
              </a:rPr>
              <a:t>achieve economic resilience/ diversification, a state/province needs an effective and continuously improving Innovation Ecosystem that supports the survival, growth and retention of it's entrepreneurs and small businesses.  Do you agree?</a:t>
            </a: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98347"/>
            <a:ext cx="5181600" cy="277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62400" y="2327016"/>
            <a:ext cx="3771900"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4%</a:t>
            </a:r>
            <a:endParaRPr lang="en-US" dirty="0">
              <a:latin typeface="Calibri" panose="020F0502020204030204" pitchFamily="34" charset="0"/>
              <a:cs typeface="Calibri" panose="020F0502020204030204" pitchFamily="34" charset="0"/>
            </a:endParaRPr>
          </a:p>
        </p:txBody>
      </p:sp>
      <p:sp>
        <p:nvSpPr>
          <p:cNvPr id="8" name="TextBox 7"/>
          <p:cNvSpPr txBox="1"/>
          <p:nvPr/>
        </p:nvSpPr>
        <p:spPr>
          <a:xfrm>
            <a:off x="7048500" y="3774817"/>
            <a:ext cx="685800"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93%</a:t>
            </a:r>
            <a:endParaRPr lang="en-US" dirty="0">
              <a:latin typeface="Calibri" panose="020F0502020204030204" pitchFamily="34" charset="0"/>
              <a:cs typeface="Calibri" panose="020F0502020204030204" pitchFamily="34" charset="0"/>
            </a:endParaRPr>
          </a:p>
        </p:txBody>
      </p:sp>
      <p:sp>
        <p:nvSpPr>
          <p:cNvPr id="9" name="TextBox 8"/>
          <p:cNvSpPr txBox="1"/>
          <p:nvPr/>
        </p:nvSpPr>
        <p:spPr>
          <a:xfrm>
            <a:off x="5715000" y="5562600"/>
            <a:ext cx="2667000"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Comments for clarity</a:t>
            </a:r>
            <a:endParaRPr lang="en-US" dirty="0">
              <a:latin typeface="Calibri" panose="020F0502020204030204" pitchFamily="34" charset="0"/>
              <a:cs typeface="Calibri" panose="020F0502020204030204" pitchFamily="34" charset="0"/>
            </a:endParaRPr>
          </a:p>
        </p:txBody>
      </p:sp>
      <p:sp>
        <p:nvSpPr>
          <p:cNvPr id="10" name="Right Brace 9"/>
          <p:cNvSpPr/>
          <p:nvPr/>
        </p:nvSpPr>
        <p:spPr>
          <a:xfrm>
            <a:off x="6639791" y="3657600"/>
            <a:ext cx="381000" cy="603766"/>
          </a:xfrm>
          <a:prstGeom prst="rightBrace">
            <a:avLst>
              <a:gd name="adj1" fmla="val 0"/>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b="1" dirty="0"/>
          </a:p>
        </p:txBody>
      </p:sp>
      <p:sp>
        <p:nvSpPr>
          <p:cNvPr id="11" name="Right Brace 10"/>
          <p:cNvSpPr/>
          <p:nvPr/>
        </p:nvSpPr>
        <p:spPr>
          <a:xfrm>
            <a:off x="3581400" y="2209800"/>
            <a:ext cx="381000" cy="603766"/>
          </a:xfrm>
          <a:prstGeom prst="rightBrace">
            <a:avLst>
              <a:gd name="adj1" fmla="val 0"/>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42431740"/>
              </p:ext>
            </p:extLst>
          </p:nvPr>
        </p:nvGraphicFramePr>
        <p:xfrm>
          <a:off x="1295400" y="1524001"/>
          <a:ext cx="1143000" cy="2759818"/>
        </p:xfrm>
        <a:graphic>
          <a:graphicData uri="http://schemas.openxmlformats.org/drawingml/2006/table">
            <a:tbl>
              <a:tblPr firstRow="1" bandRow="1">
                <a:tableStyleId>{5C22544A-7EE6-4342-B048-85BDC9FD1C3A}</a:tableStyleId>
              </a:tblPr>
              <a:tblGrid>
                <a:gridCol w="1143000"/>
              </a:tblGrid>
              <a:tr h="621456">
                <a:tc>
                  <a:txBody>
                    <a:bodyPr/>
                    <a:lstStyle/>
                    <a:p>
                      <a:pPr algn="ctr"/>
                      <a:r>
                        <a:rPr lang="en-US" dirty="0" smtClean="0">
                          <a:solidFill>
                            <a:schemeClr val="tx1"/>
                          </a:solidFill>
                          <a:latin typeface="Calibri" panose="020F0502020204030204" pitchFamily="34" charset="0"/>
                          <a:cs typeface="Calibri" panose="020F0502020204030204" pitchFamily="34" charset="0"/>
                        </a:rPr>
                        <a:t>Spring 2018</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65846">
                <a:tc>
                  <a:txBody>
                    <a:bodyPr/>
                    <a:lstStyle/>
                    <a:p>
                      <a:pPr algn="ctr">
                        <a:lnSpc>
                          <a:spcPct val="150000"/>
                        </a:lnSpc>
                        <a:spcBef>
                          <a:spcPts val="0"/>
                        </a:spcBef>
                      </a:pPr>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6252">
                <a:tc>
                  <a:txBody>
                    <a:bodyPr/>
                    <a:lstStyle/>
                    <a:p>
                      <a:pPr algn="ctr">
                        <a:lnSpc>
                          <a:spcPct val="200000"/>
                        </a:lnSpc>
                      </a:pPr>
                      <a:r>
                        <a:rPr lang="en-US" dirty="0" smtClean="0">
                          <a:solidFill>
                            <a:schemeClr val="tx1"/>
                          </a:solidFill>
                          <a:latin typeface="Calibri" panose="020F0502020204030204" pitchFamily="34" charset="0"/>
                          <a:cs typeface="Calibri" panose="020F0502020204030204" pitchFamily="34" charset="0"/>
                        </a:rPr>
                        <a:t>5%</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13812">
                <a:tc>
                  <a:txBody>
                    <a:bodyPr/>
                    <a:lstStyle/>
                    <a:p>
                      <a:pPr algn="ctr">
                        <a:lnSpc>
                          <a:spcPct val="200000"/>
                        </a:lnSpc>
                      </a:pPr>
                      <a:r>
                        <a:rPr lang="en-US" dirty="0" smtClean="0">
                          <a:solidFill>
                            <a:schemeClr val="tx1"/>
                          </a:solidFill>
                          <a:latin typeface="Calibri" panose="020F0502020204030204" pitchFamily="34" charset="0"/>
                          <a:cs typeface="Calibri" panose="020F0502020204030204" pitchFamily="34" charset="0"/>
                        </a:rPr>
                        <a:t>88%</a:t>
                      </a:r>
                      <a:endParaRPr lang="en-US"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TextBox 11"/>
          <p:cNvSpPr txBox="1"/>
          <p:nvPr/>
        </p:nvSpPr>
        <p:spPr>
          <a:xfrm>
            <a:off x="3200400" y="1652106"/>
            <a:ext cx="1447800" cy="369332"/>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Fall 2020</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56815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2402</TotalTime>
  <Words>1532</Words>
  <Application>Microsoft Office PowerPoint</Application>
  <PresentationFormat>On-screen Show (4:3)</PresentationFormat>
  <Paragraphs>231</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Equity</vt:lpstr>
      <vt:lpstr>2020 Test of Alberta’s Economic Resilience:  Significant downturn overall. Uneven across Locations and Sectors. Quick recovery and fix unexpected.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Perry</dc:creator>
  <cp:lastModifiedBy>Perry</cp:lastModifiedBy>
  <cp:revision>181</cp:revision>
  <cp:lastPrinted>2020-11-25T16:09:59Z</cp:lastPrinted>
  <dcterms:created xsi:type="dcterms:W3CDTF">2020-11-01T17:47:02Z</dcterms:created>
  <dcterms:modified xsi:type="dcterms:W3CDTF">2020-11-25T18:25:07Z</dcterms:modified>
</cp:coreProperties>
</file>