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2"/>
  </p:notesMasterIdLst>
  <p:sldIdLst>
    <p:sldId id="256" r:id="rId2"/>
    <p:sldId id="262" r:id="rId3"/>
    <p:sldId id="271" r:id="rId4"/>
    <p:sldId id="261" r:id="rId5"/>
    <p:sldId id="280" r:id="rId6"/>
    <p:sldId id="263" r:id="rId7"/>
    <p:sldId id="257" r:id="rId8"/>
    <p:sldId id="283" r:id="rId9"/>
    <p:sldId id="260" r:id="rId10"/>
    <p:sldId id="284" r:id="rId11"/>
    <p:sldId id="258" r:id="rId12"/>
    <p:sldId id="279" r:id="rId13"/>
    <p:sldId id="268" r:id="rId14"/>
    <p:sldId id="281" r:id="rId15"/>
    <p:sldId id="270" r:id="rId16"/>
    <p:sldId id="282" r:id="rId17"/>
    <p:sldId id="269" r:id="rId18"/>
    <p:sldId id="273" r:id="rId19"/>
    <p:sldId id="264" r:id="rId20"/>
    <p:sldId id="285" r:id="rId21"/>
    <p:sldId id="286" r:id="rId22"/>
    <p:sldId id="290" r:id="rId23"/>
    <p:sldId id="287" r:id="rId24"/>
    <p:sldId id="288" r:id="rId25"/>
    <p:sldId id="289" r:id="rId26"/>
    <p:sldId id="291" r:id="rId27"/>
    <p:sldId id="292" r:id="rId28"/>
    <p:sldId id="294" r:id="rId29"/>
    <p:sldId id="293" r:id="rId30"/>
    <p:sldId id="267" r:id="rId31"/>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EC0DE"/>
    <a:srgbClr val="91B9CB"/>
    <a:srgbClr val="7EB0DE"/>
    <a:srgbClr val="778CE3"/>
    <a:srgbClr val="0000FF"/>
    <a:srgbClr val="0F37B9"/>
    <a:srgbClr val="003399"/>
    <a:srgbClr val="27A812"/>
    <a:srgbClr val="FF99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8" autoAdjust="0"/>
  </p:normalViewPr>
  <p:slideViewPr>
    <p:cSldViewPr>
      <p:cViewPr varScale="1">
        <p:scale>
          <a:sx n="103" d="100"/>
          <a:sy n="103" d="100"/>
        </p:scale>
        <p:origin x="-121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C05BF3F-98DF-43DB-935D-8DBA525DFD8B}" type="datetimeFigureOut">
              <a:rPr lang="en-US" smtClean="0"/>
              <a:t>12/27/2020</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30FC194A-9C46-4C81-809D-A2A94BD7374A}" type="slidenum">
              <a:rPr lang="en-US" smtClean="0"/>
              <a:t>‹#›</a:t>
            </a:fld>
            <a:endParaRPr lang="en-US"/>
          </a:p>
        </p:txBody>
      </p:sp>
    </p:spTree>
    <p:extLst>
      <p:ext uri="{BB962C8B-B14F-4D97-AF65-F5344CB8AC3E}">
        <p14:creationId xmlns:p14="http://schemas.microsoft.com/office/powerpoint/2010/main" val="332266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24D8353-4126-4F13-8F74-92E07A84CEA7}" type="datetime1">
              <a:rPr lang="en-US" smtClean="0"/>
              <a:t>12/27/2020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B089D80-B216-4550-9551-62BF928BF090}"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945285-C518-47E5-B80E-7FD92E3A08BD}" type="datetime1">
              <a:rPr lang="en-US" smtClean="0"/>
              <a:t>12/27/2020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9D80-B216-4550-9551-62BF928BF0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75A2C0-E3D0-4084-B14F-E31E3225426C}" type="datetime1">
              <a:rPr lang="en-US" smtClean="0"/>
              <a:t>12/27/2020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9D80-B216-4550-9551-62BF928BF0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4703B7-DD28-41B9-B63A-50D61592770C}" type="datetime1">
              <a:rPr lang="en-US" smtClean="0"/>
              <a:t>12/27/2020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9D80-B216-4550-9551-62BF928BF090}"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6DD3C5-360B-40F0-B4D5-E2A75E45E33C}" type="datetime1">
              <a:rPr lang="en-US" smtClean="0"/>
              <a:t>12/27/2020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B089D80-B216-4550-9551-62BF928BF09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BFA363C-0BDE-40AB-B7BB-F72F1FF5A4D2}" type="datetime1">
              <a:rPr lang="en-US" smtClean="0"/>
              <a:t>12/27/2020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89D80-B216-4550-9551-62BF928BF090}"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6C9C1C8-5144-4977-9761-B2D25ECCAA52}" type="datetime1">
              <a:rPr lang="en-US" smtClean="0"/>
              <a:t>12/27/2020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089D80-B216-4550-9551-62BF928BF090}"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911E673-6DAD-49E3-89B6-00A6C257432A}" type="datetime1">
              <a:rPr lang="en-US" smtClean="0"/>
              <a:t>12/27/2020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089D80-B216-4550-9551-62BF928BF0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51528-6048-4B16-B2C4-62A2E205E43C}" type="datetime1">
              <a:rPr lang="en-US" smtClean="0"/>
              <a:t>12/27/2020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089D80-B216-4550-9551-62BF928BF0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632E3C-FA49-44EB-A6F1-CFDDF17DACD1}" type="datetime1">
              <a:rPr lang="en-US" smtClean="0"/>
              <a:t>12/27/2020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89D80-B216-4550-9551-62BF928BF090}"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E3BE7E9-C689-4D7B-BA71-D732398750F8}" type="datetime1">
              <a:rPr lang="en-US" smtClean="0"/>
              <a:t>12/27/2020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B089D80-B216-4550-9551-62BF928BF090}"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B186A9D-A0D4-429C-AB33-9FB8BF316CF6}" type="datetime1">
              <a:rPr lang="en-US" smtClean="0"/>
              <a:t>12/27/2020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B089D80-B216-4550-9551-62BF928BF0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47800"/>
            <a:ext cx="8686800" cy="1470025"/>
          </a:xfrm>
        </p:spPr>
        <p:txBody>
          <a:bodyPr>
            <a:normAutofit fontScale="90000"/>
          </a:bodyPr>
          <a:lstStyle/>
          <a:p>
            <a:r>
              <a:rPr lang="en-US" sz="3600" dirty="0" smtClean="0"/>
              <a:t>2020 Test of Alberta’s Economic Resilience:  </a:t>
            </a:r>
            <a:r>
              <a:rPr lang="en-US" sz="2700" b="1" dirty="0" smtClean="0">
                <a:solidFill>
                  <a:schemeClr val="tx1"/>
                </a:solidFill>
              </a:rPr>
              <a:t>Significant downturn overall. Uneven across Locations and Sectors. Quick recovery and fix unexpected.</a:t>
            </a:r>
            <a:endParaRPr lang="en-US" sz="2700" b="1" dirty="0">
              <a:solidFill>
                <a:schemeClr val="tx1"/>
              </a:solidFill>
            </a:endParaRPr>
          </a:p>
        </p:txBody>
      </p:sp>
      <p:sp>
        <p:nvSpPr>
          <p:cNvPr id="4" name="TextBox 3"/>
          <p:cNvSpPr txBox="1"/>
          <p:nvPr/>
        </p:nvSpPr>
        <p:spPr>
          <a:xfrm>
            <a:off x="762000" y="5406230"/>
            <a:ext cx="3048000" cy="646331"/>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Prepared for Broadcast </a:t>
            </a:r>
          </a:p>
          <a:p>
            <a:r>
              <a:rPr lang="en-US" dirty="0" smtClean="0">
                <a:latin typeface="Calibri" panose="020F0502020204030204" pitchFamily="34" charset="0"/>
                <a:cs typeface="Calibri" panose="020F0502020204030204" pitchFamily="34" charset="0"/>
              </a:rPr>
              <a:t>November 19</a:t>
            </a:r>
            <a:r>
              <a:rPr lang="en-US" baseline="30000" dirty="0" smtClean="0">
                <a:latin typeface="Calibri" panose="020F0502020204030204" pitchFamily="34" charset="0"/>
                <a:cs typeface="Calibri" panose="020F0502020204030204" pitchFamily="34" charset="0"/>
              </a:rPr>
              <a:t>th</a:t>
            </a:r>
            <a:r>
              <a:rPr lang="en-US" dirty="0" smtClean="0">
                <a:latin typeface="Calibri" panose="020F0502020204030204" pitchFamily="34" charset="0"/>
                <a:cs typeface="Calibri" panose="020F0502020204030204" pitchFamily="34" charset="0"/>
              </a:rPr>
              <a:t>, 2020</a:t>
            </a:r>
            <a:endParaRPr lang="en-US"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5406230"/>
            <a:ext cx="1523999" cy="1109424"/>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276600"/>
            <a:ext cx="5226050" cy="187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B089D80-B216-4550-9551-62BF928BF090}" type="slidenum">
              <a:rPr lang="en-US" smtClean="0"/>
              <a:t>1</a:t>
            </a:fld>
            <a:endParaRPr lang="en-US"/>
          </a:p>
        </p:txBody>
      </p:sp>
    </p:spTree>
    <p:extLst>
      <p:ext uri="{BB962C8B-B14F-4D97-AF65-F5344CB8AC3E}">
        <p14:creationId xmlns:p14="http://schemas.microsoft.com/office/powerpoint/2010/main" val="1626874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10</a:t>
            </a:fld>
            <a:endParaRPr lang="en-US"/>
          </a:p>
        </p:txBody>
      </p:sp>
      <p:sp>
        <p:nvSpPr>
          <p:cNvPr id="3" name="TextBox 2"/>
          <p:cNvSpPr txBox="1"/>
          <p:nvPr/>
        </p:nvSpPr>
        <p:spPr>
          <a:xfrm>
            <a:off x="1371600" y="1828800"/>
            <a:ext cx="6172200" cy="1569660"/>
          </a:xfrm>
          <a:prstGeom prst="rect">
            <a:avLst/>
          </a:prstGeom>
          <a:noFill/>
        </p:spPr>
        <p:txBody>
          <a:bodyPr wrap="square" rtlCol="0">
            <a:spAutoFit/>
          </a:bodyPr>
          <a:lstStyle/>
          <a:p>
            <a:pPr algn="ctr"/>
            <a:r>
              <a:rPr lang="en-US" sz="3200" dirty="0" smtClean="0">
                <a:latin typeface="Calibri" panose="020F0502020204030204" pitchFamily="34" charset="0"/>
                <a:cs typeface="Calibri" panose="020F0502020204030204" pitchFamily="34" charset="0"/>
              </a:rPr>
              <a:t>What are the most sensitive measures contributing to the sentiment of economic resilience?</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6582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010400" cy="762000"/>
          </a:xfrm>
        </p:spPr>
        <p:txBody>
          <a:bodyPr>
            <a:normAutofit fontScale="90000"/>
          </a:bodyPr>
          <a:lstStyle/>
          <a:p>
            <a:r>
              <a:rPr lang="en-US" sz="2400" dirty="0" smtClean="0">
                <a:solidFill>
                  <a:schemeClr val="tx1"/>
                </a:solidFill>
                <a:latin typeface="Calibri" panose="020F0502020204030204" pitchFamily="34" charset="0"/>
                <a:cs typeface="Calibri" panose="020F0502020204030204" pitchFamily="34" charset="0"/>
              </a:rPr>
              <a:t>The most sensitive measures of Alberta’s economy are  Corporate investment activity and Job-related measures</a:t>
            </a:r>
            <a:endParaRPr lang="en-US" sz="2400" dirty="0">
              <a:solidFill>
                <a:schemeClr val="tx1"/>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8B089D80-B216-4550-9551-62BF928BF090}" type="slidenum">
              <a:rPr lang="en-US" smtClean="0"/>
              <a:t>11</a:t>
            </a:fld>
            <a:endParaRPr lang="en-US"/>
          </a:p>
        </p:txBody>
      </p:sp>
      <p:pic>
        <p:nvPicPr>
          <p:cNvPr id="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6830105" cy="487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849359"/>
            <a:ext cx="809625" cy="589382"/>
          </a:xfrm>
          <a:prstGeom prst="rect">
            <a:avLst/>
          </a:prstGeom>
        </p:spPr>
      </p:pic>
    </p:spTree>
    <p:extLst>
      <p:ext uri="{BB962C8B-B14F-4D97-AF65-F5344CB8AC3E}">
        <p14:creationId xmlns:p14="http://schemas.microsoft.com/office/powerpoint/2010/main" val="2665376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12</a:t>
            </a:fld>
            <a:endParaRPr lang="en-US"/>
          </a:p>
        </p:txBody>
      </p:sp>
      <p:sp>
        <p:nvSpPr>
          <p:cNvPr id="3" name="TextBox 2"/>
          <p:cNvSpPr txBox="1"/>
          <p:nvPr/>
        </p:nvSpPr>
        <p:spPr>
          <a:xfrm>
            <a:off x="838200" y="1143000"/>
            <a:ext cx="7408416" cy="3370153"/>
          </a:xfrm>
          <a:prstGeom prst="rect">
            <a:avLst/>
          </a:prstGeom>
          <a:noFill/>
        </p:spPr>
        <p:txBody>
          <a:bodyPr wrap="square" rtlCol="0">
            <a:spAutoFit/>
          </a:bodyPr>
          <a:lstStyle/>
          <a:p>
            <a:pPr>
              <a:lnSpc>
                <a:spcPct val="150000"/>
              </a:lnSpc>
            </a:pPr>
            <a:r>
              <a:rPr lang="en-US" sz="3600" dirty="0" smtClean="0">
                <a:latin typeface="Calibri" panose="020F0502020204030204" pitchFamily="34" charset="0"/>
                <a:cs typeface="Calibri" panose="020F0502020204030204" pitchFamily="34" charset="0"/>
              </a:rPr>
              <a:t>LOCATION – 2020 Survey respondents</a:t>
            </a:r>
          </a:p>
          <a:p>
            <a:pPr lvl="2"/>
            <a:r>
              <a:rPr lang="en-US" sz="3000" b="1" dirty="0" smtClean="0">
                <a:latin typeface="Calibri" panose="020F0502020204030204" pitchFamily="34" charset="0"/>
                <a:cs typeface="Calibri" panose="020F0502020204030204" pitchFamily="34" charset="0"/>
              </a:rPr>
              <a:t>ALBERTA</a:t>
            </a:r>
            <a:r>
              <a:rPr lang="en-US" sz="3000" dirty="0" smtClean="0">
                <a:latin typeface="Calibri" panose="020F0502020204030204" pitchFamily="34" charset="0"/>
                <a:cs typeface="Calibri" panose="020F0502020204030204" pitchFamily="34" charset="0"/>
              </a:rPr>
              <a:t> Overall</a:t>
            </a:r>
          </a:p>
          <a:p>
            <a:pPr lvl="3"/>
            <a:r>
              <a:rPr lang="en-US" sz="2200" b="1" dirty="0" smtClean="0">
                <a:solidFill>
                  <a:srgbClr val="FF0000"/>
                </a:solidFill>
                <a:latin typeface="Calibri" panose="020F0502020204030204" pitchFamily="34" charset="0"/>
                <a:cs typeface="Calibri" panose="020F0502020204030204" pitchFamily="34" charset="0"/>
              </a:rPr>
              <a:t>Edmonton Region   </a:t>
            </a:r>
            <a:r>
              <a:rPr lang="en-US" sz="2200" b="1" dirty="0" smtClean="0">
                <a:latin typeface="Calibri" panose="020F0502020204030204" pitchFamily="34" charset="0"/>
                <a:cs typeface="Calibri" panose="020F0502020204030204" pitchFamily="34" charset="0"/>
              </a:rPr>
              <a:t>61%</a:t>
            </a:r>
          </a:p>
          <a:p>
            <a:pPr lvl="3"/>
            <a:r>
              <a:rPr lang="en-US" sz="2200" b="1" dirty="0" smtClean="0">
                <a:solidFill>
                  <a:srgbClr val="00B050"/>
                </a:solidFill>
                <a:latin typeface="Calibri" panose="020F0502020204030204" pitchFamily="34" charset="0"/>
                <a:cs typeface="Calibri" panose="020F0502020204030204" pitchFamily="34" charset="0"/>
              </a:rPr>
              <a:t>Calgary Region        </a:t>
            </a:r>
            <a:r>
              <a:rPr lang="en-US" sz="2200" b="1" dirty="0" smtClean="0">
                <a:latin typeface="Calibri" panose="020F0502020204030204" pitchFamily="34" charset="0"/>
                <a:cs typeface="Calibri" panose="020F0502020204030204" pitchFamily="34" charset="0"/>
              </a:rPr>
              <a:t>22%</a:t>
            </a:r>
          </a:p>
          <a:p>
            <a:pPr lvl="3"/>
            <a:r>
              <a:rPr lang="en-US" sz="2200" b="1" dirty="0" smtClean="0">
                <a:solidFill>
                  <a:srgbClr val="0070C0"/>
                </a:solidFill>
                <a:latin typeface="Calibri" panose="020F0502020204030204" pitchFamily="34" charset="0"/>
                <a:cs typeface="Calibri" panose="020F0502020204030204" pitchFamily="34" charset="0"/>
              </a:rPr>
              <a:t>Other:                       </a:t>
            </a:r>
            <a:r>
              <a:rPr lang="en-US" sz="2200" b="1" dirty="0" smtClean="0">
                <a:latin typeface="Calibri" panose="020F0502020204030204" pitchFamily="34" charset="0"/>
                <a:cs typeface="Calibri" panose="020F0502020204030204" pitchFamily="34" charset="0"/>
              </a:rPr>
              <a:t>17%</a:t>
            </a:r>
          </a:p>
          <a:p>
            <a:pPr lvl="4">
              <a:lnSpc>
                <a:spcPct val="150000"/>
              </a:lnSpc>
            </a:pPr>
            <a:r>
              <a:rPr lang="en-US" sz="1400" dirty="0" smtClean="0">
                <a:latin typeface="Calibri" panose="020F0502020204030204" pitchFamily="34" charset="0"/>
                <a:cs typeface="Calibri" panose="020F0502020204030204" pitchFamily="34" charset="0"/>
              </a:rPr>
              <a:t>Northern Alberta     </a:t>
            </a:r>
            <a:r>
              <a:rPr lang="en-US" sz="1400" b="1" dirty="0" smtClean="0">
                <a:latin typeface="Calibri" panose="020F0502020204030204" pitchFamily="34" charset="0"/>
                <a:cs typeface="Calibri" panose="020F0502020204030204" pitchFamily="34" charset="0"/>
              </a:rPr>
              <a:t>23%</a:t>
            </a:r>
          </a:p>
          <a:p>
            <a:pPr lvl="4">
              <a:lnSpc>
                <a:spcPct val="150000"/>
              </a:lnSpc>
            </a:pPr>
            <a:r>
              <a:rPr lang="en-US" sz="1400" dirty="0" smtClean="0">
                <a:latin typeface="Calibri" panose="020F0502020204030204" pitchFamily="34" charset="0"/>
                <a:cs typeface="Calibri" panose="020F0502020204030204" pitchFamily="34" charset="0"/>
              </a:rPr>
              <a:t>Central Alberta         </a:t>
            </a:r>
            <a:r>
              <a:rPr lang="en-US" sz="1400" b="1" dirty="0" smtClean="0">
                <a:latin typeface="Calibri" panose="020F0502020204030204" pitchFamily="34" charset="0"/>
                <a:cs typeface="Calibri" panose="020F0502020204030204" pitchFamily="34" charset="0"/>
              </a:rPr>
              <a:t>57%</a:t>
            </a:r>
          </a:p>
          <a:p>
            <a:pPr lvl="4">
              <a:lnSpc>
                <a:spcPct val="150000"/>
              </a:lnSpc>
            </a:pPr>
            <a:r>
              <a:rPr lang="en-US" sz="1400" dirty="0" smtClean="0">
                <a:latin typeface="Calibri" panose="020F0502020204030204" pitchFamily="34" charset="0"/>
                <a:cs typeface="Calibri" panose="020F0502020204030204" pitchFamily="34" charset="0"/>
              </a:rPr>
              <a:t>Southern Alberta     </a:t>
            </a:r>
            <a:r>
              <a:rPr lang="en-US" sz="1400" b="1" dirty="0" smtClean="0">
                <a:latin typeface="Calibri" panose="020F0502020204030204" pitchFamily="34" charset="0"/>
                <a:cs typeface="Calibri" panose="020F0502020204030204" pitchFamily="34" charset="0"/>
              </a:rPr>
              <a:t>20%</a:t>
            </a:r>
            <a:endParaRPr lang="en-US" sz="1400" b="1"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828800"/>
            <a:ext cx="2667000" cy="4439374"/>
          </a:xfrm>
          <a:prstGeom prst="rect">
            <a:avLst/>
          </a:prstGeom>
        </p:spPr>
      </p:pic>
    </p:spTree>
    <p:extLst>
      <p:ext uri="{BB962C8B-B14F-4D97-AF65-F5344CB8AC3E}">
        <p14:creationId xmlns:p14="http://schemas.microsoft.com/office/powerpoint/2010/main" val="160769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13</a:t>
            </a:fld>
            <a:endParaRPr lang="en-US"/>
          </a:p>
        </p:txBody>
      </p:sp>
      <p:sp>
        <p:nvSpPr>
          <p:cNvPr id="2056" name="TextBox 2055"/>
          <p:cNvSpPr txBox="1"/>
          <p:nvPr/>
        </p:nvSpPr>
        <p:spPr>
          <a:xfrm>
            <a:off x="1295400" y="381000"/>
            <a:ext cx="6477000" cy="523220"/>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REGIONAL Economic Resilience – Fall 2020</a:t>
            </a:r>
            <a:endParaRPr lang="en-US" sz="2800" dirty="0">
              <a:latin typeface="Calibri" panose="020F0502020204030204" pitchFamily="34" charset="0"/>
              <a:cs typeface="Calibri" panose="020F0502020204030204" pitchFamily="34" charset="0"/>
            </a:endParaRPr>
          </a:p>
        </p:txBody>
      </p:sp>
      <p:sp>
        <p:nvSpPr>
          <p:cNvPr id="3" name="TextBox 2"/>
          <p:cNvSpPr txBox="1"/>
          <p:nvPr/>
        </p:nvSpPr>
        <p:spPr>
          <a:xfrm>
            <a:off x="6400800" y="2057400"/>
            <a:ext cx="9144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OTHER</a:t>
            </a:r>
            <a:endParaRPr lang="en-US" dirty="0">
              <a:latin typeface="Calibri" panose="020F0502020204030204" pitchFamily="34" charset="0"/>
              <a:cs typeface="Calibri" panose="020F0502020204030204" pitchFamily="34" charset="0"/>
            </a:endParaRPr>
          </a:p>
        </p:txBody>
      </p:sp>
      <p:sp>
        <p:nvSpPr>
          <p:cNvPr id="4" name="TextBox 3"/>
          <p:cNvSpPr txBox="1"/>
          <p:nvPr/>
        </p:nvSpPr>
        <p:spPr>
          <a:xfrm>
            <a:off x="933635" y="5105400"/>
            <a:ext cx="7543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Edmonton Region is the least economically resilient followed by Calgary</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Other is comprised of the 3 Regions North, South, and Central each is viewed as more resilient than both the Edmonton and Calgary Regions</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Southern Alberta is the most economically resilient with Edmonton the least</a:t>
            </a:r>
            <a:endParaRPr lang="en-US"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99" y="1231533"/>
            <a:ext cx="8501063" cy="384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4966900"/>
            <a:ext cx="1066800"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Unweighted</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7215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14</a:t>
            </a:fld>
            <a:endParaRPr lang="en-US"/>
          </a:p>
        </p:txBody>
      </p:sp>
      <p:sp>
        <p:nvSpPr>
          <p:cNvPr id="3" name="TextBox 2"/>
          <p:cNvSpPr txBox="1"/>
          <p:nvPr/>
        </p:nvSpPr>
        <p:spPr>
          <a:xfrm>
            <a:off x="1447800" y="1676400"/>
            <a:ext cx="6096000" cy="2677656"/>
          </a:xfrm>
          <a:prstGeom prst="rect">
            <a:avLst/>
          </a:prstGeom>
          <a:noFill/>
        </p:spPr>
        <p:txBody>
          <a:bodyPr wrap="square" rtlCol="0">
            <a:spAutoFit/>
          </a:bodyPr>
          <a:lstStyle/>
          <a:p>
            <a:pPr algn="ctr"/>
            <a:r>
              <a:rPr lang="en-US" sz="2800" dirty="0" smtClean="0">
                <a:latin typeface="Calibri" panose="020F0502020204030204" pitchFamily="34" charset="0"/>
                <a:cs typeface="Calibri" panose="020F0502020204030204" pitchFamily="34" charset="0"/>
              </a:rPr>
              <a:t>What is contributing to the sentiment of economic resilience?  </a:t>
            </a:r>
          </a:p>
          <a:p>
            <a:pPr algn="ctr"/>
            <a:endParaRPr lang="en-US" sz="2800" dirty="0">
              <a:latin typeface="Calibri" panose="020F0502020204030204" pitchFamily="34" charset="0"/>
              <a:cs typeface="Calibri" panose="020F0502020204030204" pitchFamily="34" charset="0"/>
            </a:endParaRPr>
          </a:p>
          <a:p>
            <a:pPr algn="ctr"/>
            <a:r>
              <a:rPr lang="en-US" sz="2800" dirty="0" smtClean="0">
                <a:latin typeface="Calibri" panose="020F0502020204030204" pitchFamily="34" charset="0"/>
                <a:cs typeface="Calibri" panose="020F0502020204030204" pitchFamily="34" charset="0"/>
              </a:rPr>
              <a:t>Here are the most frequently mentioned most sensitive measures of economic resilience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9428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15</a:t>
            </a:fld>
            <a:endParaRPr lang="en-US"/>
          </a:p>
        </p:txBody>
      </p:sp>
      <p:sp>
        <p:nvSpPr>
          <p:cNvPr id="3" name="TextBox 2"/>
          <p:cNvSpPr txBox="1"/>
          <p:nvPr/>
        </p:nvSpPr>
        <p:spPr>
          <a:xfrm>
            <a:off x="1115124" y="283421"/>
            <a:ext cx="6765155" cy="461665"/>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Measures of economic resilience – Regional rankings</a:t>
            </a:r>
            <a:endParaRPr lang="en-US" sz="2400" dirty="0">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80717850"/>
              </p:ext>
            </p:extLst>
          </p:nvPr>
        </p:nvGraphicFramePr>
        <p:xfrm>
          <a:off x="381000" y="2590800"/>
          <a:ext cx="7696203" cy="2961640"/>
        </p:xfrm>
        <a:graphic>
          <a:graphicData uri="http://schemas.openxmlformats.org/drawingml/2006/table">
            <a:tbl>
              <a:tblPr firstRow="1" bandRow="1">
                <a:tableStyleId>{5C22544A-7EE6-4342-B048-85BDC9FD1C3A}</a:tableStyleId>
              </a:tblPr>
              <a:tblGrid>
                <a:gridCol w="1593404"/>
                <a:gridCol w="651848"/>
                <a:gridCol w="702233"/>
                <a:gridCol w="673888"/>
                <a:gridCol w="724273"/>
                <a:gridCol w="730573"/>
                <a:gridCol w="654996"/>
                <a:gridCol w="654996"/>
                <a:gridCol w="654996"/>
                <a:gridCol w="654996"/>
              </a:tblGrid>
              <a:tr h="370840">
                <a:tc>
                  <a:txBody>
                    <a:bodyPr/>
                    <a:lstStyle/>
                    <a:p>
                      <a:endParaRPr lang="en-US"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7977">
                <a:tc>
                  <a:txBody>
                    <a:bodyPr/>
                    <a:lstStyle/>
                    <a:p>
                      <a:pPr algn="l">
                        <a:lnSpc>
                          <a:spcPct val="100000"/>
                        </a:lnSpc>
                      </a:pPr>
                      <a:r>
                        <a:rPr lang="en-US" dirty="0" smtClean="0">
                          <a:latin typeface="Calibri" panose="020F0502020204030204" pitchFamily="34" charset="0"/>
                          <a:cs typeface="Calibri" panose="020F0502020204030204" pitchFamily="34" charset="0"/>
                        </a:rPr>
                        <a:t>ALBERTA</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dirty="0" smtClean="0">
                          <a:latin typeface="Calibri" panose="020F0502020204030204" pitchFamily="34" charset="0"/>
                          <a:cs typeface="Calibri" panose="020F0502020204030204" pitchFamily="34" charset="0"/>
                        </a:rPr>
                        <a:t>1</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1600" dirty="0" smtClean="0">
                          <a:latin typeface="Calibri" panose="020F0502020204030204" pitchFamily="34" charset="0"/>
                          <a:cs typeface="Calibri" panose="020F0502020204030204" pitchFamily="34" charset="0"/>
                        </a:rPr>
                        <a:t>2</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l"/>
                      <a:r>
                        <a:rPr lang="en-US" sz="1600" dirty="0" smtClean="0">
                          <a:latin typeface="Calibri" panose="020F0502020204030204" pitchFamily="34" charset="0"/>
                          <a:cs typeface="Calibri" panose="020F0502020204030204" pitchFamily="34" charset="0"/>
                        </a:rPr>
                        <a:t>3</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l"/>
                      <a:r>
                        <a:rPr lang="en-US" sz="1600" dirty="0" smtClean="0">
                          <a:latin typeface="Calibri" panose="020F0502020204030204" pitchFamily="34" charset="0"/>
                          <a:cs typeface="Calibri" panose="020F0502020204030204" pitchFamily="34" charset="0"/>
                        </a:rPr>
                        <a:t>4</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l"/>
                      <a:r>
                        <a:rPr lang="en-US" sz="1600" dirty="0" smtClean="0">
                          <a:latin typeface="Calibri" panose="020F0502020204030204" pitchFamily="34" charset="0"/>
                          <a:cs typeface="Calibri" panose="020F0502020204030204" pitchFamily="34" charset="0"/>
                        </a:rPr>
                        <a:t>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algn="l"/>
                      <a:r>
                        <a:rPr lang="en-US" sz="1600" dirty="0" smtClean="0">
                          <a:latin typeface="Calibri" panose="020F0502020204030204" pitchFamily="34" charset="0"/>
                          <a:cs typeface="Calibri" panose="020F0502020204030204" pitchFamily="34" charset="0"/>
                        </a:rPr>
                        <a:t>6</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algn="l"/>
                      <a:r>
                        <a:rPr lang="en-US" sz="1600" dirty="0" smtClean="0">
                          <a:latin typeface="Calibri" panose="020F0502020204030204" pitchFamily="34" charset="0"/>
                          <a:cs typeface="Calibri" panose="020F0502020204030204" pitchFamily="34" charset="0"/>
                        </a:rPr>
                        <a:t>7</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dirty="0" smtClean="0">
                          <a:latin typeface="Calibri" panose="020F0502020204030204" pitchFamily="34" charset="0"/>
                          <a:cs typeface="Calibri" panose="020F0502020204030204" pitchFamily="34" charset="0"/>
                        </a:rPr>
                        <a:t>8</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dirty="0" smtClean="0">
                          <a:latin typeface="Calibri" panose="020F0502020204030204" pitchFamily="34" charset="0"/>
                          <a:cs typeface="Calibri" panose="020F0502020204030204" pitchFamily="34" charset="0"/>
                        </a:rPr>
                        <a:t>9</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dirty="0" smtClean="0">
                          <a:latin typeface="Calibri" panose="020F0502020204030204" pitchFamily="34" charset="0"/>
                          <a:cs typeface="Calibri" panose="020F0502020204030204" pitchFamily="34" charset="0"/>
                        </a:rPr>
                        <a:t>Edmonton</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latin typeface="Calibri" panose="020F0502020204030204" pitchFamily="34" charset="0"/>
                          <a:cs typeface="Calibri" panose="020F0502020204030204" pitchFamily="34" charset="0"/>
                        </a:rPr>
                        <a:t>2.5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600" dirty="0" smtClean="0">
                          <a:latin typeface="Calibri" panose="020F0502020204030204" pitchFamily="34" charset="0"/>
                          <a:cs typeface="Calibri" panose="020F0502020204030204" pitchFamily="34" charset="0"/>
                        </a:rPr>
                        <a:t>2.5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ctr"/>
                      <a:r>
                        <a:rPr lang="en-US" sz="1600" dirty="0" smtClean="0">
                          <a:latin typeface="Calibri" panose="020F0502020204030204" pitchFamily="34" charset="0"/>
                          <a:cs typeface="Calibri" panose="020F0502020204030204" pitchFamily="34" charset="0"/>
                        </a:rPr>
                        <a:t>2.5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ctr"/>
                      <a:r>
                        <a:rPr lang="en-US" sz="1600" dirty="0" smtClean="0">
                          <a:latin typeface="Calibri" panose="020F0502020204030204" pitchFamily="34" charset="0"/>
                          <a:cs typeface="Calibri" panose="020F0502020204030204" pitchFamily="34" charset="0"/>
                        </a:rPr>
                        <a:t>4</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ctr"/>
                      <a:r>
                        <a:rPr lang="en-US" sz="1600" dirty="0" smtClean="0">
                          <a:latin typeface="Calibri" panose="020F0502020204030204" pitchFamily="34" charset="0"/>
                          <a:cs typeface="Calibri" panose="020F0502020204030204" pitchFamily="34" charset="0"/>
                        </a:rPr>
                        <a:t>6</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algn="ctr"/>
                      <a:r>
                        <a:rPr lang="en-US" sz="1600" dirty="0" smtClean="0">
                          <a:latin typeface="Calibri" panose="020F0502020204030204" pitchFamily="34" charset="0"/>
                          <a:cs typeface="Calibri" panose="020F0502020204030204" pitchFamily="34" charset="0"/>
                        </a:rPr>
                        <a:t>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algn="ctr"/>
                      <a:r>
                        <a:rPr lang="en-US" sz="1600" dirty="0" smtClean="0">
                          <a:latin typeface="Calibri" panose="020F0502020204030204" pitchFamily="34" charset="0"/>
                          <a:cs typeface="Calibri" panose="020F0502020204030204" pitchFamily="34" charset="0"/>
                        </a:rPr>
                        <a:t>9</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latin typeface="Calibri" panose="020F0502020204030204" pitchFamily="34" charset="0"/>
                          <a:cs typeface="Calibri" panose="020F0502020204030204" pitchFamily="34" charset="0"/>
                        </a:rPr>
                        <a:t>8</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latin typeface="Calibri" panose="020F0502020204030204" pitchFamily="34" charset="0"/>
                          <a:cs typeface="Calibri" panose="020F0502020204030204" pitchFamily="34" charset="0"/>
                        </a:rPr>
                        <a:t>7</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l"/>
                      <a:r>
                        <a:rPr lang="en-US" dirty="0" smtClean="0">
                          <a:latin typeface="Calibri" panose="020F0502020204030204" pitchFamily="34" charset="0"/>
                          <a:cs typeface="Calibri" panose="020F0502020204030204" pitchFamily="34" charset="0"/>
                        </a:rPr>
                        <a:t>     Calgary</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smtClean="0">
                          <a:latin typeface="Calibri" panose="020F0502020204030204" pitchFamily="34" charset="0"/>
                          <a:cs typeface="Calibri" panose="020F0502020204030204" pitchFamily="34" charset="0"/>
                        </a:rPr>
                        <a:t>1</a:t>
                      </a:r>
                      <a:endParaRPr lang="en-US" sz="1600" b="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600" dirty="0" smtClean="0">
                          <a:latin typeface="Calibri" panose="020F0502020204030204" pitchFamily="34" charset="0"/>
                          <a:cs typeface="Calibri" panose="020F0502020204030204" pitchFamily="34" charset="0"/>
                        </a:rPr>
                        <a:t>2</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ctr"/>
                      <a:r>
                        <a:rPr lang="en-US" sz="1600" dirty="0" smtClean="0">
                          <a:latin typeface="Calibri" panose="020F0502020204030204" pitchFamily="34" charset="0"/>
                          <a:cs typeface="Calibri" panose="020F0502020204030204" pitchFamily="34" charset="0"/>
                        </a:rPr>
                        <a:t>4.5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ctr"/>
                      <a:r>
                        <a:rPr lang="en-US" sz="1600" dirty="0" smtClean="0">
                          <a:latin typeface="Calibri" panose="020F0502020204030204" pitchFamily="34" charset="0"/>
                          <a:cs typeface="Calibri" panose="020F0502020204030204" pitchFamily="34" charset="0"/>
                        </a:rPr>
                        <a:t>3</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ctr"/>
                      <a:r>
                        <a:rPr lang="en-US" sz="1600" dirty="0" smtClean="0">
                          <a:latin typeface="Calibri" panose="020F0502020204030204" pitchFamily="34" charset="0"/>
                          <a:cs typeface="Calibri" panose="020F0502020204030204" pitchFamily="34" charset="0"/>
                        </a:rPr>
                        <a:t>4.5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algn="ctr"/>
                      <a:r>
                        <a:rPr lang="en-US" sz="1600" dirty="0" smtClean="0">
                          <a:latin typeface="Calibri" panose="020F0502020204030204" pitchFamily="34" charset="0"/>
                          <a:cs typeface="Calibri" panose="020F0502020204030204" pitchFamily="34" charset="0"/>
                        </a:rPr>
                        <a:t>6</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algn="ctr"/>
                      <a:r>
                        <a:rPr lang="en-US" sz="1600" dirty="0" smtClean="0">
                          <a:latin typeface="Calibri" panose="020F0502020204030204" pitchFamily="34" charset="0"/>
                          <a:cs typeface="Calibri" panose="020F0502020204030204" pitchFamily="34" charset="0"/>
                        </a:rPr>
                        <a:t>8</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latin typeface="Calibri" panose="020F0502020204030204" pitchFamily="34" charset="0"/>
                          <a:cs typeface="Calibri" panose="020F0502020204030204" pitchFamily="34" charset="0"/>
                        </a:rPr>
                        <a:t>7</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latin typeface="Calibri" panose="020F0502020204030204" pitchFamily="34" charset="0"/>
                          <a:cs typeface="Calibri" panose="020F0502020204030204" pitchFamily="34" charset="0"/>
                        </a:rPr>
                        <a:t>9</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l"/>
                      <a:r>
                        <a:rPr lang="en-US" dirty="0" smtClean="0">
                          <a:latin typeface="Calibri" panose="020F0502020204030204" pitchFamily="34" charset="0"/>
                          <a:cs typeface="Calibri" panose="020F0502020204030204" pitchFamily="34" charset="0"/>
                        </a:rPr>
                        <a:t>     Other</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600" dirty="0" smtClean="0">
                          <a:latin typeface="Calibri" panose="020F0502020204030204" pitchFamily="34" charset="0"/>
                          <a:cs typeface="Calibri" panose="020F0502020204030204" pitchFamily="34" charset="0"/>
                        </a:rPr>
                        <a:t>1</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ctr"/>
                      <a:r>
                        <a:rPr lang="en-US" sz="1600" dirty="0" smtClean="0">
                          <a:latin typeface="Calibri" panose="020F0502020204030204" pitchFamily="34" charset="0"/>
                          <a:cs typeface="Calibri" panose="020F0502020204030204" pitchFamily="34" charset="0"/>
                        </a:rPr>
                        <a:t>3</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ctr"/>
                      <a:r>
                        <a:rPr lang="en-US" sz="1600" b="1" dirty="0" smtClean="0">
                          <a:solidFill>
                            <a:srgbClr val="FF0000"/>
                          </a:solidFill>
                          <a:latin typeface="Calibri" panose="020F0502020204030204" pitchFamily="34" charset="0"/>
                          <a:cs typeface="Calibri" panose="020F0502020204030204" pitchFamily="34" charset="0"/>
                        </a:rPr>
                        <a:t>7.5</a:t>
                      </a:r>
                      <a:endParaRPr lang="en-US" sz="1600" b="1" dirty="0">
                        <a:solidFill>
                          <a:srgbClr val="FF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ctr"/>
                      <a:r>
                        <a:rPr lang="en-US" sz="1600" dirty="0" smtClean="0">
                          <a:latin typeface="Calibri" panose="020F0502020204030204" pitchFamily="34" charset="0"/>
                          <a:cs typeface="Calibri" panose="020F0502020204030204" pitchFamily="34" charset="0"/>
                        </a:rPr>
                        <a:t>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algn="ctr"/>
                      <a:r>
                        <a:rPr lang="en-US" sz="1600" dirty="0" smtClean="0">
                          <a:latin typeface="Calibri" panose="020F0502020204030204" pitchFamily="34" charset="0"/>
                          <a:cs typeface="Calibri" panose="020F0502020204030204" pitchFamily="34" charset="0"/>
                        </a:rPr>
                        <a:t>7.5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algn="ctr"/>
                      <a:r>
                        <a:rPr lang="en-US" sz="1600" dirty="0" smtClean="0">
                          <a:latin typeface="Calibri" panose="020F0502020204030204" pitchFamily="34" charset="0"/>
                          <a:cs typeface="Calibri" panose="020F0502020204030204" pitchFamily="34" charset="0"/>
                        </a:rPr>
                        <a:t>4</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latin typeface="Calibri" panose="020F0502020204030204" pitchFamily="34" charset="0"/>
                          <a:cs typeface="Calibri" panose="020F0502020204030204" pitchFamily="34" charset="0"/>
                        </a:rPr>
                        <a:t>6</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latin typeface="Calibri" panose="020F0502020204030204" pitchFamily="34" charset="0"/>
                          <a:cs typeface="Calibri" panose="020F0502020204030204" pitchFamily="34" charset="0"/>
                        </a:rPr>
                        <a:t>9</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dirty="0" smtClean="0">
                          <a:latin typeface="Calibri" panose="020F0502020204030204" pitchFamily="34" charset="0"/>
                          <a:cs typeface="Calibri" panose="020F0502020204030204" pitchFamily="34" charset="0"/>
                        </a:rPr>
                        <a:t>Northern</a:t>
                      </a:r>
                      <a:endParaRPr lang="en-US" sz="1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latin typeface="Calibri" panose="020F0502020204030204" pitchFamily="34" charset="0"/>
                          <a:cs typeface="Calibri" panose="020F0502020204030204" pitchFamily="34" charset="0"/>
                        </a:rPr>
                        <a:t>3.5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600" dirty="0" smtClean="0">
                          <a:solidFill>
                            <a:schemeClr val="tx1"/>
                          </a:solidFill>
                          <a:latin typeface="Calibri" panose="020F0502020204030204" pitchFamily="34" charset="0"/>
                          <a:cs typeface="Calibri" panose="020F0502020204030204" pitchFamily="34" charset="0"/>
                        </a:rPr>
                        <a:t>1.5</a:t>
                      </a:r>
                      <a:endParaRPr lang="en-US" sz="16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r"/>
                      <a:r>
                        <a:rPr lang="en-US" sz="1600" b="0" dirty="0" smtClean="0">
                          <a:solidFill>
                            <a:schemeClr val="tx1"/>
                          </a:solidFill>
                          <a:latin typeface="Calibri" panose="020F0502020204030204" pitchFamily="34" charset="0"/>
                          <a:cs typeface="Calibri" panose="020F0502020204030204" pitchFamily="34" charset="0"/>
                        </a:rPr>
                        <a:t>6</a:t>
                      </a:r>
                      <a:endParaRPr lang="en-US" sz="16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r"/>
                      <a:r>
                        <a:rPr lang="en-US" sz="1600" b="1" dirty="0" smtClean="0">
                          <a:solidFill>
                            <a:srgbClr val="FF0000"/>
                          </a:solidFill>
                          <a:latin typeface="Calibri" panose="020F0502020204030204" pitchFamily="34" charset="0"/>
                          <a:cs typeface="Calibri" panose="020F0502020204030204" pitchFamily="34" charset="0"/>
                        </a:rPr>
                        <a:t>8.5</a:t>
                      </a:r>
                      <a:endParaRPr lang="en-US" sz="1600" b="1" dirty="0">
                        <a:solidFill>
                          <a:srgbClr val="FF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r"/>
                      <a:r>
                        <a:rPr lang="en-US" sz="1600" b="1" dirty="0" smtClean="0">
                          <a:latin typeface="Calibri" panose="020F0502020204030204" pitchFamily="34" charset="0"/>
                          <a:cs typeface="Calibri" panose="020F0502020204030204" pitchFamily="34" charset="0"/>
                        </a:rPr>
                        <a:t>1.5</a:t>
                      </a:r>
                      <a:endParaRPr lang="en-US" sz="16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algn="r"/>
                      <a:r>
                        <a:rPr lang="en-US" sz="1600" dirty="0" smtClean="0">
                          <a:latin typeface="Calibri" panose="020F0502020204030204" pitchFamily="34" charset="0"/>
                          <a:cs typeface="Calibri" panose="020F0502020204030204" pitchFamily="34" charset="0"/>
                        </a:rPr>
                        <a:t>6</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algn="r"/>
                      <a:r>
                        <a:rPr lang="en-US" sz="1600" dirty="0" smtClean="0">
                          <a:latin typeface="Calibri" panose="020F0502020204030204" pitchFamily="34" charset="0"/>
                          <a:cs typeface="Calibri" panose="020F0502020204030204" pitchFamily="34" charset="0"/>
                        </a:rPr>
                        <a:t>6</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latin typeface="Calibri" panose="020F0502020204030204" pitchFamily="34" charset="0"/>
                          <a:cs typeface="Calibri" panose="020F0502020204030204" pitchFamily="34" charset="0"/>
                        </a:rPr>
                        <a:t>8.5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1" dirty="0" smtClean="0">
                          <a:solidFill>
                            <a:schemeClr val="tx1"/>
                          </a:solidFill>
                          <a:latin typeface="Calibri" panose="020F0502020204030204" pitchFamily="34" charset="0"/>
                          <a:cs typeface="Calibri" panose="020F0502020204030204" pitchFamily="34" charset="0"/>
                        </a:rPr>
                        <a:t>3.5</a:t>
                      </a:r>
                      <a:endParaRPr lang="en-US" sz="16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dirty="0" smtClean="0">
                          <a:latin typeface="Calibri" panose="020F0502020204030204" pitchFamily="34" charset="0"/>
                          <a:cs typeface="Calibri" panose="020F0502020204030204" pitchFamily="34" charset="0"/>
                        </a:rPr>
                        <a:t>Central</a:t>
                      </a:r>
                      <a:endParaRPr lang="en-US" sz="1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latin typeface="Calibri" panose="020F0502020204030204" pitchFamily="34" charset="0"/>
                          <a:cs typeface="Calibri" panose="020F0502020204030204" pitchFamily="34" charset="0"/>
                        </a:rPr>
                        <a:t>1.5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600" dirty="0" smtClean="0">
                          <a:latin typeface="Calibri" panose="020F0502020204030204" pitchFamily="34" charset="0"/>
                          <a:cs typeface="Calibri" panose="020F0502020204030204" pitchFamily="34" charset="0"/>
                        </a:rPr>
                        <a:t>1.5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r"/>
                      <a:r>
                        <a:rPr lang="en-US" sz="1600" dirty="0" smtClean="0">
                          <a:latin typeface="Calibri" panose="020F0502020204030204" pitchFamily="34" charset="0"/>
                          <a:cs typeface="Calibri" panose="020F0502020204030204" pitchFamily="34" charset="0"/>
                        </a:rPr>
                        <a:t>4.5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ctr"/>
                      <a:r>
                        <a:rPr lang="en-US" sz="1600" b="1" dirty="0" smtClean="0">
                          <a:solidFill>
                            <a:srgbClr val="FF0000"/>
                          </a:solidFill>
                          <a:latin typeface="Calibri" panose="020F0502020204030204" pitchFamily="34" charset="0"/>
                          <a:cs typeface="Calibri" panose="020F0502020204030204" pitchFamily="34" charset="0"/>
                        </a:rPr>
                        <a:t>   8</a:t>
                      </a:r>
                      <a:endParaRPr lang="en-US" sz="1600" b="1" dirty="0">
                        <a:solidFill>
                          <a:srgbClr val="FF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r"/>
                      <a:r>
                        <a:rPr lang="en-US" sz="1600" dirty="0" smtClean="0">
                          <a:latin typeface="Calibri" panose="020F0502020204030204" pitchFamily="34" charset="0"/>
                          <a:cs typeface="Calibri" panose="020F0502020204030204" pitchFamily="34" charset="0"/>
                        </a:rPr>
                        <a:t>7</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algn="r"/>
                      <a:r>
                        <a:rPr lang="en-US" sz="1600" dirty="0" smtClean="0">
                          <a:latin typeface="Calibri" panose="020F0502020204030204" pitchFamily="34" charset="0"/>
                          <a:cs typeface="Calibri" panose="020F0502020204030204" pitchFamily="34" charset="0"/>
                        </a:rPr>
                        <a:t>6</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algn="r"/>
                      <a:r>
                        <a:rPr lang="en-US" sz="1600" b="1" dirty="0" smtClean="0">
                          <a:latin typeface="Calibri" panose="020F0502020204030204" pitchFamily="34" charset="0"/>
                          <a:cs typeface="Calibri" panose="020F0502020204030204" pitchFamily="34" charset="0"/>
                        </a:rPr>
                        <a:t>3</a:t>
                      </a:r>
                      <a:endParaRPr lang="en-US" sz="16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1" dirty="0" smtClean="0">
                          <a:latin typeface="Calibri" panose="020F0502020204030204" pitchFamily="34" charset="0"/>
                          <a:cs typeface="Calibri" panose="020F0502020204030204" pitchFamily="34" charset="0"/>
                        </a:rPr>
                        <a:t>4.5</a:t>
                      </a:r>
                      <a:endParaRPr lang="en-US" sz="16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latin typeface="Calibri" panose="020F0502020204030204" pitchFamily="34" charset="0"/>
                          <a:cs typeface="Calibri" panose="020F0502020204030204" pitchFamily="34" charset="0"/>
                        </a:rPr>
                        <a:t>9</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dirty="0" smtClean="0">
                          <a:latin typeface="Calibri" panose="020F0502020204030204" pitchFamily="34" charset="0"/>
                          <a:cs typeface="Calibri" panose="020F0502020204030204" pitchFamily="34" charset="0"/>
                        </a:rPr>
                        <a:t>Southern</a:t>
                      </a:r>
                      <a:endParaRPr lang="en-US" sz="1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latin typeface="Calibri" panose="020F0502020204030204" pitchFamily="34" charset="0"/>
                          <a:cs typeface="Calibri" panose="020F0502020204030204" pitchFamily="34" charset="0"/>
                        </a:rPr>
                        <a:t>3.5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600" dirty="0" smtClean="0">
                          <a:latin typeface="Calibri" panose="020F0502020204030204" pitchFamily="34" charset="0"/>
                          <a:cs typeface="Calibri" panose="020F0502020204030204" pitchFamily="34" charset="0"/>
                        </a:rPr>
                        <a:t>3.5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r"/>
                      <a:r>
                        <a:rPr lang="en-US" sz="1600" b="0" dirty="0" smtClean="0">
                          <a:latin typeface="Calibri" panose="020F0502020204030204" pitchFamily="34" charset="0"/>
                          <a:cs typeface="Calibri" panose="020F0502020204030204" pitchFamily="34" charset="0"/>
                        </a:rPr>
                        <a:t>3.5</a:t>
                      </a:r>
                      <a:endParaRPr lang="en-US" sz="1600" b="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r"/>
                      <a:r>
                        <a:rPr lang="en-US" sz="1600" b="0" dirty="0" smtClean="0">
                          <a:latin typeface="Calibri" panose="020F0502020204030204" pitchFamily="34" charset="0"/>
                          <a:cs typeface="Calibri" panose="020F0502020204030204" pitchFamily="34" charset="0"/>
                        </a:rPr>
                        <a:t>3.5</a:t>
                      </a:r>
                      <a:endParaRPr lang="en-US" sz="1600" b="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r"/>
                      <a:r>
                        <a:rPr lang="en-US" sz="1600" b="0" dirty="0" smtClean="0">
                          <a:solidFill>
                            <a:schemeClr val="tx1"/>
                          </a:solidFill>
                          <a:latin typeface="Calibri" panose="020F0502020204030204" pitchFamily="34" charset="0"/>
                          <a:cs typeface="Calibri" panose="020F0502020204030204" pitchFamily="34" charset="0"/>
                        </a:rPr>
                        <a:t>8</a:t>
                      </a:r>
                      <a:endParaRPr lang="en-US" sz="16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algn="r"/>
                      <a:r>
                        <a:rPr lang="en-US" sz="1600" dirty="0" smtClean="0">
                          <a:latin typeface="Calibri" panose="020F0502020204030204" pitchFamily="34" charset="0"/>
                          <a:cs typeface="Calibri" panose="020F0502020204030204" pitchFamily="34" charset="0"/>
                        </a:rPr>
                        <a:t>8</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algn="r"/>
                      <a:r>
                        <a:rPr lang="en-US" sz="1600" dirty="0" smtClean="0">
                          <a:latin typeface="Calibri" panose="020F0502020204030204" pitchFamily="34" charset="0"/>
                          <a:cs typeface="Calibri" panose="020F0502020204030204" pitchFamily="34" charset="0"/>
                        </a:rPr>
                        <a:t>5.5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latin typeface="Calibri" panose="020F0502020204030204" pitchFamily="34" charset="0"/>
                          <a:cs typeface="Calibri" panose="020F0502020204030204" pitchFamily="34" charset="0"/>
                        </a:rPr>
                        <a:t>5.5</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latin typeface="Calibri" panose="020F0502020204030204" pitchFamily="34" charset="0"/>
                          <a:cs typeface="Calibri" panose="020F0502020204030204" pitchFamily="34" charset="0"/>
                        </a:rPr>
                        <a:t>8</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rot="18763767">
            <a:off x="1732479" y="1636151"/>
            <a:ext cx="2795139" cy="33855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Reduced Corporate Investment</a:t>
            </a:r>
            <a:endParaRPr lang="en-US" sz="1600" dirty="0">
              <a:latin typeface="Calibri" panose="020F0502020204030204" pitchFamily="34" charset="0"/>
              <a:cs typeface="Calibri" panose="020F0502020204030204" pitchFamily="34" charset="0"/>
            </a:endParaRPr>
          </a:p>
        </p:txBody>
      </p:sp>
      <p:sp>
        <p:nvSpPr>
          <p:cNvPr id="6" name="TextBox 5"/>
          <p:cNvSpPr txBox="1"/>
          <p:nvPr/>
        </p:nvSpPr>
        <p:spPr>
          <a:xfrm rot="18763767">
            <a:off x="2432770" y="1684164"/>
            <a:ext cx="2704981" cy="33855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Increasing unemployment</a:t>
            </a:r>
            <a:endParaRPr lang="en-US" sz="1600" dirty="0">
              <a:latin typeface="Calibri" panose="020F0502020204030204" pitchFamily="34" charset="0"/>
              <a:cs typeface="Calibri" panose="020F0502020204030204" pitchFamily="34" charset="0"/>
            </a:endParaRPr>
          </a:p>
        </p:txBody>
      </p:sp>
      <p:sp>
        <p:nvSpPr>
          <p:cNvPr id="7" name="TextBox 6"/>
          <p:cNvSpPr txBox="1"/>
          <p:nvPr/>
        </p:nvSpPr>
        <p:spPr>
          <a:xfrm rot="18763767">
            <a:off x="3161437" y="1743305"/>
            <a:ext cx="2438282" cy="33855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Job Layoffs</a:t>
            </a:r>
            <a:endParaRPr lang="en-US" sz="1600" dirty="0">
              <a:latin typeface="Calibri" panose="020F0502020204030204" pitchFamily="34" charset="0"/>
              <a:cs typeface="Calibri" panose="020F0502020204030204" pitchFamily="34" charset="0"/>
            </a:endParaRPr>
          </a:p>
        </p:txBody>
      </p:sp>
      <p:sp>
        <p:nvSpPr>
          <p:cNvPr id="8" name="TextBox 7"/>
          <p:cNvSpPr txBox="1"/>
          <p:nvPr/>
        </p:nvSpPr>
        <p:spPr>
          <a:xfrm rot="18763767">
            <a:off x="3864804" y="1778818"/>
            <a:ext cx="2438282" cy="33855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Decreasing Job Creation</a:t>
            </a:r>
            <a:endParaRPr lang="en-US" sz="1600" dirty="0">
              <a:latin typeface="Calibri" panose="020F0502020204030204" pitchFamily="34" charset="0"/>
              <a:cs typeface="Calibri" panose="020F0502020204030204" pitchFamily="34" charset="0"/>
            </a:endParaRPr>
          </a:p>
        </p:txBody>
      </p:sp>
      <p:sp>
        <p:nvSpPr>
          <p:cNvPr id="9" name="TextBox 8"/>
          <p:cNvSpPr txBox="1"/>
          <p:nvPr/>
        </p:nvSpPr>
        <p:spPr>
          <a:xfrm rot="18763767">
            <a:off x="4559758" y="1778818"/>
            <a:ext cx="2438282" cy="33855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Out Migration</a:t>
            </a:r>
            <a:endParaRPr lang="en-US" sz="1600" dirty="0">
              <a:latin typeface="Calibri" panose="020F0502020204030204" pitchFamily="34" charset="0"/>
              <a:cs typeface="Calibri" panose="020F0502020204030204" pitchFamily="34" charset="0"/>
            </a:endParaRPr>
          </a:p>
        </p:txBody>
      </p:sp>
      <p:sp>
        <p:nvSpPr>
          <p:cNvPr id="10" name="TextBox 9"/>
          <p:cNvSpPr txBox="1"/>
          <p:nvPr/>
        </p:nvSpPr>
        <p:spPr>
          <a:xfrm rot="18763767">
            <a:off x="5980837" y="1782119"/>
            <a:ext cx="2438282" cy="33855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Loss of market share</a:t>
            </a:r>
            <a:endParaRPr lang="en-US" sz="1600" dirty="0">
              <a:latin typeface="Calibri" panose="020F0502020204030204" pitchFamily="34" charset="0"/>
              <a:cs typeface="Calibri" panose="020F0502020204030204" pitchFamily="34" charset="0"/>
            </a:endParaRPr>
          </a:p>
        </p:txBody>
      </p:sp>
      <p:sp>
        <p:nvSpPr>
          <p:cNvPr id="11" name="TextBox 10"/>
          <p:cNvSpPr txBox="1"/>
          <p:nvPr/>
        </p:nvSpPr>
        <p:spPr>
          <a:xfrm rot="18763767">
            <a:off x="6695699" y="1924910"/>
            <a:ext cx="2000879"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P</a:t>
            </a:r>
            <a:r>
              <a:rPr lang="en-US" sz="1600" dirty="0" smtClean="0">
                <a:latin typeface="Calibri" panose="020F0502020204030204" pitchFamily="34" charset="0"/>
                <a:cs typeface="Calibri" panose="020F0502020204030204" pitchFamily="34" charset="0"/>
              </a:rPr>
              <a:t>ersonal bankruptcies</a:t>
            </a:r>
            <a:endParaRPr lang="en-US" sz="1600" dirty="0">
              <a:latin typeface="Calibri" panose="020F0502020204030204" pitchFamily="34" charset="0"/>
              <a:cs typeface="Calibri" panose="020F0502020204030204" pitchFamily="34" charset="0"/>
            </a:endParaRPr>
          </a:p>
        </p:txBody>
      </p:sp>
      <p:sp>
        <p:nvSpPr>
          <p:cNvPr id="12" name="TextBox 11"/>
          <p:cNvSpPr txBox="1"/>
          <p:nvPr/>
        </p:nvSpPr>
        <p:spPr>
          <a:xfrm rot="18763767">
            <a:off x="5295037" y="1747929"/>
            <a:ext cx="2438282" cy="33855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Declining GDP</a:t>
            </a:r>
            <a:endParaRPr lang="en-US" sz="1600" dirty="0">
              <a:latin typeface="Calibri" panose="020F0502020204030204" pitchFamily="34" charset="0"/>
              <a:cs typeface="Calibri" panose="020F0502020204030204" pitchFamily="34" charset="0"/>
            </a:endParaRPr>
          </a:p>
        </p:txBody>
      </p:sp>
      <p:sp>
        <p:nvSpPr>
          <p:cNvPr id="13" name="TextBox 12"/>
          <p:cNvSpPr txBox="1"/>
          <p:nvPr/>
        </p:nvSpPr>
        <p:spPr>
          <a:xfrm rot="18763767">
            <a:off x="7266932" y="1871883"/>
            <a:ext cx="2153307" cy="33855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Corporate bankruptcies</a:t>
            </a:r>
            <a:endParaRPr lang="en-US" sz="1600" dirty="0">
              <a:latin typeface="Calibri" panose="020F0502020204030204" pitchFamily="34" charset="0"/>
              <a:cs typeface="Calibri" panose="020F0502020204030204" pitchFamily="34" charset="0"/>
            </a:endParaRPr>
          </a:p>
        </p:txBody>
      </p:sp>
      <p:sp>
        <p:nvSpPr>
          <p:cNvPr id="15" name="Oval 14"/>
          <p:cNvSpPr/>
          <p:nvPr/>
        </p:nvSpPr>
        <p:spPr>
          <a:xfrm>
            <a:off x="3991586" y="3932170"/>
            <a:ext cx="827314" cy="12418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6" name="Oval 15"/>
          <p:cNvSpPr/>
          <p:nvPr/>
        </p:nvSpPr>
        <p:spPr>
          <a:xfrm>
            <a:off x="4981113" y="4343400"/>
            <a:ext cx="542554" cy="533400"/>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7" name="Oval 16"/>
          <p:cNvSpPr/>
          <p:nvPr/>
        </p:nvSpPr>
        <p:spPr>
          <a:xfrm>
            <a:off x="6328949" y="4665955"/>
            <a:ext cx="542554" cy="533400"/>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8" name="Oval 17"/>
          <p:cNvSpPr/>
          <p:nvPr/>
        </p:nvSpPr>
        <p:spPr>
          <a:xfrm>
            <a:off x="7609002" y="4341180"/>
            <a:ext cx="542554" cy="533400"/>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9" name="Oval 18"/>
          <p:cNvSpPr/>
          <p:nvPr/>
        </p:nvSpPr>
        <p:spPr>
          <a:xfrm>
            <a:off x="6951315" y="4648200"/>
            <a:ext cx="542554" cy="533400"/>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0" name="TextBox 19"/>
          <p:cNvSpPr txBox="1"/>
          <p:nvPr/>
        </p:nvSpPr>
        <p:spPr>
          <a:xfrm>
            <a:off x="838200" y="5631400"/>
            <a:ext cx="7505385" cy="923330"/>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Decreasing Job Creation ranks lower for both the Northern and Central Regions. Out Migration and Corporate bankruptcies rank higher for the North. Loss of market share and Personal bankruptcies rank higher for Central.</a:t>
            </a:r>
            <a:endParaRPr lang="en-US" dirty="0">
              <a:latin typeface="Calibri" panose="020F0502020204030204" pitchFamily="34" charset="0"/>
              <a:cs typeface="Calibri" panose="020F0502020204030204" pitchFamily="34" charset="0"/>
            </a:endParaRPr>
          </a:p>
        </p:txBody>
      </p:sp>
      <p:sp>
        <p:nvSpPr>
          <p:cNvPr id="21" name="TextBox 20"/>
          <p:cNvSpPr txBox="1"/>
          <p:nvPr/>
        </p:nvSpPr>
        <p:spPr>
          <a:xfrm>
            <a:off x="231559" y="936811"/>
            <a:ext cx="2383654" cy="1077218"/>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Measures are generally consistent across Alberta. Exceptions are outside Edmonton and Calgary.</a:t>
            </a:r>
            <a:endParaRPr lang="en-US" sz="1600" dirty="0">
              <a:latin typeface="Calibri" panose="020F0502020204030204" pitchFamily="34" charset="0"/>
              <a:cs typeface="Calibri" panose="020F0502020204030204" pitchFamily="34" charset="0"/>
            </a:endParaRPr>
          </a:p>
        </p:txBody>
      </p:sp>
      <p:cxnSp>
        <p:nvCxnSpPr>
          <p:cNvPr id="22" name="Straight Connector 21"/>
          <p:cNvCxnSpPr/>
          <p:nvPr/>
        </p:nvCxnSpPr>
        <p:spPr>
          <a:xfrm>
            <a:off x="381000" y="2958496"/>
            <a:ext cx="76962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0291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16</a:t>
            </a:fld>
            <a:endParaRPr lang="en-US"/>
          </a:p>
        </p:txBody>
      </p:sp>
      <p:sp>
        <p:nvSpPr>
          <p:cNvPr id="3" name="TextBox 2"/>
          <p:cNvSpPr txBox="1"/>
          <p:nvPr/>
        </p:nvSpPr>
        <p:spPr>
          <a:xfrm>
            <a:off x="1676400" y="1828800"/>
            <a:ext cx="5486400" cy="2062103"/>
          </a:xfrm>
          <a:prstGeom prst="rect">
            <a:avLst/>
          </a:prstGeom>
          <a:noFill/>
        </p:spPr>
        <p:txBody>
          <a:bodyPr wrap="square" rtlCol="0">
            <a:spAutoFit/>
          </a:bodyPr>
          <a:lstStyle/>
          <a:p>
            <a:pPr algn="ctr"/>
            <a:r>
              <a:rPr lang="en-US" sz="3200" dirty="0" smtClean="0">
                <a:latin typeface="Calibri" panose="020F0502020204030204" pitchFamily="34" charset="0"/>
                <a:cs typeface="Calibri" panose="020F0502020204030204" pitchFamily="34" charset="0"/>
              </a:rPr>
              <a:t>How do the changes in economic resilience differ between the Regions since the fall of 2015?</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9798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17</a:t>
            </a:fld>
            <a:endParaRPr lang="en-US"/>
          </a:p>
        </p:txBody>
      </p:sp>
      <p:sp>
        <p:nvSpPr>
          <p:cNvPr id="3" name="TextBox 2"/>
          <p:cNvSpPr txBox="1"/>
          <p:nvPr/>
        </p:nvSpPr>
        <p:spPr>
          <a:xfrm>
            <a:off x="762000" y="457200"/>
            <a:ext cx="7848600" cy="954107"/>
          </a:xfrm>
          <a:prstGeom prst="rect">
            <a:avLst/>
          </a:prstGeom>
          <a:noFill/>
        </p:spPr>
        <p:txBody>
          <a:bodyPr wrap="square" rtlCol="0">
            <a:spAutoFit/>
          </a:bodyPr>
          <a:lstStyle/>
          <a:p>
            <a:pPr algn="ctr"/>
            <a:r>
              <a:rPr lang="en-US" sz="2800" dirty="0" smtClean="0">
                <a:latin typeface="Calibri" panose="020F0502020204030204" pitchFamily="34" charset="0"/>
                <a:ea typeface="Cambria" panose="02040503050406030204" pitchFamily="18" charset="0"/>
                <a:cs typeface="Calibri" panose="020F0502020204030204" pitchFamily="34" charset="0"/>
              </a:rPr>
              <a:t>Economic Resilience - Year x Year -  </a:t>
            </a:r>
          </a:p>
          <a:p>
            <a:pPr algn="ctr"/>
            <a:r>
              <a:rPr lang="en-US" sz="2800" dirty="0" smtClean="0">
                <a:latin typeface="Calibri" panose="020F0502020204030204" pitchFamily="34" charset="0"/>
                <a:ea typeface="Cambria" panose="02040503050406030204" pitchFamily="18" charset="0"/>
                <a:cs typeface="Calibri" panose="020F0502020204030204" pitchFamily="34" charset="0"/>
              </a:rPr>
              <a:t>for Alberta’s REGIONS</a:t>
            </a:r>
            <a:endParaRPr lang="en-US" sz="2800" dirty="0">
              <a:latin typeface="Calibri" panose="020F0502020204030204" pitchFamily="34" charset="0"/>
              <a:ea typeface="Cambria" panose="02040503050406030204" pitchFamily="18" charset="0"/>
              <a:cs typeface="Calibri" panose="020F0502020204030204" pitchFamily="34" charset="0"/>
            </a:endParaRPr>
          </a:p>
        </p:txBody>
      </p:sp>
      <p:sp>
        <p:nvSpPr>
          <p:cNvPr id="4" name="TextBox 3"/>
          <p:cNvSpPr txBox="1"/>
          <p:nvPr/>
        </p:nvSpPr>
        <p:spPr>
          <a:xfrm>
            <a:off x="6324600" y="1752600"/>
            <a:ext cx="2362200" cy="1107996"/>
          </a:xfrm>
          <a:prstGeom prst="rect">
            <a:avLst/>
          </a:prstGeom>
          <a:noFill/>
        </p:spPr>
        <p:txBody>
          <a:bodyPr wrap="square" rtlCol="0">
            <a:spAutoFit/>
          </a:bodyPr>
          <a:lstStyle/>
          <a:p>
            <a:pPr algn="ctr"/>
            <a:r>
              <a:rPr lang="en-US" sz="1600" dirty="0" smtClean="0">
                <a:latin typeface="Calibri" panose="020F0502020204030204" pitchFamily="34" charset="0"/>
                <a:cs typeface="Calibri" panose="020F0502020204030204" pitchFamily="34" charset="0"/>
              </a:rPr>
              <a:t>Downturn in Fall of 2020 UNEVEN – most severe for </a:t>
            </a:r>
            <a:r>
              <a:rPr lang="en-US" sz="1600" b="1" dirty="0" smtClean="0">
                <a:solidFill>
                  <a:srgbClr val="FF0000"/>
                </a:solidFill>
                <a:latin typeface="Calibri" panose="020F0502020204030204" pitchFamily="34" charset="0"/>
                <a:cs typeface="Calibri" panose="020F0502020204030204" pitchFamily="34" charset="0"/>
              </a:rPr>
              <a:t>Edmonton REGION</a:t>
            </a:r>
          </a:p>
          <a:p>
            <a:pPr algn="ct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14600"/>
            <a:ext cx="89916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352801" y="4978893"/>
            <a:ext cx="5105398"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Overall </a:t>
            </a:r>
            <a:r>
              <a:rPr lang="en-US" b="1" dirty="0" smtClean="0">
                <a:latin typeface="Calibri" panose="020F0502020204030204" pitchFamily="34" charset="0"/>
                <a:cs typeface="Calibri" panose="020F0502020204030204" pitchFamily="34" charset="0"/>
              </a:rPr>
              <a:t>weak.  </a:t>
            </a:r>
            <a:r>
              <a:rPr lang="en-US" dirty="0" smtClean="0">
                <a:latin typeface="Calibri" panose="020F0502020204030204" pitchFamily="34" charset="0"/>
                <a:cs typeface="Calibri" panose="020F0502020204030204" pitchFamily="34" charset="0"/>
              </a:rPr>
              <a:t>Under 3.0 - since 2015</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a:t>
            </a:r>
            <a:r>
              <a:rPr lang="en-US" dirty="0" smtClean="0">
                <a:latin typeface="Calibri" panose="020F0502020204030204" pitchFamily="34" charset="0"/>
                <a:cs typeface="Calibri" panose="020F0502020204030204" pitchFamily="34" charset="0"/>
              </a:rPr>
              <a:t>ome general progress </a:t>
            </a:r>
            <a:r>
              <a:rPr lang="en-US" dirty="0">
                <a:latin typeface="Calibri" panose="020F0502020204030204" pitchFamily="34" charset="0"/>
                <a:cs typeface="Calibri" panose="020F0502020204030204" pitchFamily="34" charset="0"/>
              </a:rPr>
              <a:t>evident </a:t>
            </a:r>
            <a:r>
              <a:rPr lang="en-US" dirty="0" smtClean="0">
                <a:latin typeface="Calibri" panose="020F0502020204030204" pitchFamily="34" charset="0"/>
                <a:cs typeface="Calibri" panose="020F0502020204030204" pitchFamily="34" charset="0"/>
              </a:rPr>
              <a:t>since 2016 particularly for </a:t>
            </a:r>
            <a:r>
              <a:rPr lang="en-US" b="1" dirty="0" smtClean="0">
                <a:solidFill>
                  <a:srgbClr val="003399"/>
                </a:solidFill>
                <a:latin typeface="Calibri" panose="020F0502020204030204" pitchFamily="34" charset="0"/>
                <a:cs typeface="Calibri" panose="020F0502020204030204" pitchFamily="34" charset="0"/>
              </a:rPr>
              <a:t>OTHER</a:t>
            </a:r>
            <a:r>
              <a:rPr lang="en-US" b="1" dirty="0">
                <a:solidFill>
                  <a:srgbClr val="003399"/>
                </a:solidFill>
                <a:latin typeface="Calibri" panose="020F0502020204030204" pitchFamily="34" charset="0"/>
                <a:cs typeface="Calibri" panose="020F0502020204030204" pitchFamily="34" charset="0"/>
              </a:rPr>
              <a:t>: Southern and </a:t>
            </a:r>
            <a:r>
              <a:rPr lang="en-US" b="1" dirty="0" smtClean="0">
                <a:solidFill>
                  <a:srgbClr val="003399"/>
                </a:solidFill>
                <a:latin typeface="Calibri" panose="020F0502020204030204" pitchFamily="34" charset="0"/>
                <a:cs typeface="Calibri" panose="020F0502020204030204" pitchFamily="34" charset="0"/>
              </a:rPr>
              <a:t>Central </a:t>
            </a:r>
          </a:p>
          <a:p>
            <a:pPr marL="285750" indent="-285750">
              <a:buFont typeface="Arial" panose="020B0604020202020204" pitchFamily="34" charset="0"/>
              <a:buChar char="•"/>
            </a:pPr>
            <a:r>
              <a:rPr lang="en-US" b="1" dirty="0" smtClean="0">
                <a:solidFill>
                  <a:srgbClr val="00B050"/>
                </a:solidFill>
                <a:latin typeface="Calibri" panose="020F0502020204030204" pitchFamily="34" charset="0"/>
                <a:cs typeface="Calibri" panose="020F0502020204030204" pitchFamily="34" charset="0"/>
              </a:rPr>
              <a:t>Calgary Region </a:t>
            </a:r>
            <a:r>
              <a:rPr lang="en-US" dirty="0" smtClean="0">
                <a:latin typeface="Calibri" panose="020F0502020204030204" pitchFamily="34" charset="0"/>
                <a:cs typeface="Calibri" panose="020F0502020204030204" pitchFamily="34" charset="0"/>
              </a:rPr>
              <a:t>shows seasonal fluctuations</a:t>
            </a:r>
            <a:endParaRPr lang="en-US" dirty="0">
              <a:latin typeface="Calibri" panose="020F0502020204030204" pitchFamily="34" charset="0"/>
              <a:cs typeface="Calibri" panose="020F0502020204030204" pitchFamily="34" charset="0"/>
            </a:endParaRPr>
          </a:p>
        </p:txBody>
      </p:sp>
      <p:sp>
        <p:nvSpPr>
          <p:cNvPr id="21" name="Oval 20"/>
          <p:cNvSpPr/>
          <p:nvPr/>
        </p:nvSpPr>
        <p:spPr>
          <a:xfrm>
            <a:off x="6477000" y="2743200"/>
            <a:ext cx="1752600" cy="1676400"/>
          </a:xfrm>
          <a:prstGeom prst="ellipse">
            <a:avLst/>
          </a:prstGeom>
          <a:noFill/>
          <a:ln w="19050">
            <a:solidFill>
              <a:srgbClr val="0F3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979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18</a:t>
            </a:fld>
            <a:endParaRPr lang="en-US"/>
          </a:p>
        </p:txBody>
      </p:sp>
      <p:sp>
        <p:nvSpPr>
          <p:cNvPr id="3" name="TextBox 2"/>
          <p:cNvSpPr txBox="1"/>
          <p:nvPr/>
        </p:nvSpPr>
        <p:spPr>
          <a:xfrm>
            <a:off x="1295400" y="1828800"/>
            <a:ext cx="7010400" cy="1077218"/>
          </a:xfrm>
          <a:prstGeom prst="rect">
            <a:avLst/>
          </a:prstGeom>
          <a:noFill/>
        </p:spPr>
        <p:txBody>
          <a:bodyPr wrap="square" rtlCol="0">
            <a:spAutoFit/>
          </a:bodyPr>
          <a:lstStyle/>
          <a:p>
            <a:pPr algn="ctr"/>
            <a:r>
              <a:rPr lang="en-US" sz="3200" dirty="0" smtClean="0">
                <a:latin typeface="Calibri" panose="020F0502020204030204" pitchFamily="34" charset="0"/>
                <a:cs typeface="Calibri" panose="020F0502020204030204" pitchFamily="34" charset="0"/>
              </a:rPr>
              <a:t>Your comments provide further clarification….</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4644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020" y="296545"/>
            <a:ext cx="377338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Comments </a:t>
            </a:r>
            <a:r>
              <a:rPr lang="en-US" dirty="0" smtClean="0">
                <a:latin typeface="Calibri" panose="020F0502020204030204" pitchFamily="34" charset="0"/>
                <a:cs typeface="Calibri" panose="020F0502020204030204" pitchFamily="34" charset="0"/>
              </a:rPr>
              <a:t> -  Episode 2. LOCATIONS</a:t>
            </a:r>
            <a:endParaRPr lang="en-US" dirty="0">
              <a:latin typeface="Calibri" panose="020F0502020204030204" pitchFamily="34" charset="0"/>
              <a:cs typeface="Calibri" panose="020F050202020403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975" y="5943600"/>
            <a:ext cx="838200" cy="61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40974"/>
            <a:ext cx="3886200" cy="129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343400" y="609600"/>
            <a:ext cx="4249873" cy="1754326"/>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Northern Alberta. </a:t>
            </a:r>
            <a:r>
              <a:rPr lang="en-US" sz="1200" i="1" dirty="0">
                <a:latin typeface="Calibri" panose="020F0502020204030204" pitchFamily="34" charset="0"/>
                <a:cs typeface="Calibri" panose="020F0502020204030204" pitchFamily="34" charset="0"/>
              </a:rPr>
              <a:t>Somewhat Resilient. </a:t>
            </a:r>
            <a:r>
              <a:rPr lang="en-US" sz="1200" dirty="0">
                <a:latin typeface="Calibri" panose="020F0502020204030204" pitchFamily="34" charset="0"/>
                <a:cs typeface="Calibri" panose="020F0502020204030204" pitchFamily="34" charset="0"/>
              </a:rPr>
              <a:t>For such an independent, entrepreneurial small population Alberta has and will always punch over our weight </a:t>
            </a:r>
            <a:r>
              <a:rPr lang="en-US" sz="1200" dirty="0" smtClean="0">
                <a:latin typeface="Calibri" panose="020F0502020204030204" pitchFamily="34" charset="0"/>
                <a:cs typeface="Calibri" panose="020F0502020204030204" pitchFamily="34" charset="0"/>
              </a:rPr>
              <a:t>class.</a:t>
            </a:r>
          </a:p>
          <a:p>
            <a:r>
              <a:rPr lang="en-US" sz="1600" dirty="0" smtClean="0">
                <a:latin typeface="Calibri" panose="020F0502020204030204" pitchFamily="34" charset="0"/>
                <a:cs typeface="Calibri" panose="020F0502020204030204" pitchFamily="34" charset="0"/>
              </a:rPr>
              <a:t>Central Alberta. </a:t>
            </a:r>
            <a:r>
              <a:rPr lang="en-US" sz="1200" i="1" dirty="0" smtClean="0">
                <a:latin typeface="Calibri" panose="020F0502020204030204" pitchFamily="34" charset="0"/>
                <a:cs typeface="Calibri" panose="020F0502020204030204" pitchFamily="34" charset="0"/>
              </a:rPr>
              <a:t>Somewhat Resilient</a:t>
            </a:r>
            <a:r>
              <a:rPr lang="en-US" sz="1200" dirty="0" smtClean="0">
                <a:latin typeface="Calibri" panose="020F0502020204030204" pitchFamily="34" charset="0"/>
                <a:cs typeface="Calibri" panose="020F0502020204030204" pitchFamily="34" charset="0"/>
              </a:rPr>
              <a:t>. Alberta </a:t>
            </a:r>
            <a:r>
              <a:rPr lang="en-US" sz="1200" dirty="0">
                <a:latin typeface="Calibri" panose="020F0502020204030204" pitchFamily="34" charset="0"/>
                <a:cs typeface="Calibri" panose="020F0502020204030204" pitchFamily="34" charset="0"/>
              </a:rPr>
              <a:t>has a young population with many who have become entrepreneurs. These young entrepreneurs are creating jobs for many Albertans. </a:t>
            </a:r>
            <a:endParaRPr lang="en-US" sz="1200" dirty="0" smtClean="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Southern Alberta. </a:t>
            </a:r>
            <a:r>
              <a:rPr lang="en-US" sz="1200" i="1" dirty="0">
                <a:latin typeface="Calibri" panose="020F0502020204030204" pitchFamily="34" charset="0"/>
                <a:cs typeface="Calibri" panose="020F0502020204030204" pitchFamily="34" charset="0"/>
              </a:rPr>
              <a:t>Somewhat Resilient. </a:t>
            </a:r>
            <a:r>
              <a:rPr lang="en-US" sz="1200" dirty="0">
                <a:latin typeface="Calibri" panose="020F0502020204030204" pitchFamily="34" charset="0"/>
                <a:cs typeface="Calibri" panose="020F0502020204030204" pitchFamily="34" charset="0"/>
              </a:rPr>
              <a:t>Strong agriculture and </a:t>
            </a:r>
            <a:r>
              <a:rPr lang="en-US" sz="1200" dirty="0" err="1">
                <a:latin typeface="Calibri" panose="020F0502020204030204" pitchFamily="34" charset="0"/>
                <a:cs typeface="Calibri" panose="020F0502020204030204" pitchFamily="34" charset="0"/>
              </a:rPr>
              <a:t>agrifood</a:t>
            </a:r>
            <a:r>
              <a:rPr lang="en-US" sz="1200" dirty="0">
                <a:latin typeface="Calibri" panose="020F0502020204030204" pitchFamily="34" charset="0"/>
                <a:cs typeface="Calibri" panose="020F0502020204030204" pitchFamily="34" charset="0"/>
              </a:rPr>
              <a:t> sector, growing manufacturing sector. </a:t>
            </a:r>
            <a:endParaRPr lang="en-US" dirty="0"/>
          </a:p>
        </p:txBody>
      </p:sp>
      <p:sp>
        <p:nvSpPr>
          <p:cNvPr id="13" name="Slide Number Placeholder 12"/>
          <p:cNvSpPr>
            <a:spLocks noGrp="1"/>
          </p:cNvSpPr>
          <p:nvPr>
            <p:ph type="sldNum" sz="quarter" idx="12"/>
          </p:nvPr>
        </p:nvSpPr>
        <p:spPr/>
        <p:txBody>
          <a:bodyPr/>
          <a:lstStyle/>
          <a:p>
            <a:fld id="{8B089D80-B216-4550-9551-62BF928BF090}" type="slidenum">
              <a:rPr lang="en-US" smtClean="0"/>
              <a:t>19</a:t>
            </a:fld>
            <a:endParaRPr lang="en-US"/>
          </a:p>
        </p:txBody>
      </p:sp>
      <p:sp>
        <p:nvSpPr>
          <p:cNvPr id="4" name="TextBox 3"/>
          <p:cNvSpPr txBox="1"/>
          <p:nvPr/>
        </p:nvSpPr>
        <p:spPr>
          <a:xfrm>
            <a:off x="457201" y="2378722"/>
            <a:ext cx="7979974" cy="203132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Edmonton Region. </a:t>
            </a:r>
            <a:r>
              <a:rPr lang="en-US" sz="1200" i="1" dirty="0">
                <a:latin typeface="Calibri" panose="020F0502020204030204" pitchFamily="34" charset="0"/>
                <a:cs typeface="Calibri" panose="020F0502020204030204" pitchFamily="34" charset="0"/>
              </a:rPr>
              <a:t>Not Resilient. </a:t>
            </a:r>
            <a:r>
              <a:rPr lang="en-US" sz="1200" dirty="0">
                <a:latin typeface="Calibri" panose="020F0502020204030204" pitchFamily="34" charset="0"/>
                <a:cs typeface="Calibri" panose="020F0502020204030204" pitchFamily="34" charset="0"/>
              </a:rPr>
              <a:t>Resource based extraction: limited market access, sunset industry and world competitive forces possibly stranding the asset.</a:t>
            </a:r>
          </a:p>
          <a:p>
            <a:endParaRPr lang="en-US" sz="1200" i="1" dirty="0" smtClean="0">
              <a:latin typeface="Calibri" panose="020F0502020204030204" pitchFamily="34" charset="0"/>
              <a:cs typeface="Calibri" panose="020F0502020204030204" pitchFamily="34" charset="0"/>
            </a:endParaRPr>
          </a:p>
          <a:p>
            <a:r>
              <a:rPr lang="en-US" sz="1200" i="1" dirty="0" smtClean="0">
                <a:latin typeface="Calibri" panose="020F0502020204030204" pitchFamily="34" charset="0"/>
                <a:cs typeface="Calibri" panose="020F0502020204030204" pitchFamily="34" charset="0"/>
              </a:rPr>
              <a:t>Somewhat Not Resilient</a:t>
            </a:r>
            <a:r>
              <a:rPr lang="en-US" sz="1200" i="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Too dependent on traditional primary resource industries (oil, forestry, mining, agriculture). Resource extraction and exporting are important, but they should serve as the base of building secondary and tertiary value-add clusters around those industries. </a:t>
            </a:r>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r>
              <a:rPr lang="en-US" sz="1200" i="1" dirty="0">
                <a:latin typeface="Calibri" panose="020F0502020204030204" pitchFamily="34" charset="0"/>
                <a:cs typeface="Calibri" panose="020F0502020204030204" pitchFamily="34" charset="0"/>
              </a:rPr>
              <a:t>Neutral. </a:t>
            </a:r>
            <a:r>
              <a:rPr lang="en-US" sz="1200" dirty="0">
                <a:latin typeface="Calibri" panose="020F0502020204030204" pitchFamily="34" charset="0"/>
                <a:cs typeface="Calibri" panose="020F0502020204030204" pitchFamily="34" charset="0"/>
              </a:rPr>
              <a:t>The </a:t>
            </a:r>
            <a:r>
              <a:rPr lang="en-US" sz="1200" dirty="0" err="1">
                <a:latin typeface="Calibri" panose="020F0502020204030204" pitchFamily="34" charset="0"/>
                <a:cs typeface="Calibri" panose="020F0502020204030204" pitchFamily="34" charset="0"/>
              </a:rPr>
              <a:t>agri</a:t>
            </a:r>
            <a:r>
              <a:rPr lang="en-US" sz="1200" dirty="0">
                <a:latin typeface="Calibri" panose="020F0502020204030204" pitchFamily="34" charset="0"/>
                <a:cs typeface="Calibri" panose="020F0502020204030204" pitchFamily="34" charset="0"/>
              </a:rPr>
              <a:t> sector has the greatest potential given the emerging focus on the environment followed by natural </a:t>
            </a:r>
            <a:r>
              <a:rPr lang="en-US" sz="1200" dirty="0" smtClean="0">
                <a:latin typeface="Calibri" panose="020F0502020204030204" pitchFamily="34" charset="0"/>
                <a:cs typeface="Calibri" panose="020F0502020204030204" pitchFamily="34" charset="0"/>
              </a:rPr>
              <a:t>gas.</a:t>
            </a:r>
          </a:p>
          <a:p>
            <a:endParaRPr lang="en-US" sz="1200" dirty="0">
              <a:latin typeface="Calibri" panose="020F0502020204030204" pitchFamily="34" charset="0"/>
              <a:cs typeface="Calibri" panose="020F0502020204030204" pitchFamily="34" charset="0"/>
            </a:endParaRPr>
          </a:p>
          <a:p>
            <a:r>
              <a:rPr lang="en-US" sz="1200" i="1" dirty="0">
                <a:latin typeface="Calibri" panose="020F0502020204030204" pitchFamily="34" charset="0"/>
                <a:cs typeface="Calibri" panose="020F0502020204030204" pitchFamily="34" charset="0"/>
              </a:rPr>
              <a:t>Somewhat Resilient. </a:t>
            </a:r>
            <a:r>
              <a:rPr lang="en-US" sz="1200" dirty="0">
                <a:latin typeface="Calibri" panose="020F0502020204030204" pitchFamily="34" charset="0"/>
                <a:cs typeface="Calibri" panose="020F0502020204030204" pitchFamily="34" charset="0"/>
              </a:rPr>
              <a:t>We are gradually moving away from reliance on the dying oil </a:t>
            </a:r>
            <a:r>
              <a:rPr lang="en-US" sz="1200" dirty="0" smtClean="0">
                <a:latin typeface="Calibri" panose="020F0502020204030204" pitchFamily="34" charset="0"/>
                <a:cs typeface="Calibri" panose="020F0502020204030204" pitchFamily="34" charset="0"/>
              </a:rPr>
              <a:t>industry.</a:t>
            </a:r>
            <a:r>
              <a:rPr lang="en-US" sz="1200" i="1" dirty="0">
                <a:latin typeface="Calibri" panose="020F0502020204030204" pitchFamily="34" charset="0"/>
                <a:cs typeface="Calibri" panose="020F0502020204030204" pitchFamily="34" charset="0"/>
              </a:rPr>
              <a:t>	</a:t>
            </a:r>
            <a:r>
              <a:rPr lang="en-US" sz="1200" i="1" dirty="0" smtClean="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p:txBody>
      </p:sp>
      <p:sp>
        <p:nvSpPr>
          <p:cNvPr id="5" name="TextBox 4"/>
          <p:cNvSpPr txBox="1"/>
          <p:nvPr/>
        </p:nvSpPr>
        <p:spPr>
          <a:xfrm>
            <a:off x="457201" y="4466272"/>
            <a:ext cx="8036881" cy="1477328"/>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Calgary Region.  </a:t>
            </a:r>
            <a:r>
              <a:rPr lang="en-US" sz="1200" i="1" dirty="0">
                <a:latin typeface="Calibri" panose="020F0502020204030204" pitchFamily="34" charset="0"/>
                <a:cs typeface="Calibri" panose="020F0502020204030204" pitchFamily="34" charset="0"/>
              </a:rPr>
              <a:t>Not Resilient. </a:t>
            </a:r>
            <a:r>
              <a:rPr lang="en-US" sz="1200" dirty="0">
                <a:latin typeface="Calibri" panose="020F0502020204030204" pitchFamily="34" charset="0"/>
                <a:cs typeface="Calibri" panose="020F0502020204030204" pitchFamily="34" charset="0"/>
              </a:rPr>
              <a:t>Government revenues are too heavily dependent upon resource royalties.  Diversification is viewed as anti-energy</a:t>
            </a:r>
            <a:r>
              <a:rPr lang="en-US" sz="1200" dirty="0" smtClean="0">
                <a:latin typeface="Calibri" panose="020F0502020204030204" pitchFamily="34" charset="0"/>
                <a:cs typeface="Calibri" panose="020F0502020204030204" pitchFamily="34" charset="0"/>
              </a:rPr>
              <a:t>.</a:t>
            </a:r>
          </a:p>
          <a:p>
            <a:endParaRPr lang="en-US" sz="1200" dirty="0" smtClean="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 </a:t>
            </a:r>
            <a:r>
              <a:rPr lang="en-US" sz="1200" i="1" dirty="0" smtClean="0">
                <a:latin typeface="Calibri" panose="020F0502020204030204" pitchFamily="34" charset="0"/>
                <a:cs typeface="Calibri" panose="020F0502020204030204" pitchFamily="34" charset="0"/>
              </a:rPr>
              <a:t>Somewhat Resilient</a:t>
            </a:r>
            <a:r>
              <a:rPr lang="en-US" sz="1200" i="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The media noise from the oil patch virtually ignores our agri-business and tech sectors, to say nothing of other aspects of Alberta's already diverse economy</a:t>
            </a:r>
            <a:r>
              <a:rPr lang="en-US" sz="1200" dirty="0" smtClean="0">
                <a:latin typeface="Calibri" panose="020F0502020204030204" pitchFamily="34" charset="0"/>
                <a:cs typeface="Calibri" panose="020F0502020204030204" pitchFamily="34" charset="0"/>
              </a:rPr>
              <a:t>.</a:t>
            </a:r>
          </a:p>
          <a:p>
            <a:endParaRPr lang="en-US" sz="1200" dirty="0">
              <a:latin typeface="Calibri" panose="020F0502020204030204" pitchFamily="34" charset="0"/>
              <a:cs typeface="Calibri" panose="020F0502020204030204" pitchFamily="34" charset="0"/>
            </a:endParaRPr>
          </a:p>
          <a:p>
            <a:r>
              <a:rPr lang="en-US" sz="1200" i="1" dirty="0" smtClean="0">
                <a:latin typeface="Calibri" panose="020F0502020204030204" pitchFamily="34" charset="0"/>
                <a:cs typeface="Calibri" panose="020F0502020204030204" pitchFamily="34" charset="0"/>
              </a:rPr>
              <a:t>Very Resilient. </a:t>
            </a:r>
            <a:r>
              <a:rPr lang="en-US" sz="1200" dirty="0" smtClean="0">
                <a:latin typeface="Calibri" panose="020F0502020204030204" pitchFamily="34" charset="0"/>
                <a:cs typeface="Calibri" panose="020F0502020204030204" pitchFamily="34" charset="0"/>
              </a:rPr>
              <a:t>Already diversified.</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3844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2242" y="536487"/>
            <a:ext cx="4601757" cy="646331"/>
          </a:xfrm>
          <a:prstGeom prst="rect">
            <a:avLst/>
          </a:prstGeom>
          <a:noFill/>
        </p:spPr>
        <p:txBody>
          <a:bodyPr wrap="square" rtlCol="0">
            <a:spAutoFit/>
          </a:bodyPr>
          <a:lstStyle/>
          <a:p>
            <a:r>
              <a:rPr lang="en-US" sz="3600" dirty="0" smtClean="0">
                <a:latin typeface="Calibri" panose="020F0502020204030204" pitchFamily="34" charset="0"/>
                <a:cs typeface="Calibri" panose="020F0502020204030204" pitchFamily="34" charset="0"/>
              </a:rPr>
              <a:t>PROGRAM OBJECTIVES</a:t>
            </a:r>
            <a:endParaRPr lang="en-US" sz="3600" dirty="0">
              <a:latin typeface="Calibri" panose="020F0502020204030204" pitchFamily="34" charset="0"/>
              <a:cs typeface="Calibri" panose="020F0502020204030204" pitchFamily="34" charset="0"/>
            </a:endParaRPr>
          </a:p>
        </p:txBody>
      </p:sp>
      <p:sp>
        <p:nvSpPr>
          <p:cNvPr id="3" name="TextBox 2"/>
          <p:cNvSpPr txBox="1"/>
          <p:nvPr/>
        </p:nvSpPr>
        <p:spPr>
          <a:xfrm>
            <a:off x="533400" y="1182818"/>
            <a:ext cx="7924800" cy="5847755"/>
          </a:xfrm>
          <a:prstGeom prst="rect">
            <a:avLst/>
          </a:prstGeom>
          <a:noFill/>
        </p:spPr>
        <p:txBody>
          <a:bodyPr wrap="square" rtlCol="0">
            <a:spAutoFit/>
          </a:bodyPr>
          <a:lstStyle/>
          <a:p>
            <a:r>
              <a:rPr lang="en-US" sz="2000" dirty="0" smtClean="0">
                <a:latin typeface="Calibri" panose="020F0502020204030204" pitchFamily="34" charset="0"/>
                <a:cs typeface="Calibri" panose="020F0502020204030204" pitchFamily="34" charset="0"/>
              </a:rPr>
              <a:t>YOUR assessment and comments about Alberta’s economic diversification</a:t>
            </a:r>
          </a:p>
          <a:p>
            <a:endParaRPr lang="en-US" sz="2000" dirty="0" smtClean="0">
              <a:latin typeface="Calibri" panose="020F0502020204030204" pitchFamily="34" charset="0"/>
              <a:cs typeface="Calibri" panose="020F0502020204030204" pitchFamily="34" charset="0"/>
            </a:endParaRPr>
          </a:p>
          <a:p>
            <a:pPr>
              <a:lnSpc>
                <a:spcPct val="150000"/>
              </a:lnSpc>
            </a:pPr>
            <a:r>
              <a:rPr lang="en-US" sz="2000" dirty="0" smtClean="0">
                <a:latin typeface="Calibri" panose="020F0502020204030204" pitchFamily="34" charset="0"/>
                <a:cs typeface="Calibri" panose="020F0502020204030204" pitchFamily="34" charset="0"/>
              </a:rPr>
              <a:t>EPISODE #1. YOUR sentiment and </a:t>
            </a:r>
            <a:r>
              <a:rPr lang="en-US" sz="2000" dirty="0">
                <a:latin typeface="Calibri" panose="020F0502020204030204" pitchFamily="34" charset="0"/>
                <a:cs typeface="Calibri" panose="020F0502020204030204" pitchFamily="34" charset="0"/>
              </a:rPr>
              <a:t>views – </a:t>
            </a:r>
            <a:r>
              <a:rPr lang="en-US" sz="2000" dirty="0" smtClean="0">
                <a:latin typeface="Calibri" panose="020F0502020204030204" pitchFamily="34" charset="0"/>
                <a:cs typeface="Calibri" panose="020F0502020204030204" pitchFamily="34" charset="0"/>
              </a:rPr>
              <a:t>COUNT</a:t>
            </a:r>
          </a:p>
          <a:p>
            <a:pPr>
              <a:lnSpc>
                <a:spcPct val="150000"/>
              </a:lnSpc>
            </a:pPr>
            <a:r>
              <a:rPr lang="en-US" sz="2000" dirty="0">
                <a:latin typeface="Calibri" panose="020F0502020204030204" pitchFamily="34" charset="0"/>
                <a:cs typeface="Calibri" panose="020F0502020204030204" pitchFamily="34" charset="0"/>
              </a:rPr>
              <a:t>EPISODE #2. Locations differ for 2020 – A LOT</a:t>
            </a:r>
          </a:p>
          <a:p>
            <a:pPr marL="742950" lvl="1" indent="-285750">
              <a:buFontTx/>
              <a:buChar char="-"/>
            </a:pPr>
            <a:r>
              <a:rPr lang="en-US" sz="2000" dirty="0">
                <a:latin typeface="Calibri" panose="020F0502020204030204" pitchFamily="34" charset="0"/>
                <a:cs typeface="Calibri" panose="020F0502020204030204" pitchFamily="34" charset="0"/>
              </a:rPr>
              <a:t>Introducing Locations: Regions and sub-Regions</a:t>
            </a:r>
          </a:p>
          <a:p>
            <a:pPr marL="742950" lvl="1" indent="-285750">
              <a:buFontTx/>
              <a:buChar char="-"/>
            </a:pPr>
            <a:r>
              <a:rPr lang="en-US" sz="2000" dirty="0">
                <a:latin typeface="Calibri" panose="020F0502020204030204" pitchFamily="34" charset="0"/>
                <a:cs typeface="Calibri" panose="020F0502020204030204" pitchFamily="34" charset="0"/>
              </a:rPr>
              <a:t>Regional differences in economic resilience 2020 and since 2015</a:t>
            </a:r>
          </a:p>
          <a:p>
            <a:pPr>
              <a:lnSpc>
                <a:spcPct val="150000"/>
              </a:lnSpc>
            </a:pPr>
            <a:endParaRPr lang="en-US" sz="2000" dirty="0" smtClean="0">
              <a:latin typeface="Calibri" panose="020F0502020204030204" pitchFamily="34" charset="0"/>
              <a:cs typeface="Calibri" panose="020F0502020204030204" pitchFamily="34" charset="0"/>
            </a:endParaRPr>
          </a:p>
          <a:p>
            <a:pPr>
              <a:lnSpc>
                <a:spcPct val="150000"/>
              </a:lnSpc>
            </a:pPr>
            <a:endParaRPr lang="en-US" sz="2000" dirty="0">
              <a:latin typeface="Calibri" panose="020F0502020204030204" pitchFamily="34" charset="0"/>
              <a:cs typeface="Calibri" panose="020F0502020204030204" pitchFamily="34" charset="0"/>
            </a:endParaRPr>
          </a:p>
          <a:p>
            <a:pPr>
              <a:lnSpc>
                <a:spcPct val="250000"/>
              </a:lnSpc>
            </a:pPr>
            <a:r>
              <a:rPr lang="en-US" sz="2000" dirty="0" smtClean="0">
                <a:latin typeface="Calibri" panose="020F0502020204030204" pitchFamily="34" charset="0"/>
                <a:cs typeface="Calibri" panose="020F0502020204030204" pitchFamily="34" charset="0"/>
              </a:rPr>
              <a:t>EPISODE #4. Innovation can help – YES?</a:t>
            </a:r>
          </a:p>
          <a:p>
            <a:pPr marL="742950" lvl="1" indent="-285750">
              <a:buFontTx/>
              <a:buChar char="-"/>
            </a:pPr>
            <a:r>
              <a:rPr lang="en-US" sz="2000" dirty="0" smtClean="0">
                <a:latin typeface="Calibri" panose="020F0502020204030204" pitchFamily="34" charset="0"/>
                <a:cs typeface="Calibri" panose="020F0502020204030204" pitchFamily="34" charset="0"/>
              </a:rPr>
              <a:t>Introducing the Innovation Ecosystem</a:t>
            </a:r>
          </a:p>
          <a:p>
            <a:pPr marL="742950" lvl="1" indent="-285750">
              <a:buFontTx/>
              <a:buChar char="-"/>
            </a:pPr>
            <a:r>
              <a:rPr lang="en-US" sz="2000" dirty="0" smtClean="0">
                <a:latin typeface="Calibri" panose="020F0502020204030204" pitchFamily="34" charset="0"/>
                <a:cs typeface="Calibri" panose="020F0502020204030204" pitchFamily="34" charset="0"/>
              </a:rPr>
              <a:t>Assessing it’s effectiveness</a:t>
            </a:r>
          </a:p>
          <a:p>
            <a:pPr>
              <a:lnSpc>
                <a:spcPct val="150000"/>
              </a:lnSpc>
            </a:pPr>
            <a:r>
              <a:rPr lang="en-US" sz="2000" dirty="0" smtClean="0">
                <a:latin typeface="Calibri" panose="020F0502020204030204" pitchFamily="34" charset="0"/>
                <a:cs typeface="Calibri" panose="020F0502020204030204" pitchFamily="34" charset="0"/>
              </a:rPr>
              <a:t>EPISODE #5.  Summary Recommendations</a:t>
            </a:r>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a:p>
        </p:txBody>
      </p:sp>
      <p:sp>
        <p:nvSpPr>
          <p:cNvPr id="5" name="Slide Number Placeholder 4"/>
          <p:cNvSpPr>
            <a:spLocks noGrp="1"/>
          </p:cNvSpPr>
          <p:nvPr>
            <p:ph type="sldNum" sz="quarter" idx="12"/>
          </p:nvPr>
        </p:nvSpPr>
        <p:spPr/>
        <p:txBody>
          <a:bodyPr/>
          <a:lstStyle/>
          <a:p>
            <a:fld id="{8B089D80-B216-4550-9551-62BF928BF090}" type="slidenum">
              <a:rPr lang="en-US" smtClean="0"/>
              <a:t>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1100" y="5715000"/>
            <a:ext cx="9271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3480045"/>
            <a:ext cx="7696200" cy="954107"/>
          </a:xfrm>
          <a:prstGeom prst="rect">
            <a:avLst/>
          </a:prstGeom>
          <a:noFill/>
          <a:ln w="19050">
            <a:solidFill>
              <a:schemeClr val="tx1"/>
            </a:solidFill>
          </a:ln>
        </p:spPr>
        <p:txBody>
          <a:bodyPr wrap="square" rtlCol="0">
            <a:spAutoFit/>
          </a:bodyPr>
          <a:lstStyle/>
          <a:p>
            <a:r>
              <a:rPr lang="en-US" sz="2000" dirty="0">
                <a:solidFill>
                  <a:srgbClr val="003399"/>
                </a:solidFill>
                <a:latin typeface="Calibri" panose="020F0502020204030204" pitchFamily="34" charset="0"/>
                <a:cs typeface="Calibri" panose="020F0502020204030204" pitchFamily="34" charset="0"/>
              </a:rPr>
              <a:t>EPISODE #3. Sectors differ – A </a:t>
            </a:r>
            <a:r>
              <a:rPr lang="en-US" sz="2000" dirty="0" smtClean="0">
                <a:solidFill>
                  <a:srgbClr val="003399"/>
                </a:solidFill>
                <a:latin typeface="Calibri" panose="020F0502020204030204" pitchFamily="34" charset="0"/>
                <a:cs typeface="Calibri" panose="020F0502020204030204" pitchFamily="34" charset="0"/>
              </a:rPr>
              <a:t>LOT</a:t>
            </a:r>
          </a:p>
          <a:p>
            <a:pPr marL="742950" lvl="2" indent="-285750">
              <a:buFontTx/>
              <a:buChar char="-"/>
            </a:pPr>
            <a:r>
              <a:rPr lang="en-US" dirty="0" smtClean="0">
                <a:solidFill>
                  <a:srgbClr val="003399"/>
                </a:solidFill>
                <a:latin typeface="Calibri" panose="020F0502020204030204" pitchFamily="34" charset="0"/>
                <a:cs typeface="Calibri" panose="020F0502020204030204" pitchFamily="34" charset="0"/>
              </a:rPr>
              <a:t>Introducing Sectors: Public Services, Professional Services, Industries</a:t>
            </a:r>
          </a:p>
          <a:p>
            <a:pPr marL="742950" lvl="2" indent="-285750">
              <a:buFontTx/>
              <a:buChar char="-"/>
            </a:pPr>
            <a:r>
              <a:rPr lang="en-US" dirty="0" smtClean="0">
                <a:solidFill>
                  <a:srgbClr val="003399"/>
                </a:solidFill>
                <a:latin typeface="Calibri" panose="020F0502020204030204" pitchFamily="34" charset="0"/>
                <a:cs typeface="Calibri" panose="020F0502020204030204" pitchFamily="34" charset="0"/>
              </a:rPr>
              <a:t>Pausing first to reflect and address your questions </a:t>
            </a:r>
            <a:endParaRPr lang="en-US" dirty="0">
              <a:solidFill>
                <a:srgbClr val="0033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1977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2242" y="536487"/>
            <a:ext cx="4601757" cy="646331"/>
          </a:xfrm>
          <a:prstGeom prst="rect">
            <a:avLst/>
          </a:prstGeom>
          <a:noFill/>
        </p:spPr>
        <p:txBody>
          <a:bodyPr wrap="square" rtlCol="0">
            <a:spAutoFit/>
          </a:bodyPr>
          <a:lstStyle/>
          <a:p>
            <a:r>
              <a:rPr lang="en-US" sz="3600" dirty="0" smtClean="0">
                <a:latin typeface="Calibri" panose="020F0502020204030204" pitchFamily="34" charset="0"/>
                <a:cs typeface="Calibri" panose="020F0502020204030204" pitchFamily="34" charset="0"/>
              </a:rPr>
              <a:t>PROGRAM OBJECTIVES</a:t>
            </a:r>
            <a:endParaRPr lang="en-US" sz="3600" dirty="0">
              <a:latin typeface="Calibri" panose="020F0502020204030204" pitchFamily="34" charset="0"/>
              <a:cs typeface="Calibri" panose="020F0502020204030204" pitchFamily="34" charset="0"/>
            </a:endParaRPr>
          </a:p>
        </p:txBody>
      </p:sp>
      <p:sp>
        <p:nvSpPr>
          <p:cNvPr id="3" name="TextBox 2"/>
          <p:cNvSpPr txBox="1"/>
          <p:nvPr/>
        </p:nvSpPr>
        <p:spPr>
          <a:xfrm>
            <a:off x="533400" y="1182818"/>
            <a:ext cx="7924800" cy="5847755"/>
          </a:xfrm>
          <a:prstGeom prst="rect">
            <a:avLst/>
          </a:prstGeom>
          <a:noFill/>
        </p:spPr>
        <p:txBody>
          <a:bodyPr wrap="square" rtlCol="0">
            <a:spAutoFit/>
          </a:bodyPr>
          <a:lstStyle/>
          <a:p>
            <a:r>
              <a:rPr lang="en-US" sz="2000" dirty="0" smtClean="0">
                <a:latin typeface="Calibri" panose="020F0502020204030204" pitchFamily="34" charset="0"/>
                <a:cs typeface="Calibri" panose="020F0502020204030204" pitchFamily="34" charset="0"/>
              </a:rPr>
              <a:t>YOUR assessment and comments about Alberta’s economic diversification</a:t>
            </a:r>
          </a:p>
          <a:p>
            <a:endParaRPr lang="en-US" sz="2000" dirty="0" smtClean="0">
              <a:latin typeface="Calibri" panose="020F0502020204030204" pitchFamily="34" charset="0"/>
              <a:cs typeface="Calibri" panose="020F0502020204030204" pitchFamily="34" charset="0"/>
            </a:endParaRPr>
          </a:p>
          <a:p>
            <a:pPr>
              <a:lnSpc>
                <a:spcPct val="150000"/>
              </a:lnSpc>
            </a:pPr>
            <a:r>
              <a:rPr lang="en-US" sz="2000" dirty="0" smtClean="0">
                <a:latin typeface="Calibri" panose="020F0502020204030204" pitchFamily="34" charset="0"/>
                <a:cs typeface="Calibri" panose="020F0502020204030204" pitchFamily="34" charset="0"/>
              </a:rPr>
              <a:t>EPISODE #1. YOUR sentiment and </a:t>
            </a:r>
            <a:r>
              <a:rPr lang="en-US" sz="2000" dirty="0">
                <a:latin typeface="Calibri" panose="020F0502020204030204" pitchFamily="34" charset="0"/>
                <a:cs typeface="Calibri" panose="020F0502020204030204" pitchFamily="34" charset="0"/>
              </a:rPr>
              <a:t>views – </a:t>
            </a:r>
            <a:r>
              <a:rPr lang="en-US" sz="2000" dirty="0" smtClean="0">
                <a:latin typeface="Calibri" panose="020F0502020204030204" pitchFamily="34" charset="0"/>
                <a:cs typeface="Calibri" panose="020F0502020204030204" pitchFamily="34" charset="0"/>
              </a:rPr>
              <a:t>COUNT</a:t>
            </a:r>
          </a:p>
          <a:p>
            <a:pPr>
              <a:lnSpc>
                <a:spcPct val="150000"/>
              </a:lnSpc>
            </a:pPr>
            <a:r>
              <a:rPr lang="en-US" sz="2000" dirty="0">
                <a:latin typeface="Calibri" panose="020F0502020204030204" pitchFamily="34" charset="0"/>
                <a:cs typeface="Calibri" panose="020F0502020204030204" pitchFamily="34" charset="0"/>
              </a:rPr>
              <a:t>EPISODE #2. Locations differ for 2020 – A LOT</a:t>
            </a:r>
          </a:p>
          <a:p>
            <a:pPr marL="742950" lvl="1" indent="-285750">
              <a:buFontTx/>
              <a:buChar char="-"/>
            </a:pPr>
            <a:r>
              <a:rPr lang="en-US" sz="2000" dirty="0">
                <a:latin typeface="Calibri" panose="020F0502020204030204" pitchFamily="34" charset="0"/>
                <a:cs typeface="Calibri" panose="020F0502020204030204" pitchFamily="34" charset="0"/>
              </a:rPr>
              <a:t>Introducing Locations: Regions and sub-Regions</a:t>
            </a:r>
          </a:p>
          <a:p>
            <a:pPr marL="742950" lvl="1" indent="-285750">
              <a:buFontTx/>
              <a:buChar char="-"/>
            </a:pPr>
            <a:r>
              <a:rPr lang="en-US" sz="2000" dirty="0">
                <a:latin typeface="Calibri" panose="020F0502020204030204" pitchFamily="34" charset="0"/>
                <a:cs typeface="Calibri" panose="020F0502020204030204" pitchFamily="34" charset="0"/>
              </a:rPr>
              <a:t>Regional differences in economic resilience 2020 and since 2015</a:t>
            </a:r>
          </a:p>
          <a:p>
            <a:pPr>
              <a:lnSpc>
                <a:spcPct val="150000"/>
              </a:lnSpc>
            </a:pPr>
            <a:endParaRPr lang="en-US" sz="2000" dirty="0" smtClean="0">
              <a:latin typeface="Calibri" panose="020F0502020204030204" pitchFamily="34" charset="0"/>
              <a:cs typeface="Calibri" panose="020F0502020204030204" pitchFamily="34" charset="0"/>
            </a:endParaRPr>
          </a:p>
          <a:p>
            <a:pPr>
              <a:lnSpc>
                <a:spcPct val="150000"/>
              </a:lnSpc>
            </a:pPr>
            <a:endParaRPr lang="en-US" sz="2000" dirty="0">
              <a:latin typeface="Calibri" panose="020F0502020204030204" pitchFamily="34" charset="0"/>
              <a:cs typeface="Calibri" panose="020F0502020204030204" pitchFamily="34" charset="0"/>
            </a:endParaRPr>
          </a:p>
          <a:p>
            <a:pPr>
              <a:lnSpc>
                <a:spcPct val="250000"/>
              </a:lnSpc>
            </a:pPr>
            <a:r>
              <a:rPr lang="en-US" sz="2000" dirty="0" smtClean="0">
                <a:latin typeface="Calibri" panose="020F0502020204030204" pitchFamily="34" charset="0"/>
                <a:cs typeface="Calibri" panose="020F0502020204030204" pitchFamily="34" charset="0"/>
              </a:rPr>
              <a:t>EPISODE #4. Innovation can help – YES?</a:t>
            </a:r>
          </a:p>
          <a:p>
            <a:pPr marL="742950" lvl="1" indent="-285750">
              <a:buFontTx/>
              <a:buChar char="-"/>
            </a:pPr>
            <a:r>
              <a:rPr lang="en-US" sz="2000" dirty="0" smtClean="0">
                <a:latin typeface="Calibri" panose="020F0502020204030204" pitchFamily="34" charset="0"/>
                <a:cs typeface="Calibri" panose="020F0502020204030204" pitchFamily="34" charset="0"/>
              </a:rPr>
              <a:t>Introducing the Innovation Ecosystem</a:t>
            </a:r>
          </a:p>
          <a:p>
            <a:pPr marL="742950" lvl="1" indent="-285750">
              <a:buFontTx/>
              <a:buChar char="-"/>
            </a:pPr>
            <a:r>
              <a:rPr lang="en-US" sz="2000" dirty="0" smtClean="0">
                <a:latin typeface="Calibri" panose="020F0502020204030204" pitchFamily="34" charset="0"/>
                <a:cs typeface="Calibri" panose="020F0502020204030204" pitchFamily="34" charset="0"/>
              </a:rPr>
              <a:t>Assessing it’s effectiveness</a:t>
            </a:r>
          </a:p>
          <a:p>
            <a:pPr>
              <a:lnSpc>
                <a:spcPct val="150000"/>
              </a:lnSpc>
            </a:pPr>
            <a:r>
              <a:rPr lang="en-US" sz="2000" dirty="0" smtClean="0">
                <a:latin typeface="Calibri" panose="020F0502020204030204" pitchFamily="34" charset="0"/>
                <a:cs typeface="Calibri" panose="020F0502020204030204" pitchFamily="34" charset="0"/>
              </a:rPr>
              <a:t>EPISODE #5.  Summary Recommendations</a:t>
            </a:r>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a:p>
        </p:txBody>
      </p:sp>
      <p:sp>
        <p:nvSpPr>
          <p:cNvPr id="5" name="Slide Number Placeholder 4"/>
          <p:cNvSpPr>
            <a:spLocks noGrp="1"/>
          </p:cNvSpPr>
          <p:nvPr>
            <p:ph type="sldNum" sz="quarter" idx="12"/>
          </p:nvPr>
        </p:nvSpPr>
        <p:spPr/>
        <p:txBody>
          <a:bodyPr/>
          <a:lstStyle/>
          <a:p>
            <a:fld id="{8B089D80-B216-4550-9551-62BF928BF090}" type="slidenum">
              <a:rPr lang="en-US" smtClean="0"/>
              <a:t>20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1100" y="5715000"/>
            <a:ext cx="9271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3480045"/>
            <a:ext cx="7696200" cy="954107"/>
          </a:xfrm>
          <a:prstGeom prst="rect">
            <a:avLst/>
          </a:prstGeom>
          <a:noFill/>
          <a:ln w="19050">
            <a:solidFill>
              <a:schemeClr val="tx1"/>
            </a:solidFill>
          </a:ln>
        </p:spPr>
        <p:txBody>
          <a:bodyPr wrap="square" rtlCol="0">
            <a:spAutoFit/>
          </a:bodyPr>
          <a:lstStyle/>
          <a:p>
            <a:r>
              <a:rPr lang="en-US" sz="2000" dirty="0">
                <a:solidFill>
                  <a:srgbClr val="003399"/>
                </a:solidFill>
                <a:latin typeface="Calibri" panose="020F0502020204030204" pitchFamily="34" charset="0"/>
                <a:cs typeface="Calibri" panose="020F0502020204030204" pitchFamily="34" charset="0"/>
              </a:rPr>
              <a:t>EPISODE #3. Sectors differ – A </a:t>
            </a:r>
            <a:r>
              <a:rPr lang="en-US" sz="2000" dirty="0" smtClean="0">
                <a:solidFill>
                  <a:srgbClr val="003399"/>
                </a:solidFill>
                <a:latin typeface="Calibri" panose="020F0502020204030204" pitchFamily="34" charset="0"/>
                <a:cs typeface="Calibri" panose="020F0502020204030204" pitchFamily="34" charset="0"/>
              </a:rPr>
              <a:t>LOT</a:t>
            </a:r>
          </a:p>
          <a:p>
            <a:pPr marL="742950" lvl="2" indent="-285750">
              <a:buFontTx/>
              <a:buChar char="-"/>
            </a:pPr>
            <a:r>
              <a:rPr lang="en-US" dirty="0" smtClean="0">
                <a:solidFill>
                  <a:srgbClr val="003399"/>
                </a:solidFill>
                <a:latin typeface="Calibri" panose="020F0502020204030204" pitchFamily="34" charset="0"/>
                <a:cs typeface="Calibri" panose="020F0502020204030204" pitchFamily="34" charset="0"/>
              </a:rPr>
              <a:t>Introducing Sectors: Public Services, Professional Services, Industries</a:t>
            </a:r>
          </a:p>
          <a:p>
            <a:pPr marL="742950" lvl="2" indent="-285750">
              <a:buFontTx/>
              <a:buChar char="-"/>
            </a:pPr>
            <a:r>
              <a:rPr lang="en-US" dirty="0" smtClean="0">
                <a:solidFill>
                  <a:srgbClr val="003399"/>
                </a:solidFill>
                <a:latin typeface="Calibri" panose="020F0502020204030204" pitchFamily="34" charset="0"/>
                <a:cs typeface="Calibri" panose="020F0502020204030204" pitchFamily="34" charset="0"/>
              </a:rPr>
              <a:t>Pausing first to reflect and address your questions </a:t>
            </a:r>
            <a:endParaRPr lang="en-US" dirty="0">
              <a:solidFill>
                <a:srgbClr val="0033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0834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21</a:t>
            </a:fld>
            <a:endParaRPr lang="en-US"/>
          </a:p>
        </p:txBody>
      </p:sp>
      <p:sp>
        <p:nvSpPr>
          <p:cNvPr id="3" name="TextBox 2"/>
          <p:cNvSpPr txBox="1"/>
          <p:nvPr/>
        </p:nvSpPr>
        <p:spPr>
          <a:xfrm>
            <a:off x="685800" y="533400"/>
            <a:ext cx="8001000" cy="4985980"/>
          </a:xfrm>
          <a:prstGeom prst="rect">
            <a:avLst/>
          </a:prstGeom>
          <a:noFill/>
        </p:spPr>
        <p:txBody>
          <a:bodyPr wrap="square" rtlCol="0">
            <a:spAutoFit/>
          </a:bodyPr>
          <a:lstStyle/>
          <a:p>
            <a:pPr algn="ctr"/>
            <a:r>
              <a:rPr lang="en-US" sz="2800" dirty="0" smtClean="0">
                <a:latin typeface="Calibri" panose="020F0502020204030204" pitchFamily="34" charset="0"/>
                <a:cs typeface="Calibri" panose="020F0502020204030204" pitchFamily="34" charset="0"/>
              </a:rPr>
              <a:t>Clustered Sectors of Respondent’s Top 5 Interests (%) </a:t>
            </a:r>
            <a:r>
              <a:rPr lang="en-US" dirty="0" smtClean="0">
                <a:latin typeface="Calibri" panose="020F0502020204030204" pitchFamily="34" charset="0"/>
                <a:cs typeface="Calibri" panose="020F0502020204030204" pitchFamily="34" charset="0"/>
              </a:rPr>
              <a:t>Most resilient to </a:t>
            </a:r>
            <a:r>
              <a:rPr lang="en-US" dirty="0">
                <a:latin typeface="Calibri" panose="020F0502020204030204" pitchFamily="34" charset="0"/>
                <a:cs typeface="Calibri" panose="020F0502020204030204" pitchFamily="34" charset="0"/>
              </a:rPr>
              <a:t>L</a:t>
            </a:r>
            <a:r>
              <a:rPr lang="en-US" dirty="0" smtClean="0">
                <a:latin typeface="Calibri" panose="020F0502020204030204" pitchFamily="34" charset="0"/>
                <a:cs typeface="Calibri" panose="020F0502020204030204" pitchFamily="34" charset="0"/>
              </a:rPr>
              <a:t>east resilient</a:t>
            </a: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Public Services – 34%</a:t>
            </a:r>
          </a:p>
          <a:p>
            <a:pPr lvl="1"/>
            <a:r>
              <a:rPr lang="en-US" sz="1400" dirty="0" smtClean="0">
                <a:latin typeface="Calibri" panose="020F0502020204030204" pitchFamily="34" charset="0"/>
                <a:cs typeface="Calibri" panose="020F0502020204030204" pitchFamily="34" charset="0"/>
              </a:rPr>
              <a:t>1. Government &amp; Public </a:t>
            </a:r>
            <a:r>
              <a:rPr lang="en-US" sz="1400" dirty="0">
                <a:latin typeface="Calibri" panose="020F0502020204030204" pitchFamily="34" charset="0"/>
                <a:cs typeface="Calibri" panose="020F0502020204030204" pitchFamily="34" charset="0"/>
              </a:rPr>
              <a:t>Services  –  </a:t>
            </a:r>
            <a:r>
              <a:rPr lang="en-US" sz="1400" dirty="0" smtClean="0">
                <a:latin typeface="Calibri" panose="020F0502020204030204" pitchFamily="34" charset="0"/>
                <a:cs typeface="Calibri" panose="020F0502020204030204" pitchFamily="34" charset="0"/>
              </a:rPr>
              <a:t>31%	2. NGO - Non Government Organization – 14%</a:t>
            </a:r>
          </a:p>
          <a:p>
            <a:pPr lvl="1"/>
            <a:r>
              <a:rPr lang="en-US" sz="1400" dirty="0" smtClean="0">
                <a:latin typeface="Calibri" panose="020F0502020204030204" pitchFamily="34" charset="0"/>
                <a:cs typeface="Calibri" panose="020F0502020204030204" pitchFamily="34" charset="0"/>
              </a:rPr>
              <a:t>3. Education &amp; Research  </a:t>
            </a:r>
            <a:r>
              <a:rPr lang="en-US" sz="1400" dirty="0">
                <a:latin typeface="Calibri" panose="020F0502020204030204" pitchFamily="34" charset="0"/>
                <a:cs typeface="Calibri" panose="020F0502020204030204" pitchFamily="34" charset="0"/>
              </a:rPr>
              <a:t>– 33</a:t>
            </a:r>
            <a:r>
              <a:rPr lang="en-US" sz="1400" dirty="0" smtClean="0">
                <a:latin typeface="Calibri" panose="020F0502020204030204" pitchFamily="34" charset="0"/>
                <a:cs typeface="Calibri" panose="020F0502020204030204" pitchFamily="34" charset="0"/>
              </a:rPr>
              <a:t>%		</a:t>
            </a:r>
            <a:r>
              <a:rPr lang="en-US" sz="1400" b="1" dirty="0" smtClean="0">
                <a:latin typeface="Calibri" panose="020F0502020204030204" pitchFamily="34" charset="0"/>
                <a:cs typeface="Calibri" panose="020F0502020204030204" pitchFamily="34" charset="0"/>
              </a:rPr>
              <a:t>4. Environment &amp; </a:t>
            </a:r>
            <a:r>
              <a:rPr lang="en-US" sz="1400" b="1" dirty="0" err="1" smtClean="0">
                <a:latin typeface="Calibri" panose="020F0502020204030204" pitchFamily="34" charset="0"/>
                <a:cs typeface="Calibri" panose="020F0502020204030204" pitchFamily="34" charset="0"/>
              </a:rPr>
              <a:t>CleanTech</a:t>
            </a:r>
            <a:r>
              <a:rPr lang="en-US" sz="1400" b="1" dirty="0" smtClean="0">
                <a:latin typeface="Calibri" panose="020F0502020204030204" pitchFamily="34" charset="0"/>
                <a:cs typeface="Calibri" panose="020F0502020204030204" pitchFamily="34" charset="0"/>
              </a:rPr>
              <a:t> – 47%</a:t>
            </a:r>
          </a:p>
          <a:p>
            <a:pPr lvl="1"/>
            <a:r>
              <a:rPr lang="en-US" sz="1400" b="1" dirty="0" smtClean="0">
                <a:latin typeface="Calibri" panose="020F0502020204030204" pitchFamily="34" charset="0"/>
                <a:cs typeface="Calibri" panose="020F0502020204030204" pitchFamily="34" charset="0"/>
              </a:rPr>
              <a:t>5. Health &amp; </a:t>
            </a:r>
            <a:r>
              <a:rPr lang="en-US" sz="1400" b="1" dirty="0" err="1" smtClean="0">
                <a:latin typeface="Calibri" panose="020F0502020204030204" pitchFamily="34" charset="0"/>
                <a:cs typeface="Calibri" panose="020F0502020204030204" pitchFamily="34" charset="0"/>
              </a:rPr>
              <a:t>BioTech</a:t>
            </a:r>
            <a:r>
              <a:rPr lang="en-US" sz="1400" b="1" dirty="0" smtClean="0">
                <a:latin typeface="Calibri" panose="020F0502020204030204" pitchFamily="34" charset="0"/>
                <a:cs typeface="Calibri" panose="020F0502020204030204" pitchFamily="34" charset="0"/>
              </a:rPr>
              <a:t> – 37%</a:t>
            </a:r>
            <a:endParaRPr lang="en-US" b="1" dirty="0">
              <a:latin typeface="Calibri" panose="020F0502020204030204" pitchFamily="34" charset="0"/>
              <a:cs typeface="Calibri" panose="020F0502020204030204" pitchFamily="34" charset="0"/>
            </a:endParaRPr>
          </a:p>
          <a:p>
            <a:pPr algn="ctr"/>
            <a:r>
              <a:rPr lang="en-US" i="1" dirty="0" smtClean="0">
                <a:latin typeface="Calibri" panose="020F0502020204030204" pitchFamily="34" charset="0"/>
                <a:cs typeface="Calibri" panose="020F0502020204030204" pitchFamily="34" charset="0"/>
              </a:rPr>
              <a:t>Note. High interest – low resilience</a:t>
            </a:r>
          </a:p>
          <a:p>
            <a:r>
              <a:rPr lang="en-US" dirty="0" smtClean="0">
                <a:latin typeface="Calibri" panose="020F0502020204030204" pitchFamily="34" charset="0"/>
                <a:cs typeface="Calibri" panose="020F0502020204030204" pitchFamily="34" charset="0"/>
              </a:rPr>
              <a:t>Professional Services – 26%</a:t>
            </a:r>
          </a:p>
          <a:p>
            <a:pPr lvl="1"/>
            <a:r>
              <a:rPr lang="en-US" sz="1400" dirty="0" smtClean="0">
                <a:latin typeface="Calibri" panose="020F0502020204030204" pitchFamily="34" charset="0"/>
                <a:cs typeface="Calibri" panose="020F0502020204030204" pitchFamily="34" charset="0"/>
              </a:rPr>
              <a:t>1. Legal &amp; Security – 3%		2. Communications &amp; </a:t>
            </a:r>
            <a:r>
              <a:rPr lang="en-US" sz="1400" dirty="0">
                <a:latin typeface="Calibri" panose="020F0502020204030204" pitchFamily="34" charset="0"/>
                <a:cs typeface="Calibri" panose="020F0502020204030204" pitchFamily="34" charset="0"/>
              </a:rPr>
              <a:t>Marketing   –  </a:t>
            </a:r>
            <a:r>
              <a:rPr lang="en-US" sz="1400" dirty="0" smtClean="0">
                <a:latin typeface="Calibri" panose="020F0502020204030204" pitchFamily="34" charset="0"/>
                <a:cs typeface="Calibri" panose="020F0502020204030204" pitchFamily="34" charset="0"/>
              </a:rPr>
              <a:t>15%</a:t>
            </a:r>
          </a:p>
          <a:p>
            <a:pPr lvl="1"/>
            <a:r>
              <a:rPr lang="en-US" sz="1400" dirty="0" smtClean="0">
                <a:latin typeface="Calibri" panose="020F0502020204030204" pitchFamily="34" charset="0"/>
                <a:cs typeface="Calibri" panose="020F0502020204030204" pitchFamily="34" charset="0"/>
              </a:rPr>
              <a:t>3. Human Resources &amp; </a:t>
            </a:r>
            <a:r>
              <a:rPr lang="en-US" sz="1400" dirty="0">
                <a:latin typeface="Calibri" panose="020F0502020204030204" pitchFamily="34" charset="0"/>
                <a:cs typeface="Calibri" panose="020F0502020204030204" pitchFamily="34" charset="0"/>
              </a:rPr>
              <a:t>Development  – 9</a:t>
            </a:r>
            <a:r>
              <a:rPr lang="en-US" sz="1400" dirty="0" smtClean="0">
                <a:latin typeface="Calibri" panose="020F0502020204030204" pitchFamily="34" charset="0"/>
                <a:cs typeface="Calibri" panose="020F0502020204030204" pitchFamily="34" charset="0"/>
              </a:rPr>
              <a:t>%	4. Finance &amp; Investment  – 18%</a:t>
            </a:r>
          </a:p>
          <a:p>
            <a:pPr lvl="1"/>
            <a:r>
              <a:rPr lang="en-US" sz="1400" dirty="0" smtClean="0">
                <a:latin typeface="Calibri" panose="020F0502020204030204" pitchFamily="34" charset="0"/>
                <a:cs typeface="Calibri" panose="020F0502020204030204" pitchFamily="34" charset="0"/>
              </a:rPr>
              <a:t>5. Engineering &amp; Design – 21%		</a:t>
            </a:r>
            <a:r>
              <a:rPr lang="en-US" sz="1400" b="1" dirty="0" smtClean="0">
                <a:latin typeface="Calibri" panose="020F0502020204030204" pitchFamily="34" charset="0"/>
                <a:cs typeface="Calibri" panose="020F0502020204030204" pitchFamily="34" charset="0"/>
              </a:rPr>
              <a:t>6. Management &amp; Strategy – 25%</a:t>
            </a:r>
          </a:p>
          <a:p>
            <a:pPr lvl="1"/>
            <a:r>
              <a:rPr lang="en-US" sz="1400" b="1" dirty="0" smtClean="0">
                <a:latin typeface="Calibri" panose="020F0502020204030204" pitchFamily="34" charset="0"/>
                <a:cs typeface="Calibri" panose="020F0502020204030204" pitchFamily="34" charset="0"/>
              </a:rPr>
              <a:t>7. Infotech &amp; Analytics – 33%</a:t>
            </a:r>
          </a:p>
          <a:p>
            <a:pPr algn="ctr"/>
            <a:r>
              <a:rPr lang="en-US" i="1" dirty="0" smtClean="0">
                <a:latin typeface="Calibri" panose="020F0502020204030204" pitchFamily="34" charset="0"/>
                <a:cs typeface="Calibri" panose="020F0502020204030204" pitchFamily="34" charset="0"/>
              </a:rPr>
              <a:t>Note. High </a:t>
            </a:r>
            <a:r>
              <a:rPr lang="en-US" i="1" dirty="0">
                <a:latin typeface="Calibri" panose="020F0502020204030204" pitchFamily="34" charset="0"/>
                <a:cs typeface="Calibri" panose="020F0502020204030204" pitchFamily="34" charset="0"/>
              </a:rPr>
              <a:t>interest – low resilience</a:t>
            </a:r>
          </a:p>
          <a:p>
            <a:r>
              <a:rPr lang="en-US" dirty="0" smtClean="0">
                <a:latin typeface="Calibri" panose="020F0502020204030204" pitchFamily="34" charset="0"/>
                <a:cs typeface="Calibri" panose="020F0502020204030204" pitchFamily="34" charset="0"/>
              </a:rPr>
              <a:t>Industries – 40%</a:t>
            </a:r>
          </a:p>
          <a:p>
            <a:pPr lvl="1"/>
            <a:r>
              <a:rPr lang="en-US" sz="1400" dirty="0" smtClean="0">
                <a:latin typeface="Calibri" panose="020F0502020204030204" pitchFamily="34" charset="0"/>
                <a:cs typeface="Calibri" panose="020F0502020204030204" pitchFamily="34" charset="0"/>
              </a:rPr>
              <a:t>1. Forestry &amp; Wood Products – 11%	2. Mining &amp; Mineral Processing  – 11%</a:t>
            </a:r>
          </a:p>
          <a:p>
            <a:pPr lvl="1"/>
            <a:r>
              <a:rPr lang="en-US" sz="1400" b="1" dirty="0" smtClean="0">
                <a:latin typeface="Calibri" panose="020F0502020204030204" pitchFamily="34" charset="0"/>
                <a:cs typeface="Calibri" panose="020F0502020204030204" pitchFamily="34" charset="0"/>
              </a:rPr>
              <a:t>3. Energy &amp; Distribution	</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rPr>
              <a:t> </a:t>
            </a:r>
            <a:r>
              <a:rPr lang="en-US" sz="1400" b="1" dirty="0" smtClean="0">
                <a:latin typeface="Calibri" panose="020F0502020204030204" pitchFamily="34" charset="0"/>
                <a:cs typeface="Calibri" panose="020F0502020204030204" pitchFamily="34" charset="0"/>
              </a:rPr>
              <a:t> 42%</a:t>
            </a:r>
            <a:r>
              <a:rPr lang="en-US" sz="1400" dirty="0" smtClean="0">
                <a:latin typeface="Calibri" panose="020F0502020204030204" pitchFamily="34" charset="0"/>
                <a:cs typeface="Calibri" panose="020F0502020204030204" pitchFamily="34" charset="0"/>
              </a:rPr>
              <a:t>	4. Construction &amp; Real Estate – 21%</a:t>
            </a:r>
          </a:p>
          <a:p>
            <a:pPr lvl="1"/>
            <a:r>
              <a:rPr lang="en-US" sz="1400" dirty="0" smtClean="0">
                <a:latin typeface="Calibri" panose="020F0502020204030204" pitchFamily="34" charset="0"/>
                <a:cs typeface="Calibri" panose="020F0502020204030204" pitchFamily="34" charset="0"/>
              </a:rPr>
              <a:t>5. Manufacturing &amp; Export  – 28%</a:t>
            </a:r>
            <a:r>
              <a:rPr lang="en-US" sz="1400" smtClean="0">
                <a:latin typeface="Calibri" panose="020F0502020204030204" pitchFamily="34" charset="0"/>
                <a:cs typeface="Calibri" panose="020F0502020204030204" pitchFamily="34" charset="0"/>
              </a:rPr>
              <a:t>	6</a:t>
            </a:r>
            <a:r>
              <a:rPr lang="en-US" sz="1400" dirty="0" smtClean="0">
                <a:latin typeface="Calibri" panose="020F0502020204030204" pitchFamily="34" charset="0"/>
                <a:cs typeface="Calibri" panose="020F0502020204030204" pitchFamily="34" charset="0"/>
              </a:rPr>
              <a:t>. Transportation &amp; Logistics – 19%</a:t>
            </a:r>
          </a:p>
          <a:p>
            <a:pPr lvl="1"/>
            <a:r>
              <a:rPr lang="en-US" sz="1400" b="1" dirty="0" smtClean="0">
                <a:latin typeface="Calibri" panose="020F0502020204030204" pitchFamily="34" charset="0"/>
                <a:cs typeface="Calibri" panose="020F0502020204030204" pitchFamily="34" charset="0"/>
              </a:rPr>
              <a:t>7. Agriculture &amp; Food Processing – 46%</a:t>
            </a:r>
            <a:r>
              <a:rPr lang="en-US" sz="1400" dirty="0" smtClean="0">
                <a:latin typeface="Calibri" panose="020F0502020204030204" pitchFamily="34" charset="0"/>
                <a:cs typeface="Calibri" panose="020F0502020204030204" pitchFamily="34" charset="0"/>
              </a:rPr>
              <a:t>	8. Tourism &amp; Entertainment – 23%</a:t>
            </a:r>
            <a:endParaRPr lang="en-US" dirty="0"/>
          </a:p>
        </p:txBody>
      </p:sp>
      <p:sp>
        <p:nvSpPr>
          <p:cNvPr id="4" name="TextBox 3"/>
          <p:cNvSpPr txBox="1"/>
          <p:nvPr/>
        </p:nvSpPr>
        <p:spPr>
          <a:xfrm>
            <a:off x="838200" y="5521911"/>
            <a:ext cx="7315200" cy="646331"/>
          </a:xfrm>
          <a:prstGeom prst="rect">
            <a:avLst/>
          </a:prstGeom>
          <a:noFill/>
        </p:spPr>
        <p:txBody>
          <a:bodyPr wrap="square" rtlCol="0">
            <a:spAutoFit/>
          </a:bodyPr>
          <a:lstStyle/>
          <a:p>
            <a:pPr algn="ctr"/>
            <a:r>
              <a:rPr lang="en-US" dirty="0" smtClean="0">
                <a:latin typeface="Calibri" panose="020F0502020204030204" pitchFamily="34" charset="0"/>
                <a:cs typeface="Calibri" panose="020F0502020204030204" pitchFamily="34" charset="0"/>
              </a:rPr>
              <a:t>Survey attracted those interested and concerned about the weak status of their sector in Alberta’s economy.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4198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22</a:t>
            </a:fld>
            <a:endParaRPr lang="en-US"/>
          </a:p>
        </p:txBody>
      </p:sp>
      <p:sp>
        <p:nvSpPr>
          <p:cNvPr id="4" name="TextBox 3"/>
          <p:cNvSpPr txBox="1"/>
          <p:nvPr/>
        </p:nvSpPr>
        <p:spPr>
          <a:xfrm>
            <a:off x="2514600" y="685800"/>
            <a:ext cx="4572000" cy="523220"/>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ALBERTA’s SECTOR RESILIENCE</a:t>
            </a:r>
            <a:endParaRPr lang="en-US" sz="2800" dirty="0">
              <a:latin typeface="Calibri" panose="020F0502020204030204" pitchFamily="34" charset="0"/>
              <a:cs typeface="Calibri" panose="020F0502020204030204" pitchFamily="34" charset="0"/>
            </a:endParaRPr>
          </a:p>
        </p:txBody>
      </p:sp>
      <p:sp>
        <p:nvSpPr>
          <p:cNvPr id="5" name="TextBox 4"/>
          <p:cNvSpPr txBox="1"/>
          <p:nvPr/>
        </p:nvSpPr>
        <p:spPr>
          <a:xfrm>
            <a:off x="838201" y="4495800"/>
            <a:ext cx="7852554" cy="1107996"/>
          </a:xfrm>
          <a:prstGeom prst="rect">
            <a:avLst/>
          </a:prstGeom>
          <a:noFill/>
        </p:spPr>
        <p:txBody>
          <a:bodyPr wrap="square" rtlCol="0">
            <a:spAutoFit/>
          </a:bodyPr>
          <a:lstStyle/>
          <a:p>
            <a:pPr algn="ctr"/>
            <a:r>
              <a:rPr lang="en-US" sz="2200" dirty="0" smtClean="0">
                <a:latin typeface="Calibri" panose="020F0502020204030204" pitchFamily="34" charset="0"/>
                <a:cs typeface="Calibri" panose="020F0502020204030204" pitchFamily="34" charset="0"/>
              </a:rPr>
              <a:t>Sectors are all Somewhat Not Resilient. Public Services is Least at 78%. Industries is Somewhat Resilient at 32%. Current Uncertainty (“Neutral”) is high among Professional Services.</a:t>
            </a:r>
            <a:endParaRPr lang="en-US" sz="2200" dirty="0">
              <a:latin typeface="Calibri" panose="020F0502020204030204" pitchFamily="34" charset="0"/>
              <a:cs typeface="Calibri" panose="020F0502020204030204" pitchFamily="34"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05333"/>
            <a:ext cx="5117830" cy="250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36056" y="3317290"/>
            <a:ext cx="822144" cy="307777"/>
          </a:xfrm>
          <a:prstGeom prst="rect">
            <a:avLst/>
          </a:prstGeom>
          <a:solidFill>
            <a:srgbClr val="9EC0DE"/>
          </a:solidFill>
          <a:ln w="19050">
            <a:solidFill>
              <a:schemeClr val="tx1"/>
            </a:solidFill>
          </a:ln>
        </p:spPr>
        <p:txBody>
          <a:bodyPr wrap="square" rtlCol="0">
            <a:spAutoFit/>
          </a:bodyPr>
          <a:lstStyle/>
          <a:p>
            <a:pPr algn="ctr">
              <a:spcBef>
                <a:spcPts val="600"/>
              </a:spcBef>
            </a:pPr>
            <a:r>
              <a:rPr lang="en-US" sz="1400" dirty="0" smtClean="0">
                <a:latin typeface="Calibri" panose="020F0502020204030204" pitchFamily="34" charset="0"/>
                <a:cs typeface="Calibri" panose="020F0502020204030204" pitchFamily="34" charset="0"/>
              </a:rPr>
              <a:t>&gt;8%</a:t>
            </a:r>
            <a:endParaRPr lang="en-US" sz="1400" dirty="0">
              <a:latin typeface="Calibri" panose="020F0502020204030204" pitchFamily="34" charset="0"/>
              <a:cs typeface="Calibri" panose="020F0502020204030204" pitchFamily="34" charset="0"/>
            </a:endParaRPr>
          </a:p>
        </p:txBody>
      </p:sp>
      <p:sp>
        <p:nvSpPr>
          <p:cNvPr id="10" name="TextBox 9"/>
          <p:cNvSpPr txBox="1"/>
          <p:nvPr/>
        </p:nvSpPr>
        <p:spPr>
          <a:xfrm>
            <a:off x="7632430" y="2859024"/>
            <a:ext cx="825770" cy="493776"/>
          </a:xfrm>
          <a:prstGeom prst="rect">
            <a:avLst/>
          </a:prstGeom>
          <a:solidFill>
            <a:schemeClr val="accent2">
              <a:lumMod val="20000"/>
              <a:lumOff val="80000"/>
            </a:schemeClr>
          </a:solidFill>
          <a:ln w="19050">
            <a:solidFill>
              <a:schemeClr val="tx1"/>
            </a:solidFill>
          </a:ln>
        </p:spPr>
        <p:txBody>
          <a:bodyPr wrap="square" rtlCol="0">
            <a:spAutoFit/>
          </a:bodyPr>
          <a:lstStyle/>
          <a:p>
            <a:pPr algn="ctr">
              <a:lnSpc>
                <a:spcPct val="150000"/>
              </a:lnSpc>
            </a:pPr>
            <a:r>
              <a:rPr lang="en-US" sz="1400" b="1" dirty="0" smtClean="0">
                <a:latin typeface="Calibri" panose="020F0502020204030204" pitchFamily="34" charset="0"/>
                <a:cs typeface="Calibri" panose="020F0502020204030204" pitchFamily="34" charset="0"/>
              </a:rPr>
              <a:t>&gt;35%</a:t>
            </a:r>
            <a:endParaRPr lang="en-US" sz="1400" b="1" dirty="0">
              <a:latin typeface="Calibri" panose="020F0502020204030204" pitchFamily="34" charset="0"/>
              <a:cs typeface="Calibri" panose="020F0502020204030204" pitchFamily="34" charset="0"/>
            </a:endParaRPr>
          </a:p>
        </p:txBody>
      </p:sp>
      <p:sp>
        <p:nvSpPr>
          <p:cNvPr id="11" name="TextBox 10"/>
          <p:cNvSpPr txBox="1"/>
          <p:nvPr/>
        </p:nvSpPr>
        <p:spPr>
          <a:xfrm>
            <a:off x="7636056" y="3610289"/>
            <a:ext cx="822144" cy="493776"/>
          </a:xfrm>
          <a:prstGeom prst="rect">
            <a:avLst/>
          </a:prstGeom>
          <a:solidFill>
            <a:srgbClr val="FFFF00"/>
          </a:solidFill>
          <a:ln w="19050">
            <a:solidFill>
              <a:schemeClr val="tx1"/>
            </a:solidFill>
          </a:ln>
        </p:spPr>
        <p:txBody>
          <a:bodyPr wrap="square" rtlCol="0">
            <a:spAutoFit/>
          </a:bodyPr>
          <a:lstStyle/>
          <a:p>
            <a:pPr algn="ctr">
              <a:lnSpc>
                <a:spcPct val="150000"/>
              </a:lnSpc>
            </a:pPr>
            <a:r>
              <a:rPr lang="en-US" sz="1400" b="1" dirty="0" smtClean="0">
                <a:latin typeface="Calibri" panose="020F0502020204030204" pitchFamily="34" charset="0"/>
                <a:cs typeface="Calibri" panose="020F0502020204030204" pitchFamily="34" charset="0"/>
              </a:rPr>
              <a:t>&gt;70%</a:t>
            </a:r>
            <a:endParaRPr lang="en-US" sz="1400" b="1" dirty="0">
              <a:latin typeface="Calibri" panose="020F0502020204030204" pitchFamily="34" charset="0"/>
              <a:cs typeface="Calibri" panose="020F0502020204030204" pitchFamily="34" charset="0"/>
            </a:endParaRPr>
          </a:p>
        </p:txBody>
      </p:sp>
      <p:sp>
        <p:nvSpPr>
          <p:cNvPr id="12" name="TextBox 11"/>
          <p:cNvSpPr txBox="1"/>
          <p:nvPr/>
        </p:nvSpPr>
        <p:spPr>
          <a:xfrm>
            <a:off x="7391400" y="2486540"/>
            <a:ext cx="1299355" cy="369332"/>
          </a:xfrm>
          <a:prstGeom prst="rect">
            <a:avLst/>
          </a:prstGeom>
          <a:noFill/>
        </p:spPr>
        <p:txBody>
          <a:bodyPr wrap="square" rtlCol="0">
            <a:spAutoFit/>
          </a:bodyPr>
          <a:lstStyle/>
          <a:p>
            <a:pPr algn="ctr"/>
            <a:r>
              <a:rPr lang="en-US" b="1" dirty="0" smtClean="0">
                <a:solidFill>
                  <a:srgbClr val="FF0000"/>
                </a:solidFill>
                <a:latin typeface="Calibri" panose="020F0502020204030204" pitchFamily="34" charset="0"/>
                <a:cs typeface="Calibri" panose="020F0502020204030204" pitchFamily="34" charset="0"/>
              </a:rPr>
              <a:t>Attention</a:t>
            </a:r>
            <a:endParaRPr lang="en-US" dirty="0" smtClean="0">
              <a:latin typeface="Calibri" panose="020F0502020204030204" pitchFamily="34" charset="0"/>
              <a:cs typeface="Calibri" panose="020F0502020204030204" pitchFamily="34" charset="0"/>
            </a:endParaRPr>
          </a:p>
        </p:txBody>
      </p:sp>
      <p:sp>
        <p:nvSpPr>
          <p:cNvPr id="7" name="TextBox 6"/>
          <p:cNvSpPr txBox="1"/>
          <p:nvPr/>
        </p:nvSpPr>
        <p:spPr>
          <a:xfrm>
            <a:off x="3352800" y="4117382"/>
            <a:ext cx="1066800" cy="276999"/>
          </a:xfrm>
          <a:prstGeom prst="rect">
            <a:avLst/>
          </a:prstGeom>
          <a:noFill/>
        </p:spPr>
        <p:txBody>
          <a:bodyPr wrap="square" rtlCol="0">
            <a:spAutoFit/>
          </a:bodyPr>
          <a:lstStyle/>
          <a:p>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Weighted</a:t>
            </a:r>
            <a:endParaRPr lang="en-US" sz="1200" b="1"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2625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23</a:t>
            </a:fld>
            <a:endParaRPr lang="en-US"/>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732" y="136124"/>
            <a:ext cx="4181868" cy="221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3219" y="3184335"/>
            <a:ext cx="3414373" cy="1323439"/>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Alberta’s </a:t>
            </a:r>
            <a:r>
              <a:rPr lang="en-US" sz="1600" b="1" dirty="0" smtClean="0">
                <a:latin typeface="Calibri" panose="020F0502020204030204" pitchFamily="34" charset="0"/>
                <a:cs typeface="Calibri" panose="020F0502020204030204" pitchFamily="34" charset="0"/>
              </a:rPr>
              <a:t>Professional Services </a:t>
            </a:r>
            <a:r>
              <a:rPr lang="en-US" sz="1600" dirty="0" smtClean="0">
                <a:latin typeface="Calibri" panose="020F0502020204030204" pitchFamily="34" charset="0"/>
                <a:cs typeface="Calibri" panose="020F0502020204030204" pitchFamily="34" charset="0"/>
              </a:rPr>
              <a:t>are 64% Not Resilient. Generally weak - particularly Infotech and Management. Most Resilient is Legal. Uncertainty in HR and Engineering.</a:t>
            </a:r>
            <a:endParaRPr lang="en-US" sz="1600" dirty="0">
              <a:latin typeface="Calibri" panose="020F0502020204030204" pitchFamily="34" charset="0"/>
              <a:cs typeface="Calibri" panose="020F0502020204030204" pitchFamily="34" charset="0"/>
            </a:endParaRPr>
          </a:p>
        </p:txBody>
      </p:sp>
      <p:pic>
        <p:nvPicPr>
          <p:cNvPr id="61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675" y="4495800"/>
            <a:ext cx="5811633" cy="2184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 y="5126667"/>
            <a:ext cx="3493363" cy="1077218"/>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Alberta’s </a:t>
            </a:r>
            <a:r>
              <a:rPr lang="en-US" sz="1600" b="1" dirty="0" smtClean="0">
                <a:latin typeface="Calibri" panose="020F0502020204030204" pitchFamily="34" charset="0"/>
                <a:cs typeface="Calibri" panose="020F0502020204030204" pitchFamily="34" charset="0"/>
              </a:rPr>
              <a:t>Industries </a:t>
            </a:r>
            <a:r>
              <a:rPr lang="en-US" sz="1600" dirty="0" smtClean="0">
                <a:latin typeface="Calibri" panose="020F0502020204030204" pitchFamily="34" charset="0"/>
                <a:cs typeface="Calibri" panose="020F0502020204030204" pitchFamily="34" charset="0"/>
              </a:rPr>
              <a:t>are 64% Not Resilient. Generally weak – particularly Tourism and Transportation. Most Resilient is Forestry and less so Mining.</a:t>
            </a:r>
            <a:endParaRPr lang="en-US" sz="1600" dirty="0">
              <a:latin typeface="Calibri" panose="020F0502020204030204" pitchFamily="34" charset="0"/>
              <a:cs typeface="Calibri" panose="020F0502020204030204" pitchFamily="34" charset="0"/>
            </a:endParaRPr>
          </a:p>
        </p:txBody>
      </p:sp>
      <p:sp>
        <p:nvSpPr>
          <p:cNvPr id="19" name="TextBox 18"/>
          <p:cNvSpPr txBox="1"/>
          <p:nvPr/>
        </p:nvSpPr>
        <p:spPr>
          <a:xfrm>
            <a:off x="1295399" y="1215714"/>
            <a:ext cx="3810001" cy="1077218"/>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Alberta’s </a:t>
            </a:r>
            <a:r>
              <a:rPr lang="en-US" sz="1600" b="1" dirty="0" smtClean="0">
                <a:latin typeface="Calibri" panose="020F0502020204030204" pitchFamily="34" charset="0"/>
                <a:cs typeface="Calibri" panose="020F0502020204030204" pitchFamily="34" charset="0"/>
              </a:rPr>
              <a:t>Public Services </a:t>
            </a:r>
            <a:r>
              <a:rPr lang="en-US" sz="1600" dirty="0" smtClean="0">
                <a:latin typeface="Calibri" panose="020F0502020204030204" pitchFamily="34" charset="0"/>
                <a:cs typeface="Calibri" panose="020F0502020204030204" pitchFamily="34" charset="0"/>
              </a:rPr>
              <a:t>are 78% Not Resilient. Very weak throughout - particularly Health and Environment. Most resilient are Government and NGOs.</a:t>
            </a:r>
            <a:endParaRPr lang="en-US" sz="1600" dirty="0">
              <a:latin typeface="Calibri" panose="020F0502020204030204" pitchFamily="34" charset="0"/>
              <a:cs typeface="Calibri" panose="020F0502020204030204" pitchFamily="34" charset="0"/>
            </a:endParaRPr>
          </a:p>
        </p:txBody>
      </p:sp>
      <p:sp>
        <p:nvSpPr>
          <p:cNvPr id="10" name="TextBox 9"/>
          <p:cNvSpPr txBox="1"/>
          <p:nvPr/>
        </p:nvSpPr>
        <p:spPr>
          <a:xfrm>
            <a:off x="496040" y="315575"/>
            <a:ext cx="4419599" cy="461665"/>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EACH SECTOR’S RESILIENCE</a:t>
            </a:r>
            <a:endParaRPr lang="en-US" sz="2400"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8936" y="2426426"/>
            <a:ext cx="4867628" cy="199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16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24</a:t>
            </a:fld>
            <a:endParaRPr lang="en-US"/>
          </a:p>
        </p:txBody>
      </p:sp>
      <p:sp>
        <p:nvSpPr>
          <p:cNvPr id="3" name="TextBox 2"/>
          <p:cNvSpPr txBox="1"/>
          <p:nvPr/>
        </p:nvSpPr>
        <p:spPr>
          <a:xfrm>
            <a:off x="1143000" y="838200"/>
            <a:ext cx="7010400" cy="3046988"/>
          </a:xfrm>
          <a:prstGeom prst="rect">
            <a:avLst/>
          </a:prstGeom>
          <a:noFill/>
        </p:spPr>
        <p:txBody>
          <a:bodyPr wrap="square" rtlCol="0">
            <a:spAutoFit/>
          </a:bodyPr>
          <a:lstStyle/>
          <a:p>
            <a:pPr algn="ctr"/>
            <a:r>
              <a:rPr lang="en-US" sz="2400" dirty="0" smtClean="0">
                <a:latin typeface="Calibri" panose="020F0502020204030204" pitchFamily="34" charset="0"/>
                <a:cs typeface="Calibri" panose="020F0502020204030204" pitchFamily="34" charset="0"/>
              </a:rPr>
              <a:t>PROVINCIAL and REGIONAL OVERVIEW</a:t>
            </a:r>
          </a:p>
          <a:p>
            <a:pPr algn="ctr"/>
            <a:r>
              <a:rPr lang="en-US" dirty="0" smtClean="0">
                <a:latin typeface="Calibri" panose="020F0502020204030204" pitchFamily="34" charset="0"/>
                <a:cs typeface="Calibri" panose="020F0502020204030204" pitchFamily="34" charset="0"/>
              </a:rPr>
              <a:t>Economic Resilience for the Province of Alberta overall is weak, particularly in the Edmonton Region and less so outside the Edmonton and Calgary Regions.</a:t>
            </a:r>
          </a:p>
          <a:p>
            <a:pPr algn="ctr"/>
            <a:endParaRPr lang="en-US" dirty="0" smtClean="0">
              <a:latin typeface="Calibri" panose="020F0502020204030204" pitchFamily="34" charset="0"/>
              <a:cs typeface="Calibri" panose="020F0502020204030204" pitchFamily="34" charset="0"/>
            </a:endParaRPr>
          </a:p>
          <a:p>
            <a:pPr algn="ctr"/>
            <a:r>
              <a:rPr lang="en-US" sz="2400" dirty="0" smtClean="0">
                <a:latin typeface="Calibri" panose="020F0502020204030204" pitchFamily="34" charset="0"/>
                <a:cs typeface="Calibri" panose="020F0502020204030204" pitchFamily="34" charset="0"/>
              </a:rPr>
              <a:t>SECTORS</a:t>
            </a:r>
          </a:p>
          <a:p>
            <a:pPr algn="ctr"/>
            <a:r>
              <a:rPr lang="en-US" dirty="0" smtClean="0">
                <a:latin typeface="Calibri" panose="020F0502020204030204" pitchFamily="34" charset="0"/>
                <a:cs typeface="Calibri" panose="020F0502020204030204" pitchFamily="34" charset="0"/>
              </a:rPr>
              <a:t>The weakest sector is Public Services - Health and Environment, followed by Professional Services – Infotech and Management, and Industries – Tourism and Transportation.  Some strength is evident in Legal and Communications, Forestry and Mining.</a:t>
            </a:r>
            <a:endParaRPr lang="en-US" dirty="0">
              <a:latin typeface="Calibri" panose="020F0502020204030204" pitchFamily="34" charset="0"/>
              <a:cs typeface="Calibri" panose="020F0502020204030204" pitchFamily="34" charset="0"/>
            </a:endParaRPr>
          </a:p>
        </p:txBody>
      </p:sp>
      <p:sp>
        <p:nvSpPr>
          <p:cNvPr id="4" name="TextBox 3"/>
          <p:cNvSpPr txBox="1"/>
          <p:nvPr/>
        </p:nvSpPr>
        <p:spPr>
          <a:xfrm>
            <a:off x="1320800" y="3962400"/>
            <a:ext cx="6858000" cy="1015663"/>
          </a:xfrm>
          <a:prstGeom prst="rect">
            <a:avLst/>
          </a:prstGeom>
          <a:noFill/>
        </p:spPr>
        <p:txBody>
          <a:bodyPr wrap="square" rtlCol="0">
            <a:spAutoFit/>
          </a:bodyPr>
          <a:lstStyle/>
          <a:p>
            <a:pPr algn="ctr"/>
            <a:r>
              <a:rPr lang="en-US" sz="2400" dirty="0" smtClean="0">
                <a:latin typeface="Calibri" panose="020F0502020204030204" pitchFamily="34" charset="0"/>
                <a:cs typeface="Calibri" panose="020F0502020204030204" pitchFamily="34" charset="0"/>
              </a:rPr>
              <a:t>REGION and SECTOR OVERVIEW</a:t>
            </a:r>
          </a:p>
          <a:p>
            <a:r>
              <a:rPr lang="en-US" dirty="0" smtClean="0">
                <a:latin typeface="Calibri" panose="020F0502020204030204" pitchFamily="34" charset="0"/>
                <a:cs typeface="Calibri" panose="020F0502020204030204" pitchFamily="34" charset="0"/>
              </a:rPr>
              <a:t>The overall economic resilience is somewhat uneven across the various the Region’s Sectors.  This analysis now follows.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7350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25</a:t>
            </a:fld>
            <a:endParaRPr lang="en-US"/>
          </a:p>
        </p:txBody>
      </p:sp>
      <p:pic>
        <p:nvPicPr>
          <p:cNvPr id="71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828" y="2209800"/>
            <a:ext cx="5202709" cy="223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217" y="4448488"/>
            <a:ext cx="5801342" cy="212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1214334"/>
            <a:ext cx="4114800" cy="830997"/>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PUBLIC SERVICES. Not Resilient at 78%. Least Resilient – Health and several others. Most Resilient </a:t>
            </a:r>
            <a:r>
              <a:rPr lang="en-US" sz="1600" dirty="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Government and NGOs.</a:t>
            </a:r>
            <a:endParaRPr lang="en-US" sz="1600" dirty="0">
              <a:latin typeface="Calibri" panose="020F0502020204030204" pitchFamily="34" charset="0"/>
              <a:cs typeface="Calibri" panose="020F0502020204030204" pitchFamily="34" charset="0"/>
            </a:endParaRPr>
          </a:p>
        </p:txBody>
      </p:sp>
      <p:sp>
        <p:nvSpPr>
          <p:cNvPr id="5" name="TextBox 4"/>
          <p:cNvSpPr txBox="1"/>
          <p:nvPr/>
        </p:nvSpPr>
        <p:spPr>
          <a:xfrm>
            <a:off x="392837" y="3048000"/>
            <a:ext cx="3328828" cy="1323439"/>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PROFESSIONAL SERVICES. Not Resilient at 75%. Least Resilient -Infotech and several others. Most Resilient - Legal. Uncertainty in Human Resources.</a:t>
            </a:r>
            <a:endParaRPr lang="en-US" sz="1600" dirty="0">
              <a:latin typeface="Calibri" panose="020F0502020204030204" pitchFamily="34" charset="0"/>
              <a:cs typeface="Calibri" panose="020F0502020204030204" pitchFamily="34" charset="0"/>
            </a:endParaRPr>
          </a:p>
        </p:txBody>
      </p:sp>
      <p:sp>
        <p:nvSpPr>
          <p:cNvPr id="18" name="TextBox 17"/>
          <p:cNvSpPr txBox="1"/>
          <p:nvPr/>
        </p:nvSpPr>
        <p:spPr>
          <a:xfrm>
            <a:off x="349779" y="4800600"/>
            <a:ext cx="2971800" cy="1569660"/>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INDUSTRY. Not Resilient at 70%. Least Resilient – Agriculture, Transportation and others. Most Resilient - Forestry and Mining. Uncertainty in Forestry and Manufacturing.</a:t>
            </a:r>
            <a:endParaRPr lang="en-US" sz="1600" dirty="0">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290" y="157673"/>
            <a:ext cx="4065457" cy="211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590800" y="304800"/>
            <a:ext cx="3124200" cy="369332"/>
          </a:xfrm>
          <a:prstGeom prst="rect">
            <a:avLst/>
          </a:prstGeom>
          <a:solidFill>
            <a:schemeClr val="accent2">
              <a:lumMod val="40000"/>
              <a:lumOff val="60000"/>
            </a:schemeClr>
          </a:solidFill>
          <a:ln w="19050">
            <a:solidFill>
              <a:schemeClr val="tx1"/>
            </a:solidFill>
          </a:ln>
        </p:spPr>
        <p:txBody>
          <a:bodyPr wrap="square" rtlCol="0">
            <a:spAutoFit/>
          </a:bodyPr>
          <a:lstStyle/>
          <a:p>
            <a:pPr algn="ctr"/>
            <a:r>
              <a:rPr lang="en-US" dirty="0" smtClean="0">
                <a:latin typeface="Calibri" panose="020F0502020204030204" pitchFamily="34" charset="0"/>
                <a:cs typeface="Calibri" panose="020F0502020204030204" pitchFamily="34" charset="0"/>
              </a:rPr>
              <a:t>EDMONTON REGION</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1973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26</a:t>
            </a:fld>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496" y="4368241"/>
            <a:ext cx="5757904" cy="2184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1" y="1295399"/>
            <a:ext cx="3597676" cy="830997"/>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PUBLIC SERVICES. Not Resilient at 72%.  Least Resilient - Health and Environment. Most Resilient - NGOs.</a:t>
            </a:r>
            <a:endParaRPr lang="en-US" sz="1600" dirty="0">
              <a:latin typeface="Calibri" panose="020F0502020204030204" pitchFamily="34" charset="0"/>
              <a:cs typeface="Calibri" panose="020F0502020204030204" pitchFamily="34" charset="0"/>
            </a:endParaRPr>
          </a:p>
        </p:txBody>
      </p:sp>
      <p:sp>
        <p:nvSpPr>
          <p:cNvPr id="6" name="TextBox 5"/>
          <p:cNvSpPr txBox="1"/>
          <p:nvPr/>
        </p:nvSpPr>
        <p:spPr>
          <a:xfrm>
            <a:off x="228600" y="4953000"/>
            <a:ext cx="3200400" cy="1323439"/>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INDUSTRIES. Not Resilient at 67%. Least Resilient – Transportation, Tourism, Agriculture.  Most Resilient - Forestry, Mining, Manufacturing, Energy.</a:t>
            </a:r>
            <a:endParaRPr lang="en-US" sz="1600" dirty="0">
              <a:latin typeface="Calibri" panose="020F0502020204030204" pitchFamily="34" charset="0"/>
              <a:cs typeface="Calibri" panose="020F0502020204030204" pitchFamily="34" charset="0"/>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133600"/>
            <a:ext cx="5399714" cy="234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38217" y="3048000"/>
            <a:ext cx="3733800" cy="1569660"/>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PROFESSIONAL SERVICES. More Resilient than other Regions at 37%.  Least Resilient - Infotech. Most Resilient - </a:t>
            </a:r>
            <a:r>
              <a:rPr lang="en-US" sz="1600" dirty="0">
                <a:latin typeface="Calibri" panose="020F0502020204030204" pitchFamily="34" charset="0"/>
                <a:cs typeface="Calibri" panose="020F0502020204030204" pitchFamily="34" charset="0"/>
              </a:rPr>
              <a:t>HR, Communications</a:t>
            </a:r>
            <a:r>
              <a:rPr lang="en-US" sz="1600" dirty="0" smtClean="0">
                <a:latin typeface="Calibri" panose="020F0502020204030204" pitchFamily="34" charset="0"/>
                <a:cs typeface="Calibri" panose="020F0502020204030204" pitchFamily="34" charset="0"/>
              </a:rPr>
              <a:t>, Finance. Uncertainty widespread for Communications, Engineering, Infotech, Management. </a:t>
            </a:r>
            <a:endParaRPr lang="en-US" sz="1600" dirty="0">
              <a:latin typeface="Calibri" panose="020F0502020204030204" pitchFamily="34" charset="0"/>
              <a:cs typeface="Calibri" panose="020F050202020403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218" y="228600"/>
            <a:ext cx="4208733" cy="199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590800" y="304800"/>
            <a:ext cx="3124200" cy="369332"/>
          </a:xfrm>
          <a:prstGeom prst="rect">
            <a:avLst/>
          </a:prstGeom>
          <a:solidFill>
            <a:schemeClr val="accent2">
              <a:lumMod val="40000"/>
              <a:lumOff val="60000"/>
            </a:schemeClr>
          </a:solidFill>
          <a:ln w="19050">
            <a:solidFill>
              <a:schemeClr val="tx1"/>
            </a:solidFill>
          </a:ln>
        </p:spPr>
        <p:txBody>
          <a:bodyPr wrap="square" rtlCol="0">
            <a:spAutoFit/>
          </a:bodyPr>
          <a:lstStyle/>
          <a:p>
            <a:pPr algn="ctr"/>
            <a:r>
              <a:rPr lang="en-US" dirty="0" smtClean="0">
                <a:latin typeface="Calibri" panose="020F0502020204030204" pitchFamily="34" charset="0"/>
                <a:cs typeface="Calibri" panose="020F0502020204030204" pitchFamily="34" charset="0"/>
              </a:rPr>
              <a:t>CALGARY REGION</a:t>
            </a:r>
            <a:endParaRPr lang="en-US" dirty="0">
              <a:latin typeface="Calibri" panose="020F0502020204030204" pitchFamily="34" charset="0"/>
              <a:cs typeface="Calibri" panose="020F0502020204030204" pitchFamily="34" charset="0"/>
            </a:endParaRPr>
          </a:p>
        </p:txBody>
      </p:sp>
      <p:sp>
        <p:nvSpPr>
          <p:cNvPr id="3" name="TextBox 2"/>
          <p:cNvSpPr txBox="1"/>
          <p:nvPr/>
        </p:nvSpPr>
        <p:spPr>
          <a:xfrm>
            <a:off x="8330184" y="3529584"/>
            <a:ext cx="576072" cy="356616"/>
          </a:xfrm>
          <a:prstGeom prst="rect">
            <a:avLst/>
          </a:prstGeom>
          <a:solidFill>
            <a:schemeClr val="accent2">
              <a:lumMod val="20000"/>
              <a:lumOff val="80000"/>
            </a:schemeClr>
          </a:solidFill>
          <a:ln w="6350">
            <a:solidFill>
              <a:schemeClr val="tx1"/>
            </a:solidFill>
          </a:ln>
        </p:spPr>
        <p:txBody>
          <a:bodyPr wrap="square" rtlCol="0">
            <a:spAutoFit/>
          </a:bodyPr>
          <a:lstStyle/>
          <a:p>
            <a:pPr algn="ctr">
              <a:lnSpc>
                <a:spcPct val="150000"/>
              </a:lnSpc>
            </a:pPr>
            <a:r>
              <a:rPr lang="en-US" sz="1000" dirty="0" smtClean="0">
                <a:latin typeface="Calibri" panose="020F0502020204030204" pitchFamily="34" charset="0"/>
                <a:cs typeface="Calibri" panose="020F0502020204030204" pitchFamily="34" charset="0"/>
              </a:rPr>
              <a:t>37%</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768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27</a:t>
            </a:fld>
            <a:endParaRPr lang="en-US"/>
          </a:p>
        </p:txBody>
      </p:sp>
      <p:sp>
        <p:nvSpPr>
          <p:cNvPr id="5" name="TextBox 4"/>
          <p:cNvSpPr txBox="1"/>
          <p:nvPr/>
        </p:nvSpPr>
        <p:spPr>
          <a:xfrm>
            <a:off x="1143000" y="1143000"/>
            <a:ext cx="3821986" cy="1077218"/>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PUBLIC SERVICES. Most Resilient of the Regions at 40%.  Least Resilient -  Government. Most Resilient - Education, Health, NGOs. Uncertainty in Health Sector.</a:t>
            </a:r>
            <a:endParaRPr lang="en-US" sz="1600" dirty="0">
              <a:latin typeface="Calibri" panose="020F0502020204030204" pitchFamily="34" charset="0"/>
              <a:cs typeface="Calibri" panose="020F0502020204030204" pitchFamily="34" charset="0"/>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097" y="4466551"/>
            <a:ext cx="5775813" cy="211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70029" y="4984602"/>
            <a:ext cx="3122720" cy="1077218"/>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INDUSTRIES. Most Resilient of the Regions at 53%.  Resilience evident among all industries with exception of Mining.</a:t>
            </a:r>
            <a:endParaRPr lang="en-US" sz="1600" dirty="0">
              <a:latin typeface="Calibri" panose="020F0502020204030204" pitchFamily="34" charset="0"/>
              <a:cs typeface="Calibri" panose="020F050202020403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543" y="2224011"/>
            <a:ext cx="5202709" cy="223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90800" y="674132"/>
            <a:ext cx="3124200" cy="369332"/>
          </a:xfrm>
          <a:prstGeom prst="rect">
            <a:avLst/>
          </a:prstGeom>
          <a:noFill/>
        </p:spPr>
        <p:txBody>
          <a:bodyPr wrap="square" rtlCol="0">
            <a:spAutoFit/>
          </a:bodyPr>
          <a:lstStyle/>
          <a:p>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841" y="210865"/>
            <a:ext cx="4074411" cy="203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590800" y="304800"/>
            <a:ext cx="3124200" cy="369332"/>
          </a:xfrm>
          <a:prstGeom prst="rect">
            <a:avLst/>
          </a:prstGeom>
          <a:solidFill>
            <a:schemeClr val="accent2">
              <a:lumMod val="40000"/>
              <a:lumOff val="60000"/>
            </a:schemeClr>
          </a:solidFill>
          <a:ln w="19050">
            <a:solidFill>
              <a:schemeClr val="tx1"/>
            </a:solidFill>
          </a:ln>
        </p:spPr>
        <p:txBody>
          <a:bodyPr wrap="square" rtlCol="0">
            <a:spAutoFit/>
          </a:bodyPr>
          <a:lstStyle/>
          <a:p>
            <a:pPr algn="ctr"/>
            <a:r>
              <a:rPr lang="en-US" dirty="0" smtClean="0">
                <a:latin typeface="Calibri" panose="020F0502020204030204" pitchFamily="34" charset="0"/>
                <a:cs typeface="Calibri" panose="020F0502020204030204" pitchFamily="34" charset="0"/>
              </a:rPr>
              <a:t>OTHER</a:t>
            </a:r>
            <a:endParaRPr lang="en-US" dirty="0">
              <a:latin typeface="Calibri" panose="020F0502020204030204" pitchFamily="34" charset="0"/>
              <a:cs typeface="Calibri" panose="020F0502020204030204" pitchFamily="34" charset="0"/>
            </a:endParaRPr>
          </a:p>
        </p:txBody>
      </p:sp>
      <p:sp>
        <p:nvSpPr>
          <p:cNvPr id="19" name="TextBox 18"/>
          <p:cNvSpPr txBox="1"/>
          <p:nvPr/>
        </p:nvSpPr>
        <p:spPr>
          <a:xfrm>
            <a:off x="304800" y="3124200"/>
            <a:ext cx="3581400" cy="1323439"/>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PROFESSIONAL SERVICES. </a:t>
            </a:r>
            <a:r>
              <a:rPr lang="en-US" sz="1600" dirty="0">
                <a:latin typeface="Calibri" panose="020F0502020204030204" pitchFamily="34" charset="0"/>
                <a:cs typeface="Calibri" panose="020F0502020204030204" pitchFamily="34" charset="0"/>
              </a:rPr>
              <a:t>Most Resilient of the </a:t>
            </a:r>
            <a:r>
              <a:rPr lang="en-US" sz="1600" dirty="0" smtClean="0">
                <a:latin typeface="Calibri" panose="020F0502020204030204" pitchFamily="34" charset="0"/>
                <a:cs typeface="Calibri" panose="020F0502020204030204" pitchFamily="34" charset="0"/>
              </a:rPr>
              <a:t>Regions at 60%. Least Resilient -  Management. Most Resilient - Legal and Engineering. Uncertainty  in  Engineering and Finance.</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5121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28</a:t>
            </a:fld>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3810000" cy="129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304800"/>
            <a:ext cx="34290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Comments  -  Episode </a:t>
            </a:r>
            <a:r>
              <a:rPr lang="en-US" dirty="0" smtClean="0">
                <a:latin typeface="Calibri" panose="020F0502020204030204" pitchFamily="34" charset="0"/>
                <a:cs typeface="Calibri" panose="020F0502020204030204" pitchFamily="34" charset="0"/>
              </a:rPr>
              <a:t>3.  SECTORS</a:t>
            </a:r>
            <a:endParaRPr lang="en-US" dirty="0">
              <a:latin typeface="Calibri" panose="020F0502020204030204" pitchFamily="34" charset="0"/>
              <a:cs typeface="Calibri" panose="020F0502020204030204" pitchFamily="34" charset="0"/>
            </a:endParaRPr>
          </a:p>
        </p:txBody>
      </p:sp>
      <p:sp>
        <p:nvSpPr>
          <p:cNvPr id="5" name="TextBox 4"/>
          <p:cNvSpPr txBox="1"/>
          <p:nvPr/>
        </p:nvSpPr>
        <p:spPr>
          <a:xfrm>
            <a:off x="4114800" y="314872"/>
            <a:ext cx="4724400" cy="2523768"/>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PUBLIC SECTOR.  </a:t>
            </a:r>
            <a:r>
              <a:rPr lang="en-US" sz="1400" dirty="0" smtClean="0">
                <a:latin typeface="Calibri" panose="020F0502020204030204" pitchFamily="34" charset="0"/>
                <a:cs typeface="Calibri" panose="020F0502020204030204" pitchFamily="34" charset="0"/>
              </a:rPr>
              <a:t>Rural folks tend to be nibble – inventive/ to survive.  </a:t>
            </a:r>
            <a:r>
              <a:rPr lang="en-US" sz="1400" i="1" dirty="0" smtClean="0">
                <a:latin typeface="Calibri" panose="020F0502020204030204" pitchFamily="34" charset="0"/>
                <a:cs typeface="Calibri" panose="020F0502020204030204" pitchFamily="34" charset="0"/>
              </a:rPr>
              <a:t>Southern Alberta. Somewhat Not Resilient</a:t>
            </a:r>
          </a:p>
          <a:p>
            <a:r>
              <a:rPr lang="en-US" sz="1400" dirty="0">
                <a:latin typeface="Calibri" panose="020F0502020204030204" pitchFamily="34" charset="0"/>
                <a:cs typeface="Calibri" panose="020F0502020204030204" pitchFamily="34" charset="0"/>
              </a:rPr>
              <a:t>Too much dependence on </a:t>
            </a:r>
            <a:r>
              <a:rPr lang="en-US" sz="1400" dirty="0" err="1">
                <a:latin typeface="Calibri" panose="020F0502020204030204" pitchFamily="34" charset="0"/>
                <a:cs typeface="Calibri" panose="020F0502020204030204" pitchFamily="34" charset="0"/>
              </a:rPr>
              <a:t>oilsands</a:t>
            </a:r>
            <a:r>
              <a:rPr lang="en-US" sz="1400" dirty="0">
                <a:latin typeface="Calibri" panose="020F0502020204030204" pitchFamily="34" charset="0"/>
                <a:cs typeface="Calibri" panose="020F0502020204030204" pitchFamily="34" charset="0"/>
              </a:rPr>
              <a:t>, etc</a:t>
            </a:r>
            <a:r>
              <a:rPr lang="en-US" sz="1400" dirty="0" smtClean="0">
                <a:latin typeface="Calibri" panose="020F0502020204030204" pitchFamily="34" charset="0"/>
                <a:cs typeface="Calibri" panose="020F0502020204030204" pitchFamily="34" charset="0"/>
              </a:rPr>
              <a:t>. </a:t>
            </a:r>
            <a:r>
              <a:rPr lang="en-US" sz="1400" i="1" dirty="0" smtClean="0">
                <a:latin typeface="Calibri" panose="020F0502020204030204" pitchFamily="34" charset="0"/>
                <a:cs typeface="Calibri" panose="020F0502020204030204" pitchFamily="34" charset="0"/>
              </a:rPr>
              <a:t>Edmonton Region. Not Resilient</a:t>
            </a:r>
          </a:p>
          <a:p>
            <a:r>
              <a:rPr lang="en-US" sz="1400" dirty="0">
                <a:latin typeface="Calibri" panose="020F0502020204030204" pitchFamily="34" charset="0"/>
                <a:cs typeface="Calibri" panose="020F0502020204030204" pitchFamily="34" charset="0"/>
              </a:rPr>
              <a:t>Failure of trickle down economics to spur actual investment in jobs</a:t>
            </a:r>
            <a:r>
              <a:rPr lang="en-US" sz="1400" dirty="0" smtClean="0">
                <a:latin typeface="Calibri" panose="020F0502020204030204" pitchFamily="34" charset="0"/>
                <a:cs typeface="Calibri" panose="020F0502020204030204" pitchFamily="34" charset="0"/>
              </a:rPr>
              <a:t>.  </a:t>
            </a:r>
            <a:r>
              <a:rPr lang="en-US" sz="1400" i="1" dirty="0" smtClean="0">
                <a:latin typeface="Calibri" panose="020F0502020204030204" pitchFamily="34" charset="0"/>
                <a:cs typeface="Calibri" panose="020F0502020204030204" pitchFamily="34" charset="0"/>
              </a:rPr>
              <a:t>Northern Alberta. Not Resilient</a:t>
            </a:r>
          </a:p>
          <a:p>
            <a:r>
              <a:rPr lang="en-US" sz="1400" dirty="0">
                <a:latin typeface="Calibri" panose="020F0502020204030204" pitchFamily="34" charset="0"/>
                <a:cs typeface="Calibri" panose="020F0502020204030204" pitchFamily="34" charset="0"/>
              </a:rPr>
              <a:t>The false belief that oil &amp; gas will recover to former levels is preventing companies from pivoting, retraining, and </a:t>
            </a:r>
            <a:r>
              <a:rPr lang="en-US" sz="1400" dirty="0" smtClean="0">
                <a:latin typeface="Calibri" panose="020F0502020204030204" pitchFamily="34" charset="0"/>
                <a:cs typeface="Calibri" panose="020F0502020204030204" pitchFamily="34" charset="0"/>
              </a:rPr>
              <a:t>diversifying. </a:t>
            </a:r>
            <a:r>
              <a:rPr lang="en-US" sz="1400" i="1" dirty="0" smtClean="0">
                <a:latin typeface="Calibri" panose="020F0502020204030204" pitchFamily="34" charset="0"/>
                <a:cs typeface="Calibri" panose="020F0502020204030204" pitchFamily="34" charset="0"/>
              </a:rPr>
              <a:t>Central Alberta. Not Resilient</a:t>
            </a:r>
          </a:p>
          <a:p>
            <a:endParaRPr lang="en-US" sz="1400" i="1" dirty="0" smtClean="0">
              <a:latin typeface="Calibri" panose="020F0502020204030204" pitchFamily="34" charset="0"/>
              <a:cs typeface="Calibri" panose="020F0502020204030204" pitchFamily="34" charset="0"/>
            </a:endParaRPr>
          </a:p>
          <a:p>
            <a:endParaRPr lang="en-US" sz="1400" i="1" dirty="0">
              <a:latin typeface="Calibri" panose="020F0502020204030204" pitchFamily="34" charset="0"/>
              <a:cs typeface="Calibri" panose="020F0502020204030204" pitchFamily="34" charset="0"/>
            </a:endParaRPr>
          </a:p>
        </p:txBody>
      </p:sp>
      <p:sp>
        <p:nvSpPr>
          <p:cNvPr id="6" name="TextBox 5"/>
          <p:cNvSpPr txBox="1"/>
          <p:nvPr/>
        </p:nvSpPr>
        <p:spPr>
          <a:xfrm>
            <a:off x="457200" y="2362200"/>
            <a:ext cx="8382000" cy="1661993"/>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PROFESSIONAL SERICES. </a:t>
            </a:r>
            <a:r>
              <a:rPr lang="en-US" sz="1400" dirty="0">
                <a:latin typeface="Calibri" panose="020F0502020204030204" pitchFamily="34" charset="0"/>
                <a:cs typeface="Calibri" panose="020F0502020204030204" pitchFamily="34" charset="0"/>
              </a:rPr>
              <a:t>The economy could be much better if Govt. policy were to be conscious of the abilities of Albertans to </a:t>
            </a:r>
            <a:r>
              <a:rPr lang="en-US" sz="1400" dirty="0" smtClean="0">
                <a:latin typeface="Calibri" panose="020F0502020204030204" pitchFamily="34" charset="0"/>
                <a:cs typeface="Calibri" panose="020F0502020204030204" pitchFamily="34" charset="0"/>
              </a:rPr>
              <a:t>adapt. </a:t>
            </a:r>
            <a:r>
              <a:rPr lang="en-US" sz="1400" i="1" dirty="0" smtClean="0">
                <a:latin typeface="Calibri" panose="020F0502020204030204" pitchFamily="34" charset="0"/>
                <a:cs typeface="Calibri" panose="020F0502020204030204" pitchFamily="34" charset="0"/>
              </a:rPr>
              <a:t>Edmonton Region. Somewhat Not Resilient</a:t>
            </a:r>
          </a:p>
          <a:p>
            <a:r>
              <a:rPr lang="en-US" sz="1400" dirty="0">
                <a:latin typeface="Calibri" panose="020F0502020204030204" pitchFamily="34" charset="0"/>
                <a:cs typeface="Calibri" panose="020F0502020204030204" pitchFamily="34" charset="0"/>
              </a:rPr>
              <a:t>Lack of diversity. Too much oil and gas focus for too </a:t>
            </a:r>
            <a:r>
              <a:rPr lang="en-US" sz="1400" dirty="0" smtClean="0">
                <a:latin typeface="Calibri" panose="020F0502020204030204" pitchFamily="34" charset="0"/>
                <a:cs typeface="Calibri" panose="020F0502020204030204" pitchFamily="34" charset="0"/>
              </a:rPr>
              <a:t>long. </a:t>
            </a:r>
            <a:r>
              <a:rPr lang="en-US" sz="1400" i="1" dirty="0" smtClean="0">
                <a:latin typeface="Calibri" panose="020F0502020204030204" pitchFamily="34" charset="0"/>
                <a:cs typeface="Calibri" panose="020F0502020204030204" pitchFamily="34" charset="0"/>
              </a:rPr>
              <a:t>Calgary Region. Somewhat Not Resilient</a:t>
            </a:r>
          </a:p>
          <a:p>
            <a:r>
              <a:rPr lang="en-US" sz="1400" dirty="0" smtClean="0">
                <a:latin typeface="Calibri" panose="020F0502020204030204" pitchFamily="34" charset="0"/>
                <a:cs typeface="Calibri" panose="020F0502020204030204" pitchFamily="34" charset="0"/>
              </a:rPr>
              <a:t>Too </a:t>
            </a:r>
            <a:r>
              <a:rPr lang="en-US" sz="1400" dirty="0">
                <a:latin typeface="Calibri" panose="020F0502020204030204" pitchFamily="34" charset="0"/>
                <a:cs typeface="Calibri" panose="020F0502020204030204" pitchFamily="34" charset="0"/>
              </a:rPr>
              <a:t>dependent on traditional primary resource industries (oil, forestry, mining, agriculture). </a:t>
            </a:r>
            <a:r>
              <a:rPr lang="en-US" sz="1400" dirty="0" smtClean="0">
                <a:latin typeface="Calibri" panose="020F0502020204030204" pitchFamily="34" charset="0"/>
                <a:cs typeface="Calibri" panose="020F0502020204030204" pitchFamily="34" charset="0"/>
              </a:rPr>
              <a:t> </a:t>
            </a:r>
            <a:r>
              <a:rPr lang="en-US" sz="1400" i="1" dirty="0" smtClean="0">
                <a:latin typeface="Calibri" panose="020F0502020204030204" pitchFamily="34" charset="0"/>
                <a:cs typeface="Calibri" panose="020F0502020204030204" pitchFamily="34" charset="0"/>
              </a:rPr>
              <a:t>Edmonton Region. Not Resilient</a:t>
            </a:r>
          </a:p>
          <a:p>
            <a:r>
              <a:rPr lang="en-US" sz="1400" dirty="0">
                <a:latin typeface="Calibri" panose="020F0502020204030204" pitchFamily="34" charset="0"/>
                <a:cs typeface="Calibri" panose="020F0502020204030204" pitchFamily="34" charset="0"/>
              </a:rPr>
              <a:t>Alberta's economy is more diversified than most people believe. However, as diversified as it is, it is not </a:t>
            </a:r>
            <a:r>
              <a:rPr lang="en-US" sz="1400" dirty="0" smtClean="0">
                <a:latin typeface="Calibri" panose="020F0502020204030204" pitchFamily="34" charset="0"/>
                <a:cs typeface="Calibri" panose="020F0502020204030204" pitchFamily="34" charset="0"/>
              </a:rPr>
              <a:t>balanced. Calgary Region. </a:t>
            </a:r>
            <a:r>
              <a:rPr lang="en-US" sz="1400" i="1" dirty="0" smtClean="0">
                <a:latin typeface="Calibri" panose="020F0502020204030204" pitchFamily="34" charset="0"/>
                <a:cs typeface="Calibri" panose="020F0502020204030204" pitchFamily="34" charset="0"/>
              </a:rPr>
              <a:t>Somewhat Resilient</a:t>
            </a:r>
            <a:endParaRPr lang="en-US" sz="1400" i="1" dirty="0">
              <a:latin typeface="Calibri" panose="020F0502020204030204" pitchFamily="34" charset="0"/>
              <a:cs typeface="Calibri" panose="020F0502020204030204" pitchFamily="34" charset="0"/>
            </a:endParaRPr>
          </a:p>
        </p:txBody>
      </p:sp>
      <p:sp>
        <p:nvSpPr>
          <p:cNvPr id="7" name="TextBox 6"/>
          <p:cNvSpPr txBox="1"/>
          <p:nvPr/>
        </p:nvSpPr>
        <p:spPr>
          <a:xfrm>
            <a:off x="457200" y="4015316"/>
            <a:ext cx="8077200" cy="2308324"/>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INDUSTRIES. </a:t>
            </a:r>
            <a:r>
              <a:rPr lang="en-US" sz="1400" dirty="0">
                <a:latin typeface="Calibri" panose="020F0502020204030204" pitchFamily="34" charset="0"/>
                <a:cs typeface="Calibri" panose="020F0502020204030204" pitchFamily="34" charset="0"/>
              </a:rPr>
              <a:t>The </a:t>
            </a:r>
            <a:r>
              <a:rPr lang="en-US" sz="1400" dirty="0" err="1">
                <a:latin typeface="Calibri" panose="020F0502020204030204" pitchFamily="34" charset="0"/>
                <a:cs typeface="Calibri" panose="020F0502020204030204" pitchFamily="34" charset="0"/>
              </a:rPr>
              <a:t>agri</a:t>
            </a:r>
            <a:r>
              <a:rPr lang="en-US" sz="1400" dirty="0">
                <a:latin typeface="Calibri" panose="020F0502020204030204" pitchFamily="34" charset="0"/>
                <a:cs typeface="Calibri" panose="020F0502020204030204" pitchFamily="34" charset="0"/>
              </a:rPr>
              <a:t> sector has the greatest potential given the emerging focus on the environment followed by natural gas</a:t>
            </a:r>
            <a:r>
              <a:rPr lang="en-US" sz="1400" i="1" dirty="0">
                <a:latin typeface="Calibri" panose="020F0502020204030204" pitchFamily="34" charset="0"/>
                <a:cs typeface="Calibri" panose="020F0502020204030204" pitchFamily="34" charset="0"/>
              </a:rPr>
              <a:t>. Edmonton Region. Neutral</a:t>
            </a:r>
          </a:p>
          <a:p>
            <a:r>
              <a:rPr lang="en-US" sz="1400" dirty="0" smtClean="0">
                <a:latin typeface="Calibri" panose="020F0502020204030204" pitchFamily="34" charset="0"/>
                <a:cs typeface="Calibri" panose="020F0502020204030204" pitchFamily="34" charset="0"/>
              </a:rPr>
              <a:t>We </a:t>
            </a:r>
            <a:r>
              <a:rPr lang="en-US" sz="1400" dirty="0">
                <a:latin typeface="Calibri" panose="020F0502020204030204" pitchFamily="34" charset="0"/>
                <a:cs typeface="Calibri" panose="020F0502020204030204" pitchFamily="34" charset="0"/>
              </a:rPr>
              <a:t>are still too dependent on the production and sale of bitumen or otherwise crude oil.  We should be upgrading a lot more and adding value. </a:t>
            </a:r>
            <a:r>
              <a:rPr lang="en-US" sz="1400" dirty="0" smtClean="0">
                <a:latin typeface="Calibri" panose="020F0502020204030204" pitchFamily="34" charset="0"/>
                <a:cs typeface="Calibri" panose="020F0502020204030204" pitchFamily="34" charset="0"/>
              </a:rPr>
              <a:t> </a:t>
            </a:r>
            <a:r>
              <a:rPr lang="en-US" sz="1400" i="1" dirty="0" smtClean="0">
                <a:latin typeface="Calibri" panose="020F0502020204030204" pitchFamily="34" charset="0"/>
                <a:cs typeface="Calibri" panose="020F0502020204030204" pitchFamily="34" charset="0"/>
              </a:rPr>
              <a:t>Edmonton Region.  Somewhat Not Resilient</a:t>
            </a:r>
          </a:p>
          <a:p>
            <a:r>
              <a:rPr lang="en-US" sz="1400" dirty="0">
                <a:latin typeface="Calibri" panose="020F0502020204030204" pitchFamily="34" charset="0"/>
                <a:cs typeface="Calibri" panose="020F0502020204030204" pitchFamily="34" charset="0"/>
              </a:rPr>
              <a:t>Alberta economy is still focused on energy, and second tourism. I think there is a great opportunity in agriculture and agriculture related industries</a:t>
            </a:r>
            <a:r>
              <a:rPr lang="en-US" sz="1400" dirty="0" smtClean="0">
                <a:latin typeface="Calibri" panose="020F0502020204030204" pitchFamily="34" charset="0"/>
                <a:cs typeface="Calibri" panose="020F0502020204030204" pitchFamily="34" charset="0"/>
              </a:rPr>
              <a:t>. </a:t>
            </a:r>
            <a:r>
              <a:rPr lang="en-US" sz="1400" i="1" dirty="0" smtClean="0">
                <a:latin typeface="Calibri" panose="020F0502020204030204" pitchFamily="34" charset="0"/>
                <a:cs typeface="Calibri" panose="020F0502020204030204" pitchFamily="34" charset="0"/>
              </a:rPr>
              <a:t>Calgary Region. Not Resilient</a:t>
            </a:r>
          </a:p>
          <a:p>
            <a:r>
              <a:rPr lang="en-US" sz="1400" dirty="0">
                <a:latin typeface="Calibri" panose="020F0502020204030204" pitchFamily="34" charset="0"/>
                <a:cs typeface="Calibri" panose="020F0502020204030204" pitchFamily="34" charset="0"/>
              </a:rPr>
              <a:t>There has never been a serious and sustained conversation in Alberta about our responsibility for the messes we have gotten into and those we are now in.  Until this happens, </a:t>
            </a:r>
            <a:r>
              <a:rPr lang="en-US" sz="1400" dirty="0" smtClean="0">
                <a:latin typeface="Calibri" panose="020F0502020204030204" pitchFamily="34" charset="0"/>
                <a:cs typeface="Calibri" panose="020F0502020204030204" pitchFamily="34" charset="0"/>
              </a:rPr>
              <a:t>not </a:t>
            </a:r>
            <a:r>
              <a:rPr lang="en-US" sz="1400" dirty="0">
                <a:latin typeface="Calibri" panose="020F0502020204030204" pitchFamily="34" charset="0"/>
                <a:cs typeface="Calibri" panose="020F0502020204030204" pitchFamily="34" charset="0"/>
              </a:rPr>
              <a:t>much will happen except our future will continue dribble away.   Some young folks have already figured this out and are leaving now.  Call them early </a:t>
            </a:r>
            <a:r>
              <a:rPr lang="en-US" sz="1400" dirty="0" smtClean="0">
                <a:latin typeface="Calibri" panose="020F0502020204030204" pitchFamily="34" charset="0"/>
                <a:cs typeface="Calibri" panose="020F0502020204030204" pitchFamily="34" charset="0"/>
              </a:rPr>
              <a:t>adaptors. </a:t>
            </a:r>
            <a:r>
              <a:rPr lang="en-US" sz="1400" i="1" dirty="0" smtClean="0">
                <a:latin typeface="Calibri" panose="020F0502020204030204" pitchFamily="34" charset="0"/>
                <a:cs typeface="Calibri" panose="020F0502020204030204" pitchFamily="34" charset="0"/>
              </a:rPr>
              <a:t>Calgary Region. Not Resilient</a:t>
            </a:r>
            <a:endParaRPr lang="en-US"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7774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29</a:t>
            </a:fld>
            <a:endParaRPr lang="en-US"/>
          </a:p>
        </p:txBody>
      </p:sp>
      <p:sp>
        <p:nvSpPr>
          <p:cNvPr id="3" name="TextBox 2"/>
          <p:cNvSpPr txBox="1"/>
          <p:nvPr/>
        </p:nvSpPr>
        <p:spPr>
          <a:xfrm>
            <a:off x="1676400" y="609600"/>
            <a:ext cx="6096000" cy="4401205"/>
          </a:xfrm>
          <a:prstGeom prst="rect">
            <a:avLst/>
          </a:prstGeom>
          <a:noFill/>
        </p:spPr>
        <p:txBody>
          <a:bodyPr wrap="square" rtlCol="0">
            <a:spAutoFit/>
          </a:bodyPr>
          <a:lstStyle/>
          <a:p>
            <a:pPr algn="ctr"/>
            <a:r>
              <a:rPr lang="en-US" sz="2800" dirty="0" smtClean="0">
                <a:latin typeface="Calibri" panose="020F0502020204030204" pitchFamily="34" charset="0"/>
                <a:cs typeface="Calibri" panose="020F0502020204030204" pitchFamily="34" charset="0"/>
              </a:rPr>
              <a:t>That’s it for Episode #3</a:t>
            </a:r>
            <a:r>
              <a:rPr lang="en-US" dirty="0" smtClean="0">
                <a:latin typeface="Calibri" panose="020F0502020204030204" pitchFamily="34" charset="0"/>
                <a:cs typeface="Calibri" panose="020F0502020204030204" pitchFamily="34" charset="0"/>
              </a:rPr>
              <a:t>. </a:t>
            </a:r>
          </a:p>
          <a:p>
            <a:pPr algn="ctr"/>
            <a:endParaRPr lang="en-US" dirty="0" smtClean="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In the next Episode #4 we begin the search for solutions by exploring your views of the relevance and roles for Government and Alberta’s Innovation Ecosystem.  </a:t>
            </a:r>
          </a:p>
          <a:p>
            <a:pPr algn="ctr"/>
            <a:endParaRPr lang="en-US" dirty="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There are several surprises so stay tuned.</a:t>
            </a:r>
          </a:p>
          <a:p>
            <a:pPr algn="ctr"/>
            <a:endParaRPr lang="en-US" dirty="0">
              <a:latin typeface="Calibri" panose="020F0502020204030204" pitchFamily="34" charset="0"/>
              <a:cs typeface="Calibri" panose="020F0502020204030204" pitchFamily="34" charset="0"/>
            </a:endParaRPr>
          </a:p>
          <a:p>
            <a:pPr algn="ctr"/>
            <a:r>
              <a:rPr lang="en-US" dirty="0">
                <a:solidFill>
                  <a:srgbClr val="0000FF"/>
                </a:solidFill>
                <a:latin typeface="Calibri" panose="020F0502020204030204" pitchFamily="34" charset="0"/>
                <a:cs typeface="Calibri" panose="020F0502020204030204" pitchFamily="34" charset="0"/>
              </a:rPr>
              <a:t>Contact:  Perry@PerryKinkaide.com</a:t>
            </a:r>
          </a:p>
          <a:p>
            <a:pPr algn="ctr"/>
            <a:endParaRPr lang="en-US" dirty="0" smtClean="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Comments welcome</a:t>
            </a:r>
          </a:p>
          <a:p>
            <a:pPr algn="ctr"/>
            <a:endParaRPr lang="en-US" dirty="0" smtClean="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PerryKinkaide.com</a:t>
            </a:r>
          </a:p>
          <a:p>
            <a:pPr algn="ct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1696" y="4724400"/>
            <a:ext cx="1345408" cy="979416"/>
          </a:xfrm>
          <a:prstGeom prst="rect">
            <a:avLst/>
          </a:prstGeom>
        </p:spPr>
      </p:pic>
    </p:spTree>
    <p:extLst>
      <p:ext uri="{BB962C8B-B14F-4D97-AF65-F5344CB8AC3E}">
        <p14:creationId xmlns:p14="http://schemas.microsoft.com/office/powerpoint/2010/main" val="1813478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3</a:t>
            </a:fld>
            <a:endParaRPr lang="en-US"/>
          </a:p>
        </p:txBody>
      </p:sp>
      <p:sp>
        <p:nvSpPr>
          <p:cNvPr id="3" name="TextBox 2"/>
          <p:cNvSpPr txBox="1"/>
          <p:nvPr/>
        </p:nvSpPr>
        <p:spPr>
          <a:xfrm>
            <a:off x="838200" y="2057400"/>
            <a:ext cx="7239000" cy="2431435"/>
          </a:xfrm>
          <a:prstGeom prst="rect">
            <a:avLst/>
          </a:prstGeom>
          <a:noFill/>
        </p:spPr>
        <p:txBody>
          <a:bodyPr wrap="square" rtlCol="0">
            <a:spAutoFit/>
          </a:bodyPr>
          <a:lstStyle/>
          <a:p>
            <a:pPr algn="ctr"/>
            <a:r>
              <a:rPr lang="en-US" sz="3600" dirty="0" smtClean="0">
                <a:latin typeface="Calibri" panose="020F0502020204030204" pitchFamily="34" charset="0"/>
                <a:cs typeface="Calibri" panose="020F0502020204030204" pitchFamily="34" charset="0"/>
              </a:rPr>
              <a:t>Pause</a:t>
            </a:r>
          </a:p>
          <a:p>
            <a:pPr algn="ctr"/>
            <a:r>
              <a:rPr lang="en-US" sz="3600" dirty="0" smtClean="0">
                <a:latin typeface="Calibri" panose="020F0502020204030204" pitchFamily="34" charset="0"/>
                <a:cs typeface="Calibri" panose="020F0502020204030204" pitchFamily="34" charset="0"/>
              </a:rPr>
              <a:t>Newcomers and Questions Received</a:t>
            </a:r>
          </a:p>
          <a:p>
            <a:pPr algn="ctr">
              <a:lnSpc>
                <a:spcPct val="200000"/>
              </a:lnSpc>
            </a:pPr>
            <a:r>
              <a:rPr lang="en-US" sz="2000" dirty="0" smtClean="0">
                <a:latin typeface="Calibri" panose="020F0502020204030204" pitchFamily="34" charset="0"/>
                <a:cs typeface="Calibri" panose="020F0502020204030204" pitchFamily="34" charset="0"/>
              </a:rPr>
              <a:t>Who is our host?</a:t>
            </a:r>
          </a:p>
          <a:p>
            <a:pPr algn="ctr"/>
            <a:r>
              <a:rPr lang="en-US" sz="2000" dirty="0" smtClean="0">
                <a:latin typeface="Calibri" panose="020F0502020204030204" pitchFamily="34" charset="0"/>
                <a:cs typeface="Calibri" panose="020F0502020204030204" pitchFamily="34" charset="0"/>
              </a:rPr>
              <a:t>What are our objectives?</a:t>
            </a:r>
          </a:p>
          <a:p>
            <a:pPr algn="ctr"/>
            <a:r>
              <a:rPr lang="en-US" sz="2000" dirty="0" smtClean="0">
                <a:latin typeface="Calibri" panose="020F0502020204030204" pitchFamily="34" charset="0"/>
                <a:cs typeface="Calibri" panose="020F0502020204030204" pitchFamily="34" charset="0"/>
              </a:rPr>
              <a:t>Revisiting the insights to date</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6597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089D80-B216-4550-9551-62BF928BF090}" type="slidenum">
              <a:rPr lang="en-US" smtClean="0"/>
              <a:t>30</a:t>
            </a:fld>
            <a:endParaRPr lang="en-US"/>
          </a:p>
        </p:txBody>
      </p:sp>
      <p:sp>
        <p:nvSpPr>
          <p:cNvPr id="4" name="TextBox 3"/>
          <p:cNvSpPr txBox="1"/>
          <p:nvPr/>
        </p:nvSpPr>
        <p:spPr>
          <a:xfrm>
            <a:off x="2743200" y="765866"/>
            <a:ext cx="3498542" cy="523220"/>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Thank you! CREDITS</a:t>
            </a:r>
            <a:endParaRPr lang="en-US" sz="2800" dirty="0">
              <a:latin typeface="Calibri" panose="020F0502020204030204" pitchFamily="34" charset="0"/>
              <a:cs typeface="Calibri" panose="020F0502020204030204" pitchFamily="34" charset="0"/>
            </a:endParaRPr>
          </a:p>
        </p:txBody>
      </p:sp>
      <p:sp>
        <p:nvSpPr>
          <p:cNvPr id="5" name="TextBox 4"/>
          <p:cNvSpPr txBox="1"/>
          <p:nvPr/>
        </p:nvSpPr>
        <p:spPr>
          <a:xfrm>
            <a:off x="1228725" y="1473407"/>
            <a:ext cx="6858000" cy="4955203"/>
          </a:xfrm>
          <a:prstGeom prst="rect">
            <a:avLst/>
          </a:prstGeom>
          <a:noFill/>
        </p:spPr>
        <p:txBody>
          <a:bodyPr wrap="square" rtlCol="0">
            <a:spAutoFit/>
          </a:bodyPr>
          <a:lstStyle/>
          <a:p>
            <a:pPr algn="ctr"/>
            <a:r>
              <a:rPr lang="en-US" sz="2400" b="1" dirty="0" smtClean="0">
                <a:latin typeface="Calibri" panose="020F0502020204030204" pitchFamily="34" charset="0"/>
                <a:cs typeface="Calibri" panose="020F0502020204030204" pitchFamily="34" charset="0"/>
              </a:rPr>
              <a:t>Webinar  Production</a:t>
            </a:r>
          </a:p>
          <a:p>
            <a:pPr algn="ctr"/>
            <a:endParaRPr lang="en-US" b="1" dirty="0" smtClean="0">
              <a:latin typeface="Calibri" panose="020F0502020204030204" pitchFamily="34" charset="0"/>
              <a:cs typeface="Calibri" panose="020F0502020204030204" pitchFamily="34" charset="0"/>
            </a:endParaRPr>
          </a:p>
          <a:p>
            <a:pPr algn="ctr"/>
            <a:r>
              <a:rPr lang="en-US" b="1" dirty="0" smtClean="0">
                <a:latin typeface="Calibri" panose="020F0502020204030204" pitchFamily="34" charset="0"/>
                <a:cs typeface="Calibri" panose="020F0502020204030204" pitchFamily="34" charset="0"/>
              </a:rPr>
              <a:t>Fission Media </a:t>
            </a:r>
            <a:r>
              <a:rPr lang="en-US" dirty="0" smtClean="0">
                <a:latin typeface="Calibri" panose="020F0502020204030204" pitchFamily="34" charset="0"/>
                <a:cs typeface="Calibri" panose="020F0502020204030204" pitchFamily="34" charset="0"/>
              </a:rPr>
              <a:t>– Tom Dodd</a:t>
            </a:r>
          </a:p>
          <a:p>
            <a:pPr algn="ctr"/>
            <a:r>
              <a:rPr lang="en-US" sz="1400" u="sng" dirty="0" smtClean="0">
                <a:solidFill>
                  <a:srgbClr val="0000FF"/>
                </a:solidFill>
                <a:latin typeface="Calibri" panose="020F0502020204030204" pitchFamily="34" charset="0"/>
                <a:cs typeface="Calibri" panose="020F0502020204030204" pitchFamily="34" charset="0"/>
              </a:rPr>
              <a:t>https</a:t>
            </a:r>
            <a:r>
              <a:rPr lang="en-US" sz="1400" u="sng" smtClean="0">
                <a:solidFill>
                  <a:srgbClr val="0000FF"/>
                </a:solidFill>
                <a:latin typeface="Calibri" panose="020F0502020204030204" pitchFamily="34" charset="0"/>
                <a:cs typeface="Calibri" panose="020F0502020204030204" pitchFamily="34" charset="0"/>
              </a:rPr>
              <a:t>://www.fissionmedia.com:-tom@fissionmedia.com</a:t>
            </a:r>
            <a:endParaRPr lang="en-US" sz="1400" u="sng" dirty="0" smtClean="0">
              <a:solidFill>
                <a:srgbClr val="0000FF"/>
              </a:solidFill>
              <a:latin typeface="Calibri" panose="020F0502020204030204" pitchFamily="34" charset="0"/>
              <a:cs typeface="Calibri" panose="020F0502020204030204" pitchFamily="34" charset="0"/>
            </a:endParaRPr>
          </a:p>
          <a:p>
            <a:pPr algn="ctr"/>
            <a:r>
              <a:rPr lang="en-US" b="1" dirty="0" smtClean="0">
                <a:latin typeface="Calibri" panose="020F0502020204030204" pitchFamily="34" charset="0"/>
                <a:cs typeface="Calibri" panose="020F0502020204030204" pitchFamily="34" charset="0"/>
              </a:rPr>
              <a:t>Websites in Edmonton </a:t>
            </a:r>
            <a:r>
              <a:rPr lang="en-US" dirty="0" smtClean="0">
                <a:latin typeface="Calibri" panose="020F0502020204030204" pitchFamily="34" charset="0"/>
                <a:cs typeface="Calibri" panose="020F0502020204030204" pitchFamily="34" charset="0"/>
              </a:rPr>
              <a:t>– Michelle Lessard</a:t>
            </a:r>
          </a:p>
          <a:p>
            <a:pPr algn="ctr"/>
            <a:r>
              <a:rPr lang="en-US" sz="1400" u="sng" dirty="0">
                <a:solidFill>
                  <a:srgbClr val="0000FF"/>
                </a:solidFill>
                <a:latin typeface="Calibri" panose="020F0502020204030204" pitchFamily="34" charset="0"/>
                <a:cs typeface="Calibri" panose="020F0502020204030204" pitchFamily="34" charset="0"/>
              </a:rPr>
              <a:t>https://websitesinedmonton.com/</a:t>
            </a:r>
            <a:endParaRPr lang="en-US" sz="1400" u="sng" dirty="0" smtClean="0">
              <a:solidFill>
                <a:srgbClr val="0000FF"/>
              </a:solidFill>
              <a:latin typeface="Calibri" panose="020F0502020204030204" pitchFamily="34" charset="0"/>
              <a:cs typeface="Calibri" panose="020F0502020204030204" pitchFamily="34" charset="0"/>
            </a:endParaRPr>
          </a:p>
          <a:p>
            <a:pPr algn="ctr"/>
            <a:r>
              <a:rPr lang="en-US" b="1" dirty="0" smtClean="0">
                <a:latin typeface="Calibri" panose="020F0502020204030204" pitchFamily="34" charset="0"/>
                <a:cs typeface="Calibri" panose="020F0502020204030204" pitchFamily="34" charset="0"/>
              </a:rPr>
              <a:t>Canada Institute for International Trade </a:t>
            </a:r>
            <a:r>
              <a:rPr lang="en-US" dirty="0" smtClean="0">
                <a:latin typeface="Calibri" panose="020F0502020204030204" pitchFamily="34" charset="0"/>
                <a:cs typeface="Calibri" panose="020F0502020204030204" pitchFamily="34" charset="0"/>
              </a:rPr>
              <a:t>– Kevin McNulty</a:t>
            </a:r>
          </a:p>
          <a:p>
            <a:endParaRPr lang="en-US" dirty="0" smtClean="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Survey Support</a:t>
            </a:r>
          </a:p>
          <a:p>
            <a:endParaRPr lang="en-US" dirty="0" smtClean="0">
              <a:latin typeface="Calibri" panose="020F0502020204030204" pitchFamily="34" charset="0"/>
              <a:cs typeface="Calibri" panose="020F0502020204030204" pitchFamily="34" charset="0"/>
            </a:endParaRPr>
          </a:p>
          <a:p>
            <a:pPr algn="ctr"/>
            <a:endParaRPr lang="en-US" sz="2400" b="1" dirty="0" smtClean="0">
              <a:latin typeface="Calibri" panose="020F0502020204030204" pitchFamily="34" charset="0"/>
              <a:cs typeface="Calibri" panose="020F0502020204030204" pitchFamily="34" charset="0"/>
            </a:endParaRPr>
          </a:p>
          <a:p>
            <a:pPr algn="ctr"/>
            <a:endParaRPr lang="en-US" sz="2400" b="1" dirty="0" smtClean="0">
              <a:latin typeface="Calibri" panose="020F0502020204030204" pitchFamily="34" charset="0"/>
              <a:cs typeface="Calibri" panose="020F0502020204030204" pitchFamily="34" charset="0"/>
            </a:endParaRPr>
          </a:p>
          <a:p>
            <a:pPr algn="ctr"/>
            <a:endParaRPr lang="en-US" b="1" dirty="0" smtClean="0">
              <a:latin typeface="Calibri" panose="020F0502020204030204" pitchFamily="34" charset="0"/>
              <a:cs typeface="Calibri" panose="020F0502020204030204" pitchFamily="34" charset="0"/>
            </a:endParaRPr>
          </a:p>
          <a:p>
            <a:pPr algn="ctr"/>
            <a:r>
              <a:rPr lang="en-US" sz="1600" dirty="0" smtClean="0">
                <a:latin typeface="Calibri" panose="020F0502020204030204" pitchFamily="34" charset="0"/>
                <a:cs typeface="Calibri" panose="020F0502020204030204" pitchFamily="34" charset="0"/>
              </a:rPr>
              <a:t>Economic Developers Alberta</a:t>
            </a:r>
          </a:p>
          <a:p>
            <a:pPr algn="ctr"/>
            <a:r>
              <a:rPr lang="en-US" sz="1600" dirty="0" smtClean="0">
                <a:latin typeface="Calibri" panose="020F0502020204030204" pitchFamily="34" charset="0"/>
                <a:cs typeface="Calibri" panose="020F0502020204030204" pitchFamily="34" charset="0"/>
              </a:rPr>
              <a:t>Alberta Council of Technologies Society</a:t>
            </a:r>
          </a:p>
          <a:p>
            <a:pPr algn="ctr"/>
            <a:r>
              <a:rPr lang="en-US" sz="1600" dirty="0" smtClean="0">
                <a:latin typeface="Calibri" panose="020F0502020204030204" pitchFamily="34" charset="0"/>
                <a:cs typeface="Calibri" panose="020F0502020204030204" pitchFamily="34" charset="0"/>
              </a:rPr>
              <a:t>AB POL ECON </a:t>
            </a:r>
            <a:endParaRPr lang="en-US" dirty="0" smtClean="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715000"/>
            <a:ext cx="9334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510" y="4114800"/>
            <a:ext cx="5551180" cy="1048935"/>
          </a:xfrm>
          <a:prstGeom prst="rect">
            <a:avLst/>
          </a:prstGeom>
        </p:spPr>
      </p:pic>
    </p:spTree>
    <p:extLst>
      <p:ext uri="{BB962C8B-B14F-4D97-AF65-F5344CB8AC3E}">
        <p14:creationId xmlns:p14="http://schemas.microsoft.com/office/powerpoint/2010/main" val="2798233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838200"/>
            <a:ext cx="184731" cy="369332"/>
          </a:xfrm>
          <a:prstGeom prst="rect">
            <a:avLst/>
          </a:prstGeom>
          <a:noFill/>
        </p:spPr>
        <p:txBody>
          <a:bodyPr wrap="none" rtlCol="0">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94007203"/>
              </p:ext>
            </p:extLst>
          </p:nvPr>
        </p:nvGraphicFramePr>
        <p:xfrm>
          <a:off x="838200" y="1828800"/>
          <a:ext cx="7391400" cy="3383280"/>
        </p:xfrm>
        <a:graphic>
          <a:graphicData uri="http://schemas.openxmlformats.org/drawingml/2006/table">
            <a:tbl>
              <a:tblPr firstRow="1" bandRow="1">
                <a:tableStyleId>{5C22544A-7EE6-4342-B048-85BDC9FD1C3A}</a:tableStyleId>
              </a:tblPr>
              <a:tblGrid>
                <a:gridCol w="2790334"/>
                <a:gridCol w="4601066"/>
              </a:tblGrid>
              <a:tr h="3185160">
                <a:tc>
                  <a:txBody>
                    <a:bodyPr/>
                    <a:lstStyle/>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alibri" panose="020F0502020204030204" pitchFamily="34" charset="0"/>
                          <a:cs typeface="Calibri" panose="020F0502020204030204" pitchFamily="34" charset="0"/>
                        </a:rPr>
                        <a:t>Perry Kinkaide, </a:t>
                      </a:r>
                      <a:r>
                        <a:rPr lang="en-US" sz="1400" b="0" dirty="0" smtClean="0">
                          <a:solidFill>
                            <a:schemeClr val="tx1"/>
                          </a:solidFill>
                          <a:latin typeface="Calibri" panose="020F0502020204030204" pitchFamily="34" charset="0"/>
                          <a:cs typeface="Calibri" panose="020F0502020204030204" pitchFamily="34" charset="0"/>
                        </a:rPr>
                        <a:t>MSc, PhD, CMC</a:t>
                      </a:r>
                    </a:p>
                    <a:p>
                      <a:endParaRPr lang="en-US" dirty="0">
                        <a:latin typeface="Calibri" panose="020F0502020204030204" pitchFamily="34" charset="0"/>
                        <a:cs typeface="Calibri" panose="020F0502020204030204" pitchFamily="34" charset="0"/>
                      </a:endParaRPr>
                    </a:p>
                  </a:txBody>
                  <a:tcPr>
                    <a:noFill/>
                  </a:tcPr>
                </a:tc>
                <a:tc>
                  <a:txBody>
                    <a:bodyPr/>
                    <a:lstStyle/>
                    <a:p>
                      <a:pPr algn="just"/>
                      <a:r>
                        <a:rPr lang="en-US" sz="1600" b="0" dirty="0" smtClean="0">
                          <a:solidFill>
                            <a:schemeClr val="tx1"/>
                          </a:solidFill>
                          <a:latin typeface="Calibri" panose="020F0502020204030204" pitchFamily="34" charset="0"/>
                          <a:cs typeface="Calibri" panose="020F0502020204030204" pitchFamily="34" charset="0"/>
                        </a:rPr>
                        <a:t>A celebrated change agent throughout  a</a:t>
                      </a:r>
                      <a:r>
                        <a:rPr lang="en-US" sz="1600" b="0" baseline="0" dirty="0" smtClean="0">
                          <a:solidFill>
                            <a:schemeClr val="tx1"/>
                          </a:solidFill>
                          <a:latin typeface="Calibri" panose="020F0502020204030204" pitchFamily="34" charset="0"/>
                          <a:cs typeface="Calibri" panose="020F0502020204030204" pitchFamily="34" charset="0"/>
                        </a:rPr>
                        <a:t> varied career including senior positions as an academic and leader of NGOs, manager and consultant for numerous public and private organizations. </a:t>
                      </a:r>
                    </a:p>
                    <a:p>
                      <a:pPr algn="just"/>
                      <a:r>
                        <a:rPr lang="en-US" sz="1600" b="0" baseline="0" dirty="0" smtClean="0">
                          <a:solidFill>
                            <a:schemeClr val="tx1"/>
                          </a:solidFill>
                          <a:latin typeface="Calibri" panose="020F0502020204030204" pitchFamily="34" charset="0"/>
                          <a:cs typeface="Calibri" panose="020F0502020204030204" pitchFamily="34" charset="0"/>
                        </a:rPr>
                        <a:t> </a:t>
                      </a:r>
                    </a:p>
                    <a:p>
                      <a:pPr algn="just"/>
                      <a:r>
                        <a:rPr lang="en-US" sz="1600" b="0" baseline="0" dirty="0" smtClean="0">
                          <a:solidFill>
                            <a:schemeClr val="tx1"/>
                          </a:solidFill>
                          <a:latin typeface="Calibri" panose="020F0502020204030204" pitchFamily="34" charset="0"/>
                          <a:cs typeface="Calibri" panose="020F0502020204030204" pitchFamily="34" charset="0"/>
                        </a:rPr>
                        <a:t>Now in “retirement” Perry - as President of Kinkaide Enterprises Inc., mentors and finances start-ups employing emerging technologies, and routinely monitors the status of Alberta’s economy, diversification, and associated innovation ecosystem.</a:t>
                      </a:r>
                    </a:p>
                    <a:p>
                      <a:endParaRPr lang="en-US" sz="1600" b="0" baseline="0" dirty="0" smtClean="0">
                        <a:solidFill>
                          <a:schemeClr val="tx1"/>
                        </a:solidFill>
                        <a:latin typeface="Calibri" panose="020F0502020204030204" pitchFamily="34" charset="0"/>
                        <a:cs typeface="Calibri" panose="020F0502020204030204" pitchFamily="34" charset="0"/>
                      </a:endParaRPr>
                    </a:p>
                    <a:p>
                      <a:r>
                        <a:rPr lang="en-US" sz="1600" b="0" baseline="0" dirty="0" smtClean="0">
                          <a:solidFill>
                            <a:schemeClr val="tx1"/>
                          </a:solidFill>
                          <a:latin typeface="Calibri" panose="020F0502020204030204" pitchFamily="34" charset="0"/>
                          <a:cs typeface="Calibri" panose="020F0502020204030204" pitchFamily="34" charset="0"/>
                        </a:rPr>
                        <a:t>Recognized as one of 50 most influential Albertans.  </a:t>
                      </a:r>
                      <a:endParaRPr lang="en-US" sz="1600" b="0" dirty="0">
                        <a:solidFill>
                          <a:schemeClr val="tx1"/>
                        </a:solidFill>
                        <a:latin typeface="Calibri" panose="020F0502020204030204" pitchFamily="34" charset="0"/>
                        <a:cs typeface="Calibri" panose="020F0502020204030204" pitchFamily="34" charset="0"/>
                      </a:endParaRPr>
                    </a:p>
                  </a:txBody>
                  <a:tcPr>
                    <a:noFill/>
                  </a:tcPr>
                </a:tc>
              </a:tr>
            </a:tbl>
          </a:graphicData>
        </a:graphic>
      </p:graphicFrame>
      <p:sp>
        <p:nvSpPr>
          <p:cNvPr id="6" name="TextBox 5"/>
          <p:cNvSpPr txBox="1"/>
          <p:nvPr/>
        </p:nvSpPr>
        <p:spPr>
          <a:xfrm>
            <a:off x="838200" y="699700"/>
            <a:ext cx="2817246" cy="1015663"/>
          </a:xfrm>
          <a:prstGeom prst="rect">
            <a:avLst/>
          </a:prstGeom>
          <a:noFill/>
        </p:spPr>
        <p:txBody>
          <a:bodyPr wrap="none" rtlCol="0">
            <a:spAutoFit/>
          </a:bodyPr>
          <a:lstStyle/>
          <a:p>
            <a:r>
              <a:rPr lang="en-US" sz="6000" dirty="0" smtClean="0">
                <a:cs typeface="Calibri" panose="020F0502020204030204" pitchFamily="34" charset="0"/>
              </a:rPr>
              <a:t>Welcome</a:t>
            </a:r>
            <a:endParaRPr lang="en-US" sz="6000" dirty="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8B089D80-B216-4550-9551-62BF928BF090}" type="slidenum">
              <a:rPr lang="en-US" smtClean="0"/>
              <a:t>4</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91200"/>
            <a:ext cx="926307"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565" y="1981200"/>
            <a:ext cx="2362200" cy="2362200"/>
          </a:xfrm>
          <a:prstGeom prst="rect">
            <a:avLst/>
          </a:prstGeom>
        </p:spPr>
      </p:pic>
      <p:sp>
        <p:nvSpPr>
          <p:cNvPr id="5" name="TextBox 4"/>
          <p:cNvSpPr txBox="1"/>
          <p:nvPr/>
        </p:nvSpPr>
        <p:spPr>
          <a:xfrm>
            <a:off x="2246823" y="5105400"/>
            <a:ext cx="4153977" cy="1200329"/>
          </a:xfrm>
          <a:prstGeom prst="rect">
            <a:avLst/>
          </a:prstGeom>
          <a:noFill/>
        </p:spPr>
        <p:txBody>
          <a:bodyPr wrap="square" rtlCol="0">
            <a:spAutoFit/>
          </a:bodyPr>
          <a:lstStyle/>
          <a:p>
            <a:pPr algn="ctr"/>
            <a:r>
              <a:rPr lang="en-US" dirty="0" smtClean="0">
                <a:latin typeface="Calibri" panose="020F0502020204030204" pitchFamily="34" charset="0"/>
                <a:cs typeface="Calibri" panose="020F0502020204030204" pitchFamily="34" charset="0"/>
              </a:rPr>
              <a:t>Contact</a:t>
            </a:r>
            <a:r>
              <a:rPr lang="en-US" dirty="0" smtClean="0">
                <a:solidFill>
                  <a:srgbClr val="0000FF"/>
                </a:solidFill>
                <a:latin typeface="Calibri" panose="020F0502020204030204" pitchFamily="34" charset="0"/>
                <a:cs typeface="Calibri" panose="020F0502020204030204" pitchFamily="34" charset="0"/>
              </a:rPr>
              <a:t>: Perry@PerryKinkaide.com</a:t>
            </a:r>
            <a:endParaRPr lang="en-US" dirty="0">
              <a:solidFill>
                <a:srgbClr val="0000FF"/>
              </a:solidFill>
              <a:latin typeface="Calibri" panose="020F0502020204030204" pitchFamily="34" charset="0"/>
              <a:cs typeface="Calibri" panose="020F0502020204030204" pitchFamily="34" charset="0"/>
            </a:endParaRPr>
          </a:p>
          <a:p>
            <a:pPr algn="ctr"/>
            <a:endParaRPr lang="en-US" dirty="0" smtClean="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Website: PerryKinkaide.com</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0606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5</a:t>
            </a:fld>
            <a:endParaRPr lang="en-US"/>
          </a:p>
        </p:txBody>
      </p:sp>
      <p:sp>
        <p:nvSpPr>
          <p:cNvPr id="3" name="TextBox 2"/>
          <p:cNvSpPr txBox="1"/>
          <p:nvPr/>
        </p:nvSpPr>
        <p:spPr>
          <a:xfrm>
            <a:off x="685800" y="304800"/>
            <a:ext cx="1981200" cy="381000"/>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Episode #1</a:t>
            </a:r>
            <a:endParaRPr lang="en-US" dirty="0">
              <a:latin typeface="Calibri" panose="020F0502020204030204" pitchFamily="34" charset="0"/>
              <a:cs typeface="Calibri" panose="020F0502020204030204" pitchFamily="34" charset="0"/>
            </a:endParaRPr>
          </a:p>
        </p:txBody>
      </p:sp>
      <p:sp>
        <p:nvSpPr>
          <p:cNvPr id="5" name="TextBox 4"/>
          <p:cNvSpPr txBox="1"/>
          <p:nvPr/>
        </p:nvSpPr>
        <p:spPr>
          <a:xfrm>
            <a:off x="1085295" y="1828800"/>
            <a:ext cx="7239000" cy="1754326"/>
          </a:xfrm>
          <a:prstGeom prst="rect">
            <a:avLst/>
          </a:prstGeom>
          <a:noFill/>
        </p:spPr>
        <p:txBody>
          <a:bodyPr wrap="square" rtlCol="0">
            <a:spAutoFit/>
          </a:bodyPr>
          <a:lstStyle/>
          <a:p>
            <a:r>
              <a:rPr lang="en-US" sz="3200" dirty="0" smtClean="0">
                <a:latin typeface="Calibri" panose="020F0502020204030204" pitchFamily="34" charset="0"/>
                <a:cs typeface="Calibri" panose="020F0502020204030204" pitchFamily="34" charset="0"/>
              </a:rPr>
              <a:t>Alberta’s Overall Economic Resilience</a:t>
            </a:r>
          </a:p>
          <a:p>
            <a:pPr marL="1028700" lvl="1" indent="-5715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Current sentiment</a:t>
            </a:r>
          </a:p>
          <a:p>
            <a:pPr marL="1028700" lvl="1" indent="-5715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Changing since 2015</a:t>
            </a:r>
          </a:p>
          <a:p>
            <a:r>
              <a:rPr lang="en-US" sz="2400" dirty="0" smtClean="0">
                <a:latin typeface="Calibri" panose="020F0502020204030204" pitchFamily="34" charset="0"/>
                <a:cs typeface="Calibri" panose="020F0502020204030204" pitchFamily="34" charset="0"/>
              </a:rPr>
              <a:t>The Most Sensitive Measures of Economic Resilience</a:t>
            </a:r>
          </a:p>
        </p:txBody>
      </p:sp>
    </p:spTree>
    <p:extLst>
      <p:ext uri="{BB962C8B-B14F-4D97-AF65-F5344CB8AC3E}">
        <p14:creationId xmlns:p14="http://schemas.microsoft.com/office/powerpoint/2010/main" val="4221784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762000"/>
            <a:ext cx="6629400" cy="954107"/>
          </a:xfrm>
          <a:prstGeom prst="rect">
            <a:avLst/>
          </a:prstGeom>
          <a:noFill/>
        </p:spPr>
        <p:txBody>
          <a:bodyPr wrap="square" rtlCol="0">
            <a:spAutoFit/>
          </a:bodyPr>
          <a:lstStyle/>
          <a:p>
            <a:pPr algn="ctr"/>
            <a:r>
              <a:rPr lang="en-US" sz="2800" dirty="0" smtClean="0">
                <a:latin typeface="Calibri" panose="020F0502020204030204" pitchFamily="34" charset="0"/>
                <a:cs typeface="Calibri" panose="020F0502020204030204" pitchFamily="34" charset="0"/>
              </a:rPr>
              <a:t>Alberta’s economic resilience - very weak</a:t>
            </a:r>
          </a:p>
          <a:p>
            <a:pPr algn="ctr"/>
            <a:r>
              <a:rPr lang="en-US" sz="2800" dirty="0" smtClean="0">
                <a:latin typeface="Calibri" panose="020F0502020204030204" pitchFamily="34" charset="0"/>
                <a:cs typeface="Calibri" panose="020F0502020204030204" pitchFamily="34" charset="0"/>
              </a:rPr>
              <a:t>Fall 2020</a:t>
            </a:r>
            <a:endParaRPr lang="en-US" sz="28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B089D80-B216-4550-9551-62BF928BF090}" type="slidenum">
              <a:rPr lang="en-US" smtClean="0"/>
              <a:t>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791200"/>
            <a:ext cx="9271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567344" y="4535464"/>
            <a:ext cx="681361" cy="461665"/>
          </a:xfrm>
          <a:prstGeom prst="rect">
            <a:avLst/>
          </a:prstGeom>
          <a:noFill/>
        </p:spPr>
        <p:txBody>
          <a:bodyPr wrap="square" rtlCol="0">
            <a:spAutoFit/>
          </a:bodyPr>
          <a:lstStyle/>
          <a:p>
            <a:r>
              <a:rPr lang="en-US" sz="2400" b="1" dirty="0" smtClean="0">
                <a:latin typeface="Calibri" panose="020F0502020204030204" pitchFamily="34" charset="0"/>
                <a:cs typeface="Calibri" panose="020F0502020204030204" pitchFamily="34" charset="0"/>
              </a:rPr>
              <a:t>= D</a:t>
            </a:r>
            <a:endParaRPr lang="en-US" sz="2400" b="1"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427" y="1905000"/>
            <a:ext cx="2874264" cy="342099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398" y="1905000"/>
            <a:ext cx="2980042" cy="3392424"/>
          </a:xfrm>
          <a:prstGeom prst="rect">
            <a:avLst/>
          </a:prstGeom>
        </p:spPr>
      </p:pic>
    </p:spTree>
    <p:extLst>
      <p:ext uri="{BB962C8B-B14F-4D97-AF65-F5344CB8AC3E}">
        <p14:creationId xmlns:p14="http://schemas.microsoft.com/office/powerpoint/2010/main" val="2933153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68362"/>
          </a:xfrm>
        </p:spPr>
        <p:txBody>
          <a:bodyPr>
            <a:normAutofit fontScale="90000"/>
          </a:bodyPr>
          <a:lstStyle/>
          <a:p>
            <a:r>
              <a:rPr lang="en-US" sz="2400" b="1" dirty="0" smtClean="0">
                <a:solidFill>
                  <a:schemeClr val="tx1"/>
                </a:solidFill>
              </a:rPr>
              <a:t>Two clusters – Alberta’s economy is viewed as </a:t>
            </a:r>
            <a:r>
              <a:rPr lang="en-US" sz="2400" b="1" dirty="0">
                <a:solidFill>
                  <a:schemeClr val="tx1"/>
                </a:solidFill>
              </a:rPr>
              <a:t>Not Resilient by 73</a:t>
            </a:r>
            <a:r>
              <a:rPr lang="en-US" sz="2400" b="1" dirty="0" smtClean="0">
                <a:solidFill>
                  <a:schemeClr val="tx1"/>
                </a:solidFill>
              </a:rPr>
              <a:t>% and </a:t>
            </a:r>
            <a:r>
              <a:rPr lang="en-US" sz="2400" b="1" dirty="0">
                <a:solidFill>
                  <a:schemeClr val="tx1"/>
                </a:solidFill>
              </a:rPr>
              <a:t>Resilient </a:t>
            </a:r>
            <a:r>
              <a:rPr lang="en-US" sz="2400" b="1" dirty="0" smtClean="0">
                <a:solidFill>
                  <a:schemeClr val="tx1"/>
                </a:solidFill>
              </a:rPr>
              <a:t>by 21%.  Uncertainty is low at 6%. </a:t>
            </a:r>
            <a:endParaRPr lang="en-US" sz="2400" b="1" dirty="0">
              <a:solidFill>
                <a:schemeClr val="tx1"/>
              </a:solidFill>
            </a:endParaRP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914400" y="1721138"/>
            <a:ext cx="7772400" cy="402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791200"/>
            <a:ext cx="9334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1600200"/>
            <a:ext cx="7188693" cy="738664"/>
          </a:xfrm>
          <a:prstGeom prst="rect">
            <a:avLst/>
          </a:prstGeom>
          <a:solidFill>
            <a:schemeClr val="bg1"/>
          </a:solidFill>
        </p:spPr>
        <p:txBody>
          <a:bodyPr wrap="square" rtlCol="0">
            <a:spAutoFit/>
          </a:bodyPr>
          <a:lstStyle/>
          <a:p>
            <a:r>
              <a:rPr lang="en-US" sz="2100" dirty="0" smtClean="0">
                <a:latin typeface="Calibri" panose="020F0502020204030204" pitchFamily="34" charset="0"/>
                <a:cs typeface="Calibri" panose="020F0502020204030204" pitchFamily="34" charset="0"/>
              </a:rPr>
              <a:t>Q1. Please rate how you view the diversity of Alberta’s economy.</a:t>
            </a:r>
          </a:p>
          <a:p>
            <a:endParaRPr lang="en-US" sz="2100" dirty="0">
              <a:latin typeface="Calibri" panose="020F0502020204030204" pitchFamily="34" charset="0"/>
              <a:cs typeface="Calibri" panose="020F0502020204030204" pitchFamily="34" charset="0"/>
            </a:endParaRPr>
          </a:p>
        </p:txBody>
      </p:sp>
      <p:sp>
        <p:nvSpPr>
          <p:cNvPr id="3" name="TextBox 2"/>
          <p:cNvSpPr txBox="1"/>
          <p:nvPr/>
        </p:nvSpPr>
        <p:spPr>
          <a:xfrm>
            <a:off x="1676400" y="2669219"/>
            <a:ext cx="1295400" cy="276999"/>
          </a:xfrm>
          <a:prstGeom prst="rect">
            <a:avLst/>
          </a:prstGeom>
          <a:solidFill>
            <a:schemeClr val="bg1"/>
          </a:solidFill>
        </p:spPr>
        <p:txBody>
          <a:bodyPr wrap="square" rtlCol="0">
            <a:spAutoFit/>
          </a:bodyPr>
          <a:lstStyle/>
          <a:p>
            <a:r>
              <a:rPr lang="en-US" sz="1200" dirty="0">
                <a:latin typeface="Calibri" panose="020F0502020204030204" pitchFamily="34" charset="0"/>
                <a:cs typeface="Calibri" panose="020F0502020204030204" pitchFamily="34" charset="0"/>
              </a:rPr>
              <a:t>Not Very Resilient</a:t>
            </a:r>
          </a:p>
        </p:txBody>
      </p:sp>
      <p:sp>
        <p:nvSpPr>
          <p:cNvPr id="7" name="TextBox 6"/>
          <p:cNvSpPr txBox="1"/>
          <p:nvPr/>
        </p:nvSpPr>
        <p:spPr>
          <a:xfrm>
            <a:off x="1295401" y="3228201"/>
            <a:ext cx="1676399" cy="276999"/>
          </a:xfrm>
          <a:prstGeom prst="rect">
            <a:avLst/>
          </a:prstGeom>
          <a:solidFill>
            <a:schemeClr val="bg1"/>
          </a:solidFill>
        </p:spPr>
        <p:txBody>
          <a:bodyPr wrap="square" rtlCol="0">
            <a:spAutoFit/>
          </a:bodyPr>
          <a:lstStyle/>
          <a:p>
            <a:r>
              <a:rPr lang="en-US" sz="1200" dirty="0" smtClean="0">
                <a:latin typeface="Calibri" panose="020F0502020204030204" pitchFamily="34" charset="0"/>
                <a:cs typeface="Calibri" panose="020F0502020204030204" pitchFamily="34" charset="0"/>
              </a:rPr>
              <a:t>Somewhat Not Resilient</a:t>
            </a:r>
            <a:endParaRPr lang="en-US" sz="1200" dirty="0">
              <a:latin typeface="Calibri" panose="020F0502020204030204" pitchFamily="34" charset="0"/>
              <a:cs typeface="Calibri" panose="020F0502020204030204" pitchFamily="34" charset="0"/>
            </a:endParaRPr>
          </a:p>
        </p:txBody>
      </p:sp>
      <p:sp>
        <p:nvSpPr>
          <p:cNvPr id="4" name="TextBox 3"/>
          <p:cNvSpPr txBox="1"/>
          <p:nvPr/>
        </p:nvSpPr>
        <p:spPr>
          <a:xfrm>
            <a:off x="2286000" y="3730101"/>
            <a:ext cx="685800" cy="276999"/>
          </a:xfrm>
          <a:prstGeom prst="rect">
            <a:avLst/>
          </a:prstGeom>
          <a:solidFill>
            <a:schemeClr val="bg1"/>
          </a:solidFill>
        </p:spPr>
        <p:txBody>
          <a:bodyPr wrap="square" rtlCol="0">
            <a:spAutoFit/>
          </a:bodyPr>
          <a:lstStyle/>
          <a:p>
            <a:r>
              <a:rPr lang="en-US" sz="1200" dirty="0" smtClean="0">
                <a:latin typeface="Calibri" panose="020F0502020204030204" pitchFamily="34" charset="0"/>
                <a:cs typeface="Calibri" panose="020F0502020204030204" pitchFamily="34" charset="0"/>
              </a:rPr>
              <a:t>Neutral</a:t>
            </a:r>
            <a:endParaRPr lang="en-US" sz="1200" dirty="0">
              <a:latin typeface="Calibri" panose="020F0502020204030204" pitchFamily="34" charset="0"/>
              <a:cs typeface="Calibri" panose="020F0502020204030204" pitchFamily="34" charset="0"/>
            </a:endParaRPr>
          </a:p>
        </p:txBody>
      </p:sp>
      <p:sp>
        <p:nvSpPr>
          <p:cNvPr id="6" name="TextBox 5"/>
          <p:cNvSpPr txBox="1"/>
          <p:nvPr/>
        </p:nvSpPr>
        <p:spPr>
          <a:xfrm>
            <a:off x="1524001" y="4343400"/>
            <a:ext cx="1447799" cy="276999"/>
          </a:xfrm>
          <a:prstGeom prst="rect">
            <a:avLst/>
          </a:prstGeom>
          <a:solidFill>
            <a:schemeClr val="bg1"/>
          </a:solidFill>
        </p:spPr>
        <p:txBody>
          <a:bodyPr wrap="square" rtlCol="0">
            <a:spAutoFit/>
          </a:bodyPr>
          <a:lstStyle/>
          <a:p>
            <a:r>
              <a:rPr lang="en-US" sz="1200" dirty="0" smtClean="0">
                <a:latin typeface="Calibri" panose="020F0502020204030204" pitchFamily="34" charset="0"/>
                <a:cs typeface="Calibri" panose="020F0502020204030204" pitchFamily="34" charset="0"/>
              </a:rPr>
              <a:t>Somewhat Resilient</a:t>
            </a:r>
            <a:endParaRPr lang="en-US" sz="1200" dirty="0">
              <a:latin typeface="Calibri" panose="020F0502020204030204" pitchFamily="34" charset="0"/>
              <a:cs typeface="Calibri" panose="020F0502020204030204" pitchFamily="34" charset="0"/>
            </a:endParaRPr>
          </a:p>
        </p:txBody>
      </p:sp>
      <p:sp>
        <p:nvSpPr>
          <p:cNvPr id="8" name="TextBox 7"/>
          <p:cNvSpPr txBox="1"/>
          <p:nvPr/>
        </p:nvSpPr>
        <p:spPr>
          <a:xfrm>
            <a:off x="1905000" y="4953000"/>
            <a:ext cx="1066800" cy="276999"/>
          </a:xfrm>
          <a:prstGeom prst="rect">
            <a:avLst/>
          </a:prstGeom>
          <a:solidFill>
            <a:schemeClr val="bg1"/>
          </a:solidFill>
        </p:spPr>
        <p:txBody>
          <a:bodyPr wrap="square" rtlCol="0">
            <a:spAutoFit/>
          </a:bodyPr>
          <a:lstStyle/>
          <a:p>
            <a:r>
              <a:rPr lang="en-US" sz="1200" dirty="0" smtClean="0">
                <a:latin typeface="Calibri" panose="020F0502020204030204" pitchFamily="34" charset="0"/>
                <a:cs typeface="Calibri" panose="020F0502020204030204" pitchFamily="34" charset="0"/>
              </a:rPr>
              <a:t>Very Resilient</a:t>
            </a:r>
            <a:endParaRPr lang="en-US" sz="1200" dirty="0">
              <a:latin typeface="Calibri" panose="020F0502020204030204" pitchFamily="34" charset="0"/>
              <a:cs typeface="Calibri" panose="020F0502020204030204" pitchFamily="34" charset="0"/>
            </a:endParaRPr>
          </a:p>
        </p:txBody>
      </p:sp>
      <p:sp>
        <p:nvSpPr>
          <p:cNvPr id="9" name="Slide Number Placeholder 8"/>
          <p:cNvSpPr>
            <a:spLocks noGrp="1"/>
          </p:cNvSpPr>
          <p:nvPr>
            <p:ph type="sldNum" sz="quarter" idx="12"/>
          </p:nvPr>
        </p:nvSpPr>
        <p:spPr/>
        <p:txBody>
          <a:bodyPr/>
          <a:lstStyle/>
          <a:p>
            <a:fld id="{8B089D80-B216-4550-9551-62BF928BF090}" type="slidenum">
              <a:rPr lang="en-US" smtClean="0"/>
              <a:t>7</a:t>
            </a:fld>
            <a:endParaRPr lang="en-US"/>
          </a:p>
        </p:txBody>
      </p:sp>
    </p:spTree>
    <p:extLst>
      <p:ext uri="{BB962C8B-B14F-4D97-AF65-F5344CB8AC3E}">
        <p14:creationId xmlns:p14="http://schemas.microsoft.com/office/powerpoint/2010/main" val="3873387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8</a:t>
            </a:fld>
            <a:endParaRPr lang="en-US"/>
          </a:p>
        </p:txBody>
      </p:sp>
      <p:sp>
        <p:nvSpPr>
          <p:cNvPr id="3" name="TextBox 2"/>
          <p:cNvSpPr txBox="1"/>
          <p:nvPr/>
        </p:nvSpPr>
        <p:spPr>
          <a:xfrm>
            <a:off x="1752600" y="1981200"/>
            <a:ext cx="5334000" cy="1077218"/>
          </a:xfrm>
          <a:prstGeom prst="rect">
            <a:avLst/>
          </a:prstGeom>
          <a:noFill/>
        </p:spPr>
        <p:txBody>
          <a:bodyPr wrap="square" rtlCol="0">
            <a:spAutoFit/>
          </a:bodyPr>
          <a:lstStyle/>
          <a:p>
            <a:pPr algn="ctr"/>
            <a:r>
              <a:rPr lang="en-US" sz="3200" dirty="0" smtClean="0">
                <a:latin typeface="Calibri" panose="020F0502020204030204" pitchFamily="34" charset="0"/>
                <a:cs typeface="Calibri" panose="020F0502020204030204" pitchFamily="34" charset="0"/>
              </a:rPr>
              <a:t>Has economic resilience changed since the fall of 2015</a:t>
            </a:r>
            <a:r>
              <a:rPr lang="en-US" sz="2800" dirty="0" smtClean="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4910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1360" y="761999"/>
            <a:ext cx="8005440" cy="830997"/>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Alberta’s 2020 economic resilience (the black line) – weak and weaker since the Spring of 2019 </a:t>
            </a:r>
            <a:endParaRPr lang="en-US" sz="24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8B089D80-B216-4550-9551-62BF928BF090}" type="slidenum">
              <a:rPr lang="en-US" smtClean="0"/>
              <a:t>9</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715000"/>
            <a:ext cx="9271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8839201" cy="2323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9213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1943</TotalTime>
  <Words>2019</Words>
  <Application>Microsoft Office PowerPoint</Application>
  <PresentationFormat>On-screen Show (4:3)</PresentationFormat>
  <Paragraphs>326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Equity</vt:lpstr>
      <vt:lpstr>2020 Test of Alberta’s Economic Resilience:  Significant downturn overall. Uneven across Locations and Sectors. Quick recovery and fix unexpected.</vt:lpstr>
      <vt:lpstr>PowerPoint Presentation</vt:lpstr>
      <vt:lpstr>PowerPoint Presentation</vt:lpstr>
      <vt:lpstr>PowerPoint Presentation</vt:lpstr>
      <vt:lpstr>PowerPoint Presentation</vt:lpstr>
      <vt:lpstr>PowerPoint Presentation</vt:lpstr>
      <vt:lpstr>Two clusters – Alberta’s economy is viewed as Not Resilient by 73% and Resilient by 21%.  Uncertainty is low at 6%. </vt:lpstr>
      <vt:lpstr>PowerPoint Presentation</vt:lpstr>
      <vt:lpstr>PowerPoint Presentation</vt:lpstr>
      <vt:lpstr>PowerPoint Presentation</vt:lpstr>
      <vt:lpstr>The most sensitive measures of Alberta’s economy are  Corporate investment activity and Job-related 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Perry</dc:creator>
  <cp:lastModifiedBy>Perry</cp:lastModifiedBy>
  <cp:revision>146</cp:revision>
  <cp:lastPrinted>2020-11-11T21:58:15Z</cp:lastPrinted>
  <dcterms:created xsi:type="dcterms:W3CDTF">2020-11-01T17:47:02Z</dcterms:created>
  <dcterms:modified xsi:type="dcterms:W3CDTF">2020-12-27T17:27:05Z</dcterms:modified>
</cp:coreProperties>
</file>