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4"/>
  </p:notesMasterIdLst>
  <p:sldIdLst>
    <p:sldId id="256" r:id="rId2"/>
    <p:sldId id="262" r:id="rId3"/>
    <p:sldId id="263" r:id="rId4"/>
    <p:sldId id="257" r:id="rId5"/>
    <p:sldId id="260" r:id="rId6"/>
    <p:sldId id="258" r:id="rId7"/>
    <p:sldId id="261" r:id="rId8"/>
    <p:sldId id="268" r:id="rId9"/>
    <p:sldId id="270" r:id="rId10"/>
    <p:sldId id="269" r:id="rId11"/>
    <p:sldId id="264" r:id="rId12"/>
    <p:sldId id="267" r:id="rId13"/>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27A812"/>
    <a:srgbClr val="FF99CC"/>
    <a:srgbClr val="99FF99"/>
    <a:srgbClr val="5DB901"/>
    <a:srgbClr val="0F37B9"/>
    <a:srgbClr val="003399"/>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7C05BF3F-98DF-43DB-935D-8DBA525DFD8B}" type="datetimeFigureOut">
              <a:rPr lang="en-US" smtClean="0"/>
              <a:t>11/11/2020</a:t>
            </a:fld>
            <a:endParaRPr lang="en-US"/>
          </a:p>
        </p:txBody>
      </p:sp>
      <p:sp>
        <p:nvSpPr>
          <p:cNvPr id="4" name="Slide Image Placeholder 3"/>
          <p:cNvSpPr>
            <a:spLocks noGrp="1" noRot="1" noChangeAspect="1"/>
          </p:cNvSpPr>
          <p:nvPr>
            <p:ph type="sldImg" idx="2"/>
          </p:nvPr>
        </p:nvSpPr>
        <p:spPr>
          <a:xfrm>
            <a:off x="1200150" y="698500"/>
            <a:ext cx="4654550"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30FC194A-9C46-4C81-809D-A2A94BD7374A}" type="slidenum">
              <a:rPr lang="en-US" smtClean="0"/>
              <a:t>‹#›</a:t>
            </a:fld>
            <a:endParaRPr lang="en-US"/>
          </a:p>
        </p:txBody>
      </p:sp>
    </p:spTree>
    <p:extLst>
      <p:ext uri="{BB962C8B-B14F-4D97-AF65-F5344CB8AC3E}">
        <p14:creationId xmlns:p14="http://schemas.microsoft.com/office/powerpoint/2010/main" val="3322660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24D8353-4126-4F13-8F74-92E07A84CEA7}" type="datetime1">
              <a:rPr lang="en-US" smtClean="0"/>
              <a:t>11/11/2020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B089D80-B216-4550-9551-62BF928BF090}"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8945285-C518-47E5-B80E-7FD92E3A08BD}" type="datetime1">
              <a:rPr lang="en-US" smtClean="0"/>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75A2C0-E3D0-4084-B14F-E31E3225426C}" type="datetime1">
              <a:rPr lang="en-US" smtClean="0"/>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84703B7-DD28-41B9-B63A-50D61592770C}" type="datetime1">
              <a:rPr lang="en-US" smtClean="0"/>
              <a:t>11/11/2020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89D80-B216-4550-9551-62BF928BF090}"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C6DD3C5-360B-40F0-B4D5-E2A75E45E33C}" type="datetime1">
              <a:rPr lang="en-US" smtClean="0"/>
              <a:t>11/11/2020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B089D80-B216-4550-9551-62BF928BF09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BFA363C-0BDE-40AB-B7BB-F72F1FF5A4D2}" type="datetime1">
              <a:rPr lang="en-US" smtClean="0"/>
              <a:t>11/11/2020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9D80-B216-4550-9551-62BF928BF090}"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6C9C1C8-5144-4977-9761-B2D25ECCAA52}" type="datetime1">
              <a:rPr lang="en-US" smtClean="0"/>
              <a:t>11/11/2020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89D80-B216-4550-9551-62BF928BF090}"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911E673-6DAD-49E3-89B6-00A6C257432A}" type="datetime1">
              <a:rPr lang="en-US" smtClean="0"/>
              <a:t>11/11/2020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51528-6048-4B16-B2C4-62A2E205E43C}" type="datetime1">
              <a:rPr lang="en-US" smtClean="0"/>
              <a:t>11/11/2020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89D80-B216-4550-9551-62BF928BF09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632E3C-FA49-44EB-A6F1-CFDDF17DACD1}" type="datetime1">
              <a:rPr lang="en-US" smtClean="0"/>
              <a:t>11/11/2020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89D80-B216-4550-9551-62BF928BF090}"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3BE7E9-C689-4D7B-BA71-D732398750F8}" type="datetime1">
              <a:rPr lang="en-US" smtClean="0"/>
              <a:t>11/11/2020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B089D80-B216-4550-9551-62BF928BF090}"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B186A9D-A0D4-429C-AB33-9FB8BF316CF6}" type="datetime1">
              <a:rPr lang="en-US" smtClean="0"/>
              <a:t>11/11/2020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B089D80-B216-4550-9551-62BF928BF09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447800"/>
            <a:ext cx="8686800" cy="1470025"/>
          </a:xfrm>
        </p:spPr>
        <p:txBody>
          <a:bodyPr>
            <a:normAutofit fontScale="90000"/>
          </a:bodyPr>
          <a:lstStyle/>
          <a:p>
            <a:r>
              <a:rPr lang="en-US" sz="3600" dirty="0" smtClean="0"/>
              <a:t>2020 Test of Alberta’s Economic Resilience:  </a:t>
            </a:r>
            <a:r>
              <a:rPr lang="en-US" sz="2700" b="1" dirty="0" smtClean="0">
                <a:solidFill>
                  <a:schemeClr val="tx1"/>
                </a:solidFill>
              </a:rPr>
              <a:t>Significant downturn overall. Uneven across Locations and Sectors. Quick recovery and fix unexpected.</a:t>
            </a:r>
            <a:endParaRPr lang="en-US" sz="2700" b="1" dirty="0">
              <a:solidFill>
                <a:schemeClr val="tx1"/>
              </a:solidFill>
            </a:endParaRPr>
          </a:p>
        </p:txBody>
      </p:sp>
      <p:sp>
        <p:nvSpPr>
          <p:cNvPr id="4" name="TextBox 3"/>
          <p:cNvSpPr txBox="1"/>
          <p:nvPr/>
        </p:nvSpPr>
        <p:spPr>
          <a:xfrm>
            <a:off x="762000" y="5406230"/>
            <a:ext cx="3048000"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Prepared for Broadcast </a:t>
            </a:r>
          </a:p>
          <a:p>
            <a:r>
              <a:rPr lang="en-US" dirty="0" smtClean="0">
                <a:latin typeface="Calibri" panose="020F0502020204030204" pitchFamily="34" charset="0"/>
                <a:cs typeface="Calibri" panose="020F0502020204030204" pitchFamily="34" charset="0"/>
              </a:rPr>
              <a:t>November 12</a:t>
            </a:r>
            <a:r>
              <a:rPr lang="en-US" baseline="30000" dirty="0" smtClean="0">
                <a:latin typeface="Calibri" panose="020F0502020204030204" pitchFamily="34" charset="0"/>
                <a:cs typeface="Calibri" panose="020F0502020204030204" pitchFamily="34" charset="0"/>
              </a:rPr>
              <a:t>th</a:t>
            </a:r>
            <a:r>
              <a:rPr lang="en-US" dirty="0" smtClean="0">
                <a:latin typeface="Calibri" panose="020F0502020204030204" pitchFamily="34" charset="0"/>
                <a:cs typeface="Calibri" panose="020F0502020204030204" pitchFamily="34" charset="0"/>
              </a:rPr>
              <a:t>, 2020</a:t>
            </a:r>
            <a:endParaRPr lang="en-US" dirty="0">
              <a:latin typeface="Calibri" panose="020F0502020204030204" pitchFamily="34" charset="0"/>
              <a:cs typeface="Calibri" panose="020F0502020204030204"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53200" y="5406230"/>
            <a:ext cx="1523999" cy="1109424"/>
          </a:xfrm>
          <a:prstGeom prst="rect">
            <a:avLst/>
          </a:prstGeom>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276600"/>
            <a:ext cx="5226050" cy="1875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8B089D80-B216-4550-9551-62BF928BF090}" type="slidenum">
              <a:rPr lang="en-US" smtClean="0"/>
              <a:t>1</a:t>
            </a:fld>
            <a:endParaRPr lang="en-US"/>
          </a:p>
        </p:txBody>
      </p:sp>
    </p:spTree>
    <p:extLst>
      <p:ext uri="{BB962C8B-B14F-4D97-AF65-F5344CB8AC3E}">
        <p14:creationId xmlns:p14="http://schemas.microsoft.com/office/powerpoint/2010/main" val="1626874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089D80-B216-4550-9551-62BF928BF090}" type="slidenum">
              <a:rPr lang="en-US" smtClean="0"/>
              <a:t>10</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0"/>
            <a:ext cx="8516937" cy="3447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762000" y="381000"/>
            <a:ext cx="7848600" cy="954107"/>
          </a:xfrm>
          <a:prstGeom prst="rect">
            <a:avLst/>
          </a:prstGeom>
          <a:noFill/>
        </p:spPr>
        <p:txBody>
          <a:bodyPr wrap="square" rtlCol="0">
            <a:spAutoFit/>
          </a:bodyPr>
          <a:lstStyle/>
          <a:p>
            <a:pPr algn="ctr"/>
            <a:r>
              <a:rPr lang="en-US" sz="2800" dirty="0" smtClean="0">
                <a:latin typeface="Calibri" panose="020F0502020204030204" pitchFamily="34" charset="0"/>
                <a:ea typeface="Cambria" panose="02040503050406030204" pitchFamily="18" charset="0"/>
                <a:cs typeface="Calibri" panose="020F0502020204030204" pitchFamily="34" charset="0"/>
              </a:rPr>
              <a:t>Economic Resilience - Year x Year -  </a:t>
            </a:r>
          </a:p>
          <a:p>
            <a:pPr algn="ctr"/>
            <a:r>
              <a:rPr lang="en-US" sz="2800" dirty="0" smtClean="0">
                <a:latin typeface="Calibri" panose="020F0502020204030204" pitchFamily="34" charset="0"/>
                <a:ea typeface="Cambria" panose="02040503050406030204" pitchFamily="18" charset="0"/>
                <a:cs typeface="Calibri" panose="020F0502020204030204" pitchFamily="34" charset="0"/>
              </a:rPr>
              <a:t>for Alberta’s REGIONS</a:t>
            </a:r>
            <a:endParaRPr lang="en-US" sz="2800" dirty="0">
              <a:latin typeface="Calibri" panose="020F0502020204030204" pitchFamily="34" charset="0"/>
              <a:ea typeface="Cambria" panose="02040503050406030204" pitchFamily="18" charset="0"/>
              <a:cs typeface="Calibri" panose="020F0502020204030204" pitchFamily="34" charset="0"/>
            </a:endParaRPr>
          </a:p>
        </p:txBody>
      </p:sp>
      <p:sp>
        <p:nvSpPr>
          <p:cNvPr id="4" name="TextBox 3"/>
          <p:cNvSpPr txBox="1"/>
          <p:nvPr/>
        </p:nvSpPr>
        <p:spPr>
          <a:xfrm>
            <a:off x="1413625" y="5428562"/>
            <a:ext cx="7196975" cy="646331"/>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Downturn in Fall of 2020 UNEVEN – most severe for </a:t>
            </a:r>
            <a:r>
              <a:rPr lang="en-US" b="1" dirty="0" smtClean="0">
                <a:solidFill>
                  <a:srgbClr val="FF0000"/>
                </a:solidFill>
                <a:latin typeface="Calibri" panose="020F0502020204030204" pitchFamily="34" charset="0"/>
                <a:cs typeface="Calibri" panose="020F0502020204030204" pitchFamily="34" charset="0"/>
              </a:rPr>
              <a:t>Edmonton REGION</a:t>
            </a:r>
          </a:p>
          <a:p>
            <a:endParaRPr lang="en-US" dirty="0"/>
          </a:p>
        </p:txBody>
      </p:sp>
      <p:sp>
        <p:nvSpPr>
          <p:cNvPr id="5" name="TextBox 4"/>
          <p:cNvSpPr txBox="1"/>
          <p:nvPr/>
        </p:nvSpPr>
        <p:spPr>
          <a:xfrm>
            <a:off x="3733800" y="4038600"/>
            <a:ext cx="4800599" cy="1200329"/>
          </a:xfrm>
          <a:prstGeom prst="rect">
            <a:avLst/>
          </a:prstGeom>
          <a:noFill/>
        </p:spPr>
        <p:txBody>
          <a:bodyPr wrap="square" rtlCol="0">
            <a:spAutoFit/>
          </a:bodyPr>
          <a:lstStyle/>
          <a:p>
            <a:pPr marL="285750" indent="-285750">
              <a:buFont typeface="Arial" panose="020B0604020202020204" pitchFamily="34" charset="0"/>
              <a:buChar char="•"/>
            </a:pPr>
            <a:r>
              <a:rPr lang="en-US" b="1" dirty="0">
                <a:latin typeface="Calibri" panose="020F0502020204030204" pitchFamily="34" charset="0"/>
                <a:cs typeface="Calibri" panose="020F0502020204030204" pitchFamily="34" charset="0"/>
              </a:rPr>
              <a:t>Overall </a:t>
            </a:r>
            <a:r>
              <a:rPr lang="en-US" b="1" dirty="0" smtClean="0">
                <a:latin typeface="Calibri" panose="020F0502020204030204" pitchFamily="34" charset="0"/>
                <a:cs typeface="Calibri" panose="020F0502020204030204" pitchFamily="34" charset="0"/>
              </a:rPr>
              <a:t>weak.  </a:t>
            </a:r>
            <a:r>
              <a:rPr lang="en-US" dirty="0" smtClean="0">
                <a:latin typeface="Calibri" panose="020F0502020204030204" pitchFamily="34" charset="0"/>
                <a:cs typeface="Calibri" panose="020F0502020204030204" pitchFamily="34" charset="0"/>
              </a:rPr>
              <a:t>Under 3.0 - since 2015</a:t>
            </a: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S</a:t>
            </a:r>
            <a:r>
              <a:rPr lang="en-US" dirty="0" smtClean="0">
                <a:latin typeface="Calibri" panose="020F0502020204030204" pitchFamily="34" charset="0"/>
                <a:cs typeface="Calibri" panose="020F0502020204030204" pitchFamily="34" charset="0"/>
              </a:rPr>
              <a:t>ome general progress </a:t>
            </a:r>
            <a:r>
              <a:rPr lang="en-US" dirty="0">
                <a:latin typeface="Calibri" panose="020F0502020204030204" pitchFamily="34" charset="0"/>
                <a:cs typeface="Calibri" panose="020F0502020204030204" pitchFamily="34" charset="0"/>
              </a:rPr>
              <a:t>evident </a:t>
            </a:r>
            <a:r>
              <a:rPr lang="en-US" dirty="0" smtClean="0">
                <a:latin typeface="Calibri" panose="020F0502020204030204" pitchFamily="34" charset="0"/>
                <a:cs typeface="Calibri" panose="020F0502020204030204" pitchFamily="34" charset="0"/>
              </a:rPr>
              <a:t>since 2016 particularly for </a:t>
            </a:r>
            <a:r>
              <a:rPr lang="en-US" b="1" dirty="0" smtClean="0">
                <a:solidFill>
                  <a:srgbClr val="003399"/>
                </a:solidFill>
                <a:latin typeface="Calibri" panose="020F0502020204030204" pitchFamily="34" charset="0"/>
                <a:cs typeface="Calibri" panose="020F0502020204030204" pitchFamily="34" charset="0"/>
              </a:rPr>
              <a:t>OTHER</a:t>
            </a:r>
            <a:r>
              <a:rPr lang="en-US" b="1" dirty="0">
                <a:solidFill>
                  <a:srgbClr val="003399"/>
                </a:solidFill>
                <a:latin typeface="Calibri" panose="020F0502020204030204" pitchFamily="34" charset="0"/>
                <a:cs typeface="Calibri" panose="020F0502020204030204" pitchFamily="34" charset="0"/>
              </a:rPr>
              <a:t>: Southern and </a:t>
            </a:r>
            <a:r>
              <a:rPr lang="en-US" b="1" dirty="0" smtClean="0">
                <a:solidFill>
                  <a:srgbClr val="003399"/>
                </a:solidFill>
                <a:latin typeface="Calibri" panose="020F0502020204030204" pitchFamily="34" charset="0"/>
                <a:cs typeface="Calibri" panose="020F0502020204030204" pitchFamily="34" charset="0"/>
              </a:rPr>
              <a:t>Central </a:t>
            </a:r>
          </a:p>
          <a:p>
            <a:pPr marL="285750" indent="-285750">
              <a:buFont typeface="Arial" panose="020B0604020202020204" pitchFamily="34" charset="0"/>
              <a:buChar char="•"/>
            </a:pPr>
            <a:r>
              <a:rPr lang="en-US" b="1" dirty="0" smtClean="0">
                <a:solidFill>
                  <a:srgbClr val="00B050"/>
                </a:solidFill>
                <a:latin typeface="Calibri" panose="020F0502020204030204" pitchFamily="34" charset="0"/>
                <a:cs typeface="Calibri" panose="020F0502020204030204" pitchFamily="34" charset="0"/>
              </a:rPr>
              <a:t>Calgary Region </a:t>
            </a:r>
            <a:r>
              <a:rPr lang="en-US" dirty="0" smtClean="0">
                <a:latin typeface="Calibri" panose="020F0502020204030204" pitchFamily="34" charset="0"/>
                <a:cs typeface="Calibri" panose="020F0502020204030204" pitchFamily="34" charset="0"/>
              </a:rPr>
              <a:t>shows seasonal fluctuations</a:t>
            </a:r>
            <a:endParaRPr lang="en-US" dirty="0">
              <a:latin typeface="Calibri" panose="020F0502020204030204" pitchFamily="34" charset="0"/>
              <a:cs typeface="Calibri" panose="020F0502020204030204" pitchFamily="34" charset="0"/>
            </a:endParaRPr>
          </a:p>
        </p:txBody>
      </p:sp>
      <p:cxnSp>
        <p:nvCxnSpPr>
          <p:cNvPr id="7" name="Straight Connector 6"/>
          <p:cNvCxnSpPr/>
          <p:nvPr/>
        </p:nvCxnSpPr>
        <p:spPr>
          <a:xfrm>
            <a:off x="6616453" y="3367596"/>
            <a:ext cx="1765547"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6616453" y="3721223"/>
            <a:ext cx="1773684"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6616453" y="3009531"/>
            <a:ext cx="1765547"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6624590" y="2661821"/>
            <a:ext cx="1765547"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6959353" y="2286000"/>
            <a:ext cx="1430784" cy="0"/>
          </a:xfrm>
          <a:prstGeom prst="line">
            <a:avLst/>
          </a:prstGeom>
          <a:ln w="19050"/>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6898093" y="2743201"/>
            <a:ext cx="950507" cy="26633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081" name="Flowchart: Connector 3080"/>
          <p:cNvSpPr/>
          <p:nvPr/>
        </p:nvSpPr>
        <p:spPr>
          <a:xfrm>
            <a:off x="6839353" y="2715027"/>
            <a:ext cx="94847" cy="56347"/>
          </a:xfrm>
          <a:prstGeom prst="flowChartConnector">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6886776" y="2819400"/>
            <a:ext cx="1038024" cy="0"/>
          </a:xfrm>
          <a:prstGeom prst="line">
            <a:avLst/>
          </a:prstGeom>
          <a:ln w="19050">
            <a:solidFill>
              <a:srgbClr val="27A81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934200" y="2286000"/>
            <a:ext cx="990600" cy="76200"/>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6624591" y="1676400"/>
            <a:ext cx="1757410" cy="1691196"/>
          </a:xfrm>
          <a:prstGeom prst="ellipse">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097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0020" y="296545"/>
            <a:ext cx="3773380" cy="369332"/>
          </a:xfrm>
          <a:prstGeom prst="rect">
            <a:avLst/>
          </a:prstGeom>
          <a:noFill/>
        </p:spPr>
        <p:txBody>
          <a:bodyPr wrap="square" rtlCol="0">
            <a:spAutoFit/>
          </a:bodyPr>
          <a:lstStyle/>
          <a:p>
            <a:r>
              <a:rPr lang="en-US" dirty="0">
                <a:latin typeface="Calibri" panose="020F0502020204030204" pitchFamily="34" charset="0"/>
                <a:cs typeface="Calibri" panose="020F0502020204030204" pitchFamily="34" charset="0"/>
              </a:rPr>
              <a:t>Comments </a:t>
            </a:r>
            <a:r>
              <a:rPr lang="en-US" dirty="0" smtClean="0">
                <a:latin typeface="Calibri" panose="020F0502020204030204" pitchFamily="34" charset="0"/>
                <a:cs typeface="Calibri" panose="020F0502020204030204" pitchFamily="34" charset="0"/>
              </a:rPr>
              <a:t> -  Episode 2. LOCATIONS</a:t>
            </a:r>
            <a:endParaRPr lang="en-US" dirty="0">
              <a:latin typeface="Calibri" panose="020F0502020204030204" pitchFamily="34" charset="0"/>
              <a:cs typeface="Calibri" panose="020F0502020204030204" pitchFamily="34"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8975" y="5943600"/>
            <a:ext cx="838200" cy="611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840974"/>
            <a:ext cx="3886200" cy="12915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343400" y="609600"/>
            <a:ext cx="4249873" cy="1754326"/>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Northern Alberta. </a:t>
            </a:r>
            <a:r>
              <a:rPr lang="en-US" sz="1200" i="1" dirty="0">
                <a:latin typeface="Calibri" panose="020F0502020204030204" pitchFamily="34" charset="0"/>
                <a:cs typeface="Calibri" panose="020F0502020204030204" pitchFamily="34" charset="0"/>
              </a:rPr>
              <a:t>Somewhat Resilient. </a:t>
            </a:r>
            <a:r>
              <a:rPr lang="en-US" sz="1200" dirty="0">
                <a:latin typeface="Calibri" panose="020F0502020204030204" pitchFamily="34" charset="0"/>
                <a:cs typeface="Calibri" panose="020F0502020204030204" pitchFamily="34" charset="0"/>
              </a:rPr>
              <a:t>For such an independent, entrepreneurial small population Alberta has and will always punch over our weight </a:t>
            </a:r>
            <a:r>
              <a:rPr lang="en-US" sz="1200" dirty="0" smtClean="0">
                <a:latin typeface="Calibri" panose="020F0502020204030204" pitchFamily="34" charset="0"/>
                <a:cs typeface="Calibri" panose="020F0502020204030204" pitchFamily="34" charset="0"/>
              </a:rPr>
              <a:t>class.</a:t>
            </a:r>
          </a:p>
          <a:p>
            <a:r>
              <a:rPr lang="en-US" sz="1600" dirty="0" smtClean="0">
                <a:latin typeface="Calibri" panose="020F0502020204030204" pitchFamily="34" charset="0"/>
                <a:cs typeface="Calibri" panose="020F0502020204030204" pitchFamily="34" charset="0"/>
              </a:rPr>
              <a:t>Central Alberta. </a:t>
            </a:r>
            <a:r>
              <a:rPr lang="en-US" sz="1200" i="1" dirty="0" smtClean="0">
                <a:latin typeface="Calibri" panose="020F0502020204030204" pitchFamily="34" charset="0"/>
                <a:cs typeface="Calibri" panose="020F0502020204030204" pitchFamily="34" charset="0"/>
              </a:rPr>
              <a:t>Somewhat Resilient</a:t>
            </a:r>
            <a:r>
              <a:rPr lang="en-US" sz="1200" dirty="0" smtClean="0">
                <a:latin typeface="Calibri" panose="020F0502020204030204" pitchFamily="34" charset="0"/>
                <a:cs typeface="Calibri" panose="020F0502020204030204" pitchFamily="34" charset="0"/>
              </a:rPr>
              <a:t>. Alberta </a:t>
            </a:r>
            <a:r>
              <a:rPr lang="en-US" sz="1200" dirty="0">
                <a:latin typeface="Calibri" panose="020F0502020204030204" pitchFamily="34" charset="0"/>
                <a:cs typeface="Calibri" panose="020F0502020204030204" pitchFamily="34" charset="0"/>
              </a:rPr>
              <a:t>has a young population with many who have become entrepreneurs. These young entrepreneurs are creating jobs for many Albertans. </a:t>
            </a:r>
            <a:endParaRPr lang="en-US" sz="1200" dirty="0" smtClean="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Southern Alberta. </a:t>
            </a:r>
            <a:r>
              <a:rPr lang="en-US" sz="1200" i="1" dirty="0">
                <a:latin typeface="Calibri" panose="020F0502020204030204" pitchFamily="34" charset="0"/>
                <a:cs typeface="Calibri" panose="020F0502020204030204" pitchFamily="34" charset="0"/>
              </a:rPr>
              <a:t>Somewhat Resilient. </a:t>
            </a:r>
            <a:r>
              <a:rPr lang="en-US" sz="1200" dirty="0">
                <a:latin typeface="Calibri" panose="020F0502020204030204" pitchFamily="34" charset="0"/>
                <a:cs typeface="Calibri" panose="020F0502020204030204" pitchFamily="34" charset="0"/>
              </a:rPr>
              <a:t>Strong agriculture and </a:t>
            </a:r>
            <a:r>
              <a:rPr lang="en-US" sz="1200" dirty="0" err="1">
                <a:latin typeface="Calibri" panose="020F0502020204030204" pitchFamily="34" charset="0"/>
                <a:cs typeface="Calibri" panose="020F0502020204030204" pitchFamily="34" charset="0"/>
              </a:rPr>
              <a:t>agrifood</a:t>
            </a:r>
            <a:r>
              <a:rPr lang="en-US" sz="1200" dirty="0">
                <a:latin typeface="Calibri" panose="020F0502020204030204" pitchFamily="34" charset="0"/>
                <a:cs typeface="Calibri" panose="020F0502020204030204" pitchFamily="34" charset="0"/>
              </a:rPr>
              <a:t> sector, growing manufacturing sector. </a:t>
            </a:r>
            <a:endParaRPr lang="en-US" dirty="0"/>
          </a:p>
        </p:txBody>
      </p:sp>
      <p:sp>
        <p:nvSpPr>
          <p:cNvPr id="13" name="Slide Number Placeholder 12"/>
          <p:cNvSpPr>
            <a:spLocks noGrp="1"/>
          </p:cNvSpPr>
          <p:nvPr>
            <p:ph type="sldNum" sz="quarter" idx="12"/>
          </p:nvPr>
        </p:nvSpPr>
        <p:spPr/>
        <p:txBody>
          <a:bodyPr/>
          <a:lstStyle/>
          <a:p>
            <a:fld id="{8B089D80-B216-4550-9551-62BF928BF090}" type="slidenum">
              <a:rPr lang="en-US" smtClean="0"/>
              <a:t>11</a:t>
            </a:fld>
            <a:endParaRPr lang="en-US"/>
          </a:p>
        </p:txBody>
      </p:sp>
      <p:sp>
        <p:nvSpPr>
          <p:cNvPr id="4" name="TextBox 3"/>
          <p:cNvSpPr txBox="1"/>
          <p:nvPr/>
        </p:nvSpPr>
        <p:spPr>
          <a:xfrm>
            <a:off x="457201" y="2378722"/>
            <a:ext cx="7979974" cy="2031325"/>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Edmonton Region. </a:t>
            </a:r>
            <a:r>
              <a:rPr lang="en-US" sz="1200" i="1" dirty="0">
                <a:latin typeface="Calibri" panose="020F0502020204030204" pitchFamily="34" charset="0"/>
                <a:cs typeface="Calibri" panose="020F0502020204030204" pitchFamily="34" charset="0"/>
              </a:rPr>
              <a:t>Not Resilient. </a:t>
            </a:r>
            <a:r>
              <a:rPr lang="en-US" sz="1200" dirty="0">
                <a:latin typeface="Calibri" panose="020F0502020204030204" pitchFamily="34" charset="0"/>
                <a:cs typeface="Calibri" panose="020F0502020204030204" pitchFamily="34" charset="0"/>
              </a:rPr>
              <a:t>Resource based extraction: limited market access, sunset industry and world competitive forces possibly stranding the asset.</a:t>
            </a:r>
          </a:p>
          <a:p>
            <a:endParaRPr lang="en-US" sz="1200" i="1" dirty="0" smtClean="0">
              <a:latin typeface="Calibri" panose="020F0502020204030204" pitchFamily="34" charset="0"/>
              <a:cs typeface="Calibri" panose="020F0502020204030204" pitchFamily="34" charset="0"/>
            </a:endParaRPr>
          </a:p>
          <a:p>
            <a:r>
              <a:rPr lang="en-US" sz="1200" i="1" dirty="0" smtClean="0">
                <a:latin typeface="Calibri" panose="020F0502020204030204" pitchFamily="34" charset="0"/>
                <a:cs typeface="Calibri" panose="020F0502020204030204" pitchFamily="34" charset="0"/>
              </a:rPr>
              <a:t>Somewhat Not Resilient</a:t>
            </a:r>
            <a:r>
              <a:rPr lang="en-US" sz="1200" i="1" dirty="0">
                <a:latin typeface="Calibri" panose="020F0502020204030204" pitchFamily="34" charset="0"/>
                <a:cs typeface="Calibri" panose="020F0502020204030204" pitchFamily="34" charset="0"/>
              </a:rPr>
              <a:t>. </a:t>
            </a:r>
            <a:r>
              <a:rPr lang="en-US" sz="1200" dirty="0">
                <a:latin typeface="Calibri" panose="020F0502020204030204" pitchFamily="34" charset="0"/>
                <a:cs typeface="Calibri" panose="020F0502020204030204" pitchFamily="34" charset="0"/>
              </a:rPr>
              <a:t>Too dependent on traditional primary resource industries (oil, forestry, mining, agriculture). Resource extraction and exporting are important, but they should serve as the base of building secondary and tertiary value-add clusters around those industries. </a:t>
            </a:r>
            <a:endParaRPr lang="en-US" sz="1200" dirty="0" smtClean="0">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r>
              <a:rPr lang="en-US" sz="1200" i="1" dirty="0">
                <a:latin typeface="Calibri" panose="020F0502020204030204" pitchFamily="34" charset="0"/>
                <a:cs typeface="Calibri" panose="020F0502020204030204" pitchFamily="34" charset="0"/>
              </a:rPr>
              <a:t>Neutral. </a:t>
            </a:r>
            <a:r>
              <a:rPr lang="en-US" sz="1200" dirty="0">
                <a:latin typeface="Calibri" panose="020F0502020204030204" pitchFamily="34" charset="0"/>
                <a:cs typeface="Calibri" panose="020F0502020204030204" pitchFamily="34" charset="0"/>
              </a:rPr>
              <a:t>The </a:t>
            </a:r>
            <a:r>
              <a:rPr lang="en-US" sz="1200" dirty="0" err="1">
                <a:latin typeface="Calibri" panose="020F0502020204030204" pitchFamily="34" charset="0"/>
                <a:cs typeface="Calibri" panose="020F0502020204030204" pitchFamily="34" charset="0"/>
              </a:rPr>
              <a:t>agri</a:t>
            </a:r>
            <a:r>
              <a:rPr lang="en-US" sz="1200" dirty="0">
                <a:latin typeface="Calibri" panose="020F0502020204030204" pitchFamily="34" charset="0"/>
                <a:cs typeface="Calibri" panose="020F0502020204030204" pitchFamily="34" charset="0"/>
              </a:rPr>
              <a:t> sector has the greatest potential given the emerging focus on the environment followed by natural </a:t>
            </a:r>
            <a:r>
              <a:rPr lang="en-US" sz="1200" dirty="0" smtClean="0">
                <a:latin typeface="Calibri" panose="020F0502020204030204" pitchFamily="34" charset="0"/>
                <a:cs typeface="Calibri" panose="020F0502020204030204" pitchFamily="34" charset="0"/>
              </a:rPr>
              <a:t>gas.</a:t>
            </a:r>
          </a:p>
          <a:p>
            <a:endParaRPr lang="en-US" sz="1200" dirty="0">
              <a:latin typeface="Calibri" panose="020F0502020204030204" pitchFamily="34" charset="0"/>
              <a:cs typeface="Calibri" panose="020F0502020204030204" pitchFamily="34" charset="0"/>
            </a:endParaRPr>
          </a:p>
          <a:p>
            <a:r>
              <a:rPr lang="en-US" sz="1200" i="1" dirty="0">
                <a:latin typeface="Calibri" panose="020F0502020204030204" pitchFamily="34" charset="0"/>
                <a:cs typeface="Calibri" panose="020F0502020204030204" pitchFamily="34" charset="0"/>
              </a:rPr>
              <a:t>Somewhat Resilient. </a:t>
            </a:r>
            <a:r>
              <a:rPr lang="en-US" sz="1200" dirty="0">
                <a:latin typeface="Calibri" panose="020F0502020204030204" pitchFamily="34" charset="0"/>
                <a:cs typeface="Calibri" panose="020F0502020204030204" pitchFamily="34" charset="0"/>
              </a:rPr>
              <a:t>We are gradually moving away from reliance on the dying oil </a:t>
            </a:r>
            <a:r>
              <a:rPr lang="en-US" sz="1200" dirty="0" smtClean="0">
                <a:latin typeface="Calibri" panose="020F0502020204030204" pitchFamily="34" charset="0"/>
                <a:cs typeface="Calibri" panose="020F0502020204030204" pitchFamily="34" charset="0"/>
              </a:rPr>
              <a:t>industry.</a:t>
            </a:r>
            <a:r>
              <a:rPr lang="en-US" sz="1200" i="1" dirty="0">
                <a:latin typeface="Calibri" panose="020F0502020204030204" pitchFamily="34" charset="0"/>
                <a:cs typeface="Calibri" panose="020F0502020204030204" pitchFamily="34" charset="0"/>
              </a:rPr>
              <a:t>	</a:t>
            </a:r>
            <a:r>
              <a:rPr lang="en-US" sz="1200" i="1" dirty="0" smtClean="0">
                <a:latin typeface="Calibri" panose="020F0502020204030204" pitchFamily="34" charset="0"/>
                <a:cs typeface="Calibri" panose="020F0502020204030204" pitchFamily="34" charset="0"/>
              </a:rPr>
              <a:t>	</a:t>
            </a:r>
            <a:endParaRPr lang="en-US" sz="1200" dirty="0">
              <a:latin typeface="Calibri" panose="020F0502020204030204" pitchFamily="34" charset="0"/>
              <a:cs typeface="Calibri" panose="020F0502020204030204" pitchFamily="34" charset="0"/>
            </a:endParaRPr>
          </a:p>
        </p:txBody>
      </p:sp>
      <p:sp>
        <p:nvSpPr>
          <p:cNvPr id="5" name="TextBox 4"/>
          <p:cNvSpPr txBox="1"/>
          <p:nvPr/>
        </p:nvSpPr>
        <p:spPr>
          <a:xfrm>
            <a:off x="457201" y="4466272"/>
            <a:ext cx="8036881" cy="1477328"/>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Calgary Region.  </a:t>
            </a:r>
            <a:r>
              <a:rPr lang="en-US" sz="1200" i="1" dirty="0">
                <a:latin typeface="Calibri" panose="020F0502020204030204" pitchFamily="34" charset="0"/>
                <a:cs typeface="Calibri" panose="020F0502020204030204" pitchFamily="34" charset="0"/>
              </a:rPr>
              <a:t>Not Resilient. </a:t>
            </a:r>
            <a:r>
              <a:rPr lang="en-US" sz="1200" dirty="0">
                <a:latin typeface="Calibri" panose="020F0502020204030204" pitchFamily="34" charset="0"/>
                <a:cs typeface="Calibri" panose="020F0502020204030204" pitchFamily="34" charset="0"/>
              </a:rPr>
              <a:t>Government revenues are too heavily dependent upon resource royalties.  Diversification is viewed as anti-energy</a:t>
            </a:r>
            <a:r>
              <a:rPr lang="en-US" sz="1200" dirty="0" smtClean="0">
                <a:latin typeface="Calibri" panose="020F0502020204030204" pitchFamily="34" charset="0"/>
                <a:cs typeface="Calibri" panose="020F0502020204030204" pitchFamily="34" charset="0"/>
              </a:rPr>
              <a:t>.</a:t>
            </a:r>
          </a:p>
          <a:p>
            <a:endParaRPr lang="en-US" sz="1200" dirty="0" smtClean="0">
              <a:latin typeface="Calibri" panose="020F0502020204030204" pitchFamily="34" charset="0"/>
              <a:cs typeface="Calibri" panose="020F0502020204030204" pitchFamily="34" charset="0"/>
            </a:endParaRPr>
          </a:p>
          <a:p>
            <a:r>
              <a:rPr lang="en-US" sz="1200" dirty="0">
                <a:latin typeface="Calibri" panose="020F0502020204030204" pitchFamily="34" charset="0"/>
                <a:cs typeface="Calibri" panose="020F0502020204030204" pitchFamily="34" charset="0"/>
              </a:rPr>
              <a:t> </a:t>
            </a:r>
            <a:r>
              <a:rPr lang="en-US" sz="1200" i="1" dirty="0" smtClean="0">
                <a:latin typeface="Calibri" panose="020F0502020204030204" pitchFamily="34" charset="0"/>
                <a:cs typeface="Calibri" panose="020F0502020204030204" pitchFamily="34" charset="0"/>
              </a:rPr>
              <a:t>Somewhat Resilient</a:t>
            </a:r>
            <a:r>
              <a:rPr lang="en-US" sz="1200" i="1" dirty="0">
                <a:latin typeface="Calibri" panose="020F0502020204030204" pitchFamily="34" charset="0"/>
                <a:cs typeface="Calibri" panose="020F0502020204030204" pitchFamily="34" charset="0"/>
              </a:rPr>
              <a:t>. </a:t>
            </a:r>
            <a:r>
              <a:rPr lang="en-US" sz="1200" dirty="0">
                <a:latin typeface="Calibri" panose="020F0502020204030204" pitchFamily="34" charset="0"/>
                <a:cs typeface="Calibri" panose="020F0502020204030204" pitchFamily="34" charset="0"/>
              </a:rPr>
              <a:t>The media noise from the oil patch virtually ignores our agri-business and tech sectors, to say nothing of other aspects of Alberta's already diverse economy</a:t>
            </a:r>
            <a:r>
              <a:rPr lang="en-US" sz="1200" dirty="0" smtClean="0">
                <a:latin typeface="Calibri" panose="020F0502020204030204" pitchFamily="34" charset="0"/>
                <a:cs typeface="Calibri" panose="020F0502020204030204" pitchFamily="34" charset="0"/>
              </a:rPr>
              <a:t>.</a:t>
            </a:r>
          </a:p>
          <a:p>
            <a:endParaRPr lang="en-US" sz="1200" dirty="0">
              <a:latin typeface="Calibri" panose="020F0502020204030204" pitchFamily="34" charset="0"/>
              <a:cs typeface="Calibri" panose="020F0502020204030204" pitchFamily="34" charset="0"/>
            </a:endParaRPr>
          </a:p>
          <a:p>
            <a:r>
              <a:rPr lang="en-US" sz="1200" i="1" dirty="0" smtClean="0">
                <a:latin typeface="Calibri" panose="020F0502020204030204" pitchFamily="34" charset="0"/>
                <a:cs typeface="Calibri" panose="020F0502020204030204" pitchFamily="34" charset="0"/>
              </a:rPr>
              <a:t>Very Resilient. </a:t>
            </a:r>
            <a:r>
              <a:rPr lang="en-US" sz="1200" dirty="0" smtClean="0">
                <a:latin typeface="Calibri" panose="020F0502020204030204" pitchFamily="34" charset="0"/>
                <a:cs typeface="Calibri" panose="020F0502020204030204" pitchFamily="34" charset="0"/>
              </a:rPr>
              <a:t>Already diversified.</a:t>
            </a:r>
            <a:endParaRPr lang="en-US"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738440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B089D80-B216-4550-9551-62BF928BF090}" type="slidenum">
              <a:rPr lang="en-US" smtClean="0"/>
              <a:t>12</a:t>
            </a:fld>
            <a:endParaRPr lang="en-US"/>
          </a:p>
        </p:txBody>
      </p:sp>
      <p:sp>
        <p:nvSpPr>
          <p:cNvPr id="4" name="TextBox 3"/>
          <p:cNvSpPr txBox="1"/>
          <p:nvPr/>
        </p:nvSpPr>
        <p:spPr>
          <a:xfrm>
            <a:off x="2743200" y="765866"/>
            <a:ext cx="3498542" cy="523220"/>
          </a:xfrm>
          <a:prstGeom prst="rect">
            <a:avLst/>
          </a:prstGeom>
          <a:noFill/>
        </p:spPr>
        <p:txBody>
          <a:bodyPr wrap="square" rtlCol="0">
            <a:spAutoFit/>
          </a:bodyPr>
          <a:lstStyle/>
          <a:p>
            <a:r>
              <a:rPr lang="en-US" sz="2800" dirty="0" smtClean="0">
                <a:latin typeface="Calibri" panose="020F0502020204030204" pitchFamily="34" charset="0"/>
                <a:cs typeface="Calibri" panose="020F0502020204030204" pitchFamily="34" charset="0"/>
              </a:rPr>
              <a:t>Thank you - CREDITS</a:t>
            </a:r>
            <a:endParaRPr lang="en-US" sz="2800" dirty="0">
              <a:latin typeface="Calibri" panose="020F0502020204030204" pitchFamily="34" charset="0"/>
              <a:cs typeface="Calibri" panose="020F0502020204030204" pitchFamily="34" charset="0"/>
            </a:endParaRPr>
          </a:p>
        </p:txBody>
      </p:sp>
      <p:sp>
        <p:nvSpPr>
          <p:cNvPr id="5" name="TextBox 4"/>
          <p:cNvSpPr txBox="1"/>
          <p:nvPr/>
        </p:nvSpPr>
        <p:spPr>
          <a:xfrm>
            <a:off x="1228725" y="1473407"/>
            <a:ext cx="6858000" cy="4955203"/>
          </a:xfrm>
          <a:prstGeom prst="rect">
            <a:avLst/>
          </a:prstGeom>
          <a:noFill/>
        </p:spPr>
        <p:txBody>
          <a:bodyPr wrap="square" rtlCol="0">
            <a:spAutoFit/>
          </a:bodyPr>
          <a:lstStyle/>
          <a:p>
            <a:pPr algn="ctr"/>
            <a:r>
              <a:rPr lang="en-US" sz="2400" b="1" dirty="0" smtClean="0">
                <a:latin typeface="Calibri" panose="020F0502020204030204" pitchFamily="34" charset="0"/>
                <a:cs typeface="Calibri" panose="020F0502020204030204" pitchFamily="34" charset="0"/>
              </a:rPr>
              <a:t>Webinar  Production</a:t>
            </a:r>
          </a:p>
          <a:p>
            <a:pPr algn="ctr"/>
            <a:endParaRPr lang="en-US" b="1" dirty="0" smtClean="0">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Fission Media </a:t>
            </a:r>
            <a:r>
              <a:rPr lang="en-US" dirty="0" smtClean="0">
                <a:latin typeface="Calibri" panose="020F0502020204030204" pitchFamily="34" charset="0"/>
                <a:cs typeface="Calibri" panose="020F0502020204030204" pitchFamily="34" charset="0"/>
              </a:rPr>
              <a:t>– Tom Dodd</a:t>
            </a:r>
          </a:p>
          <a:p>
            <a:pPr algn="ctr"/>
            <a:r>
              <a:rPr lang="en-US" sz="1400" u="sng" dirty="0" smtClean="0">
                <a:solidFill>
                  <a:srgbClr val="0000FF"/>
                </a:solidFill>
                <a:latin typeface="Calibri" panose="020F0502020204030204" pitchFamily="34" charset="0"/>
                <a:cs typeface="Calibri" panose="020F0502020204030204" pitchFamily="34" charset="0"/>
              </a:rPr>
              <a:t>https</a:t>
            </a:r>
            <a:r>
              <a:rPr lang="en-US" sz="1400" u="sng" smtClean="0">
                <a:solidFill>
                  <a:srgbClr val="0000FF"/>
                </a:solidFill>
                <a:latin typeface="Calibri" panose="020F0502020204030204" pitchFamily="34" charset="0"/>
                <a:cs typeface="Calibri" panose="020F0502020204030204" pitchFamily="34" charset="0"/>
              </a:rPr>
              <a:t>://www.fissionmedia.com:-tom@fissionmedia.com</a:t>
            </a:r>
            <a:endParaRPr lang="en-US" sz="1400" u="sng" dirty="0" smtClean="0">
              <a:solidFill>
                <a:srgbClr val="0000FF"/>
              </a:solidFill>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Websites in Edmonton </a:t>
            </a:r>
            <a:r>
              <a:rPr lang="en-US" dirty="0" smtClean="0">
                <a:latin typeface="Calibri" panose="020F0502020204030204" pitchFamily="34" charset="0"/>
                <a:cs typeface="Calibri" panose="020F0502020204030204" pitchFamily="34" charset="0"/>
              </a:rPr>
              <a:t>– Michelle Lessard</a:t>
            </a:r>
          </a:p>
          <a:p>
            <a:pPr algn="ctr"/>
            <a:r>
              <a:rPr lang="en-US" sz="1400" u="sng" dirty="0">
                <a:solidFill>
                  <a:srgbClr val="0000FF"/>
                </a:solidFill>
                <a:latin typeface="Calibri" panose="020F0502020204030204" pitchFamily="34" charset="0"/>
                <a:cs typeface="Calibri" panose="020F0502020204030204" pitchFamily="34" charset="0"/>
              </a:rPr>
              <a:t>https://websitesinedmonton.com/</a:t>
            </a:r>
            <a:endParaRPr lang="en-US" sz="1400" u="sng" dirty="0" smtClean="0">
              <a:solidFill>
                <a:srgbClr val="0000FF"/>
              </a:solidFill>
              <a:latin typeface="Calibri" panose="020F0502020204030204" pitchFamily="34" charset="0"/>
              <a:cs typeface="Calibri" panose="020F0502020204030204" pitchFamily="34" charset="0"/>
            </a:endParaRPr>
          </a:p>
          <a:p>
            <a:pPr algn="ctr"/>
            <a:r>
              <a:rPr lang="en-US" b="1" dirty="0" smtClean="0">
                <a:latin typeface="Calibri" panose="020F0502020204030204" pitchFamily="34" charset="0"/>
                <a:cs typeface="Calibri" panose="020F0502020204030204" pitchFamily="34" charset="0"/>
              </a:rPr>
              <a:t>Canada Institute for International Trade </a:t>
            </a:r>
            <a:r>
              <a:rPr lang="en-US" dirty="0" smtClean="0">
                <a:latin typeface="Calibri" panose="020F0502020204030204" pitchFamily="34" charset="0"/>
                <a:cs typeface="Calibri" panose="020F0502020204030204" pitchFamily="34" charset="0"/>
              </a:rPr>
              <a:t>– Kevin McNulty</a:t>
            </a:r>
          </a:p>
          <a:p>
            <a:endParaRPr lang="en-US" dirty="0" smtClean="0">
              <a:latin typeface="Calibri" panose="020F0502020204030204" pitchFamily="34" charset="0"/>
              <a:cs typeface="Calibri" panose="020F0502020204030204" pitchFamily="34" charset="0"/>
            </a:endParaRPr>
          </a:p>
          <a:p>
            <a:pPr algn="ctr"/>
            <a:r>
              <a:rPr lang="en-US" sz="2400" b="1" dirty="0">
                <a:latin typeface="Calibri" panose="020F0502020204030204" pitchFamily="34" charset="0"/>
                <a:cs typeface="Calibri" panose="020F0502020204030204" pitchFamily="34" charset="0"/>
              </a:rPr>
              <a:t>Survey Support</a:t>
            </a:r>
          </a:p>
          <a:p>
            <a:endParaRPr lang="en-US" dirty="0" smtClean="0">
              <a:latin typeface="Calibri" panose="020F0502020204030204" pitchFamily="34" charset="0"/>
              <a:cs typeface="Calibri" panose="020F0502020204030204" pitchFamily="34" charset="0"/>
            </a:endParaRPr>
          </a:p>
          <a:p>
            <a:pPr algn="ctr"/>
            <a:endParaRPr lang="en-US" sz="2400" b="1" dirty="0" smtClean="0">
              <a:latin typeface="Calibri" panose="020F0502020204030204" pitchFamily="34" charset="0"/>
              <a:cs typeface="Calibri" panose="020F0502020204030204" pitchFamily="34" charset="0"/>
            </a:endParaRPr>
          </a:p>
          <a:p>
            <a:pPr algn="ctr"/>
            <a:endParaRPr lang="en-US" sz="2400" b="1" dirty="0" smtClean="0">
              <a:latin typeface="Calibri" panose="020F0502020204030204" pitchFamily="34" charset="0"/>
              <a:cs typeface="Calibri" panose="020F0502020204030204" pitchFamily="34" charset="0"/>
            </a:endParaRPr>
          </a:p>
          <a:p>
            <a:pPr algn="ctr"/>
            <a:endParaRPr lang="en-US" b="1" dirty="0" smtClean="0">
              <a:latin typeface="Calibri" panose="020F0502020204030204" pitchFamily="34" charset="0"/>
              <a:cs typeface="Calibri" panose="020F0502020204030204" pitchFamily="34" charset="0"/>
            </a:endParaRPr>
          </a:p>
          <a:p>
            <a:pPr algn="ctr"/>
            <a:r>
              <a:rPr lang="en-US" sz="1600" dirty="0" smtClean="0">
                <a:latin typeface="Calibri" panose="020F0502020204030204" pitchFamily="34" charset="0"/>
                <a:cs typeface="Calibri" panose="020F0502020204030204" pitchFamily="34" charset="0"/>
              </a:rPr>
              <a:t>Economic Developers Alberta</a:t>
            </a:r>
          </a:p>
          <a:p>
            <a:pPr algn="ctr"/>
            <a:r>
              <a:rPr lang="en-US" sz="1600" dirty="0" smtClean="0">
                <a:latin typeface="Calibri" panose="020F0502020204030204" pitchFamily="34" charset="0"/>
                <a:cs typeface="Calibri" panose="020F0502020204030204" pitchFamily="34" charset="0"/>
              </a:rPr>
              <a:t>Alberta Council of Technologies Society</a:t>
            </a:r>
          </a:p>
          <a:p>
            <a:pPr algn="ctr"/>
            <a:r>
              <a:rPr lang="en-US" sz="1600" dirty="0" smtClean="0">
                <a:latin typeface="Calibri" panose="020F0502020204030204" pitchFamily="34" charset="0"/>
                <a:cs typeface="Calibri" panose="020F0502020204030204" pitchFamily="34" charset="0"/>
              </a:rPr>
              <a:t>AB POL ECON </a:t>
            </a:r>
            <a:endParaRPr lang="en-US" dirty="0" smtClean="0"/>
          </a:p>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715000"/>
            <a:ext cx="93345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4510" y="4114800"/>
            <a:ext cx="5551180" cy="1048935"/>
          </a:xfrm>
          <a:prstGeom prst="rect">
            <a:avLst/>
          </a:prstGeom>
        </p:spPr>
      </p:pic>
    </p:spTree>
    <p:extLst>
      <p:ext uri="{BB962C8B-B14F-4D97-AF65-F5344CB8AC3E}">
        <p14:creationId xmlns:p14="http://schemas.microsoft.com/office/powerpoint/2010/main" val="2798233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2242" y="536487"/>
            <a:ext cx="4601757" cy="646331"/>
          </a:xfrm>
          <a:prstGeom prst="rect">
            <a:avLst/>
          </a:prstGeom>
          <a:noFill/>
        </p:spPr>
        <p:txBody>
          <a:bodyPr wrap="square" rtlCol="0">
            <a:spAutoFit/>
          </a:bodyPr>
          <a:lstStyle/>
          <a:p>
            <a:r>
              <a:rPr lang="en-US" sz="3600" dirty="0" smtClean="0">
                <a:latin typeface="Calibri" panose="020F0502020204030204" pitchFamily="34" charset="0"/>
                <a:cs typeface="Calibri" panose="020F0502020204030204" pitchFamily="34" charset="0"/>
              </a:rPr>
              <a:t>PROGRAM OBJECTIVES</a:t>
            </a:r>
            <a:endParaRPr lang="en-US" sz="3600" dirty="0">
              <a:latin typeface="Calibri" panose="020F0502020204030204" pitchFamily="34" charset="0"/>
              <a:cs typeface="Calibri" panose="020F0502020204030204" pitchFamily="34" charset="0"/>
            </a:endParaRPr>
          </a:p>
        </p:txBody>
      </p:sp>
      <p:sp>
        <p:nvSpPr>
          <p:cNvPr id="3" name="TextBox 2"/>
          <p:cNvSpPr txBox="1"/>
          <p:nvPr/>
        </p:nvSpPr>
        <p:spPr>
          <a:xfrm>
            <a:off x="533400" y="1182818"/>
            <a:ext cx="7924800" cy="5755422"/>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YOUR assessment and comments about Alberta’s economic diversification</a:t>
            </a:r>
          </a:p>
          <a:p>
            <a:endParaRPr lang="en-US" sz="2000" dirty="0" smtClean="0">
              <a:latin typeface="Calibri" panose="020F0502020204030204" pitchFamily="34" charset="0"/>
              <a:cs typeface="Calibri" panose="020F0502020204030204" pitchFamily="34" charset="0"/>
            </a:endParaRPr>
          </a:p>
          <a:p>
            <a:pPr>
              <a:lnSpc>
                <a:spcPct val="150000"/>
              </a:lnSpc>
            </a:pPr>
            <a:r>
              <a:rPr lang="en-US" sz="2000" dirty="0" smtClean="0">
                <a:latin typeface="Calibri" panose="020F0502020204030204" pitchFamily="34" charset="0"/>
                <a:cs typeface="Calibri" panose="020F0502020204030204" pitchFamily="34" charset="0"/>
              </a:rPr>
              <a:t>EPISODE #1. YOUR sentiment and </a:t>
            </a:r>
            <a:r>
              <a:rPr lang="en-US" sz="2000" dirty="0">
                <a:latin typeface="Calibri" panose="020F0502020204030204" pitchFamily="34" charset="0"/>
                <a:cs typeface="Calibri" panose="020F0502020204030204" pitchFamily="34" charset="0"/>
              </a:rPr>
              <a:t>views – </a:t>
            </a:r>
            <a:r>
              <a:rPr lang="en-US" sz="2000" dirty="0" smtClean="0">
                <a:latin typeface="Calibri" panose="020F0502020204030204" pitchFamily="34" charset="0"/>
                <a:cs typeface="Calibri" panose="020F0502020204030204" pitchFamily="34" charset="0"/>
              </a:rPr>
              <a:t>COUNT</a:t>
            </a:r>
          </a:p>
          <a:p>
            <a:pPr>
              <a:lnSpc>
                <a:spcPct val="150000"/>
              </a:lnSpc>
            </a:pPr>
            <a:endParaRPr lang="en-US" sz="2800" dirty="0" smtClean="0">
              <a:latin typeface="Calibri" panose="020F0502020204030204" pitchFamily="34" charset="0"/>
              <a:cs typeface="Calibri" panose="020F0502020204030204" pitchFamily="34" charset="0"/>
            </a:endParaRPr>
          </a:p>
          <a:p>
            <a:pPr>
              <a:lnSpc>
                <a:spcPct val="150000"/>
              </a:lnSpc>
            </a:pPr>
            <a:endParaRPr lang="en-US" sz="2800" dirty="0" smtClean="0">
              <a:latin typeface="Calibri" panose="020F0502020204030204" pitchFamily="34" charset="0"/>
              <a:cs typeface="Calibri" panose="020F0502020204030204" pitchFamily="34" charset="0"/>
            </a:endParaRPr>
          </a:p>
          <a:p>
            <a:pPr>
              <a:lnSpc>
                <a:spcPct val="150000"/>
              </a:lnSpc>
            </a:pPr>
            <a:endParaRPr lang="en-US" sz="2000" dirty="0" smtClean="0">
              <a:latin typeface="Calibri" panose="020F0502020204030204" pitchFamily="34" charset="0"/>
              <a:cs typeface="Calibri" panose="020F0502020204030204" pitchFamily="34" charset="0"/>
            </a:endParaRPr>
          </a:p>
          <a:p>
            <a:pPr>
              <a:lnSpc>
                <a:spcPct val="150000"/>
              </a:lnSpc>
            </a:pPr>
            <a:r>
              <a:rPr lang="en-US" sz="2000" dirty="0" smtClean="0">
                <a:latin typeface="Calibri" panose="020F0502020204030204" pitchFamily="34" charset="0"/>
                <a:cs typeface="Calibri" panose="020F0502020204030204" pitchFamily="34" charset="0"/>
              </a:rPr>
              <a:t>EPISODE #3. Sectors </a:t>
            </a:r>
            <a:r>
              <a:rPr lang="en-US" sz="2000" dirty="0">
                <a:latin typeface="Calibri" panose="020F0502020204030204" pitchFamily="34" charset="0"/>
                <a:cs typeface="Calibri" panose="020F0502020204030204" pitchFamily="34" charset="0"/>
              </a:rPr>
              <a:t>differ – </a:t>
            </a:r>
            <a:r>
              <a:rPr lang="en-US" sz="2000" dirty="0" smtClean="0">
                <a:latin typeface="Calibri" panose="020F0502020204030204" pitchFamily="34" charset="0"/>
                <a:cs typeface="Calibri" panose="020F0502020204030204" pitchFamily="34" charset="0"/>
              </a:rPr>
              <a:t>A LOT</a:t>
            </a:r>
          </a:p>
          <a:p>
            <a:pPr>
              <a:lnSpc>
                <a:spcPct val="150000"/>
              </a:lnSpc>
            </a:pPr>
            <a:r>
              <a:rPr lang="en-US" sz="2000" dirty="0" smtClean="0">
                <a:latin typeface="Calibri" panose="020F0502020204030204" pitchFamily="34" charset="0"/>
                <a:cs typeface="Calibri" panose="020F0502020204030204" pitchFamily="34" charset="0"/>
              </a:rPr>
              <a:t>EPISODE #4. Innovation can help – YES?</a:t>
            </a:r>
          </a:p>
          <a:p>
            <a:pPr marL="742950" lvl="1" indent="-285750">
              <a:buFontTx/>
              <a:buChar char="-"/>
            </a:pPr>
            <a:r>
              <a:rPr lang="en-US" sz="2000" dirty="0" smtClean="0">
                <a:latin typeface="Calibri" panose="020F0502020204030204" pitchFamily="34" charset="0"/>
                <a:cs typeface="Calibri" panose="020F0502020204030204" pitchFamily="34" charset="0"/>
              </a:rPr>
              <a:t>Introducing the Innovation Ecosystem</a:t>
            </a:r>
          </a:p>
          <a:p>
            <a:pPr marL="742950" lvl="1" indent="-285750">
              <a:buFontTx/>
              <a:buChar char="-"/>
            </a:pPr>
            <a:r>
              <a:rPr lang="en-US" sz="2000" dirty="0" smtClean="0">
                <a:latin typeface="Calibri" panose="020F0502020204030204" pitchFamily="34" charset="0"/>
                <a:cs typeface="Calibri" panose="020F0502020204030204" pitchFamily="34" charset="0"/>
              </a:rPr>
              <a:t>Assessing it’s effectiveness</a:t>
            </a:r>
          </a:p>
          <a:p>
            <a:pPr>
              <a:lnSpc>
                <a:spcPct val="150000"/>
              </a:lnSpc>
            </a:pPr>
            <a:r>
              <a:rPr lang="en-US" sz="2000" dirty="0" smtClean="0">
                <a:latin typeface="Calibri" panose="020F0502020204030204" pitchFamily="34" charset="0"/>
                <a:cs typeface="Calibri" panose="020F0502020204030204" pitchFamily="34" charset="0"/>
              </a:rPr>
              <a:t>EPISODE #5.  Summary Recommendations</a:t>
            </a:r>
          </a:p>
          <a:p>
            <a:pPr marL="285750" indent="-285750">
              <a:buFontTx/>
              <a:buChar char="-"/>
            </a:pPr>
            <a:endParaRPr lang="en-US" dirty="0" smtClean="0"/>
          </a:p>
          <a:p>
            <a:pPr marL="285750" indent="-285750">
              <a:buFontTx/>
              <a:buChar char="-"/>
            </a:pPr>
            <a:endParaRPr lang="en-US" dirty="0" smtClean="0"/>
          </a:p>
          <a:p>
            <a:pPr marL="285750" indent="-285750">
              <a:buFontTx/>
              <a:buChar char="-"/>
            </a:pPr>
            <a:endParaRPr lang="en-US" dirty="0"/>
          </a:p>
        </p:txBody>
      </p:sp>
      <p:sp>
        <p:nvSpPr>
          <p:cNvPr id="5" name="Slide Number Placeholder 4"/>
          <p:cNvSpPr>
            <a:spLocks noGrp="1"/>
          </p:cNvSpPr>
          <p:nvPr>
            <p:ph type="sldNum" sz="quarter" idx="12"/>
          </p:nvPr>
        </p:nvSpPr>
        <p:spPr/>
        <p:txBody>
          <a:bodyPr/>
          <a:lstStyle/>
          <a:p>
            <a:fld id="{8B089D80-B216-4550-9551-62BF928BF090}" type="slidenum">
              <a:rPr lang="en-US" smtClean="0"/>
              <a:t>2</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1100" y="57150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4249507141"/>
              </p:ext>
            </p:extLst>
          </p:nvPr>
        </p:nvGraphicFramePr>
        <p:xfrm>
          <a:off x="419100" y="2438400"/>
          <a:ext cx="8153400" cy="1447800"/>
        </p:xfrm>
        <a:graphic>
          <a:graphicData uri="http://schemas.openxmlformats.org/drawingml/2006/table">
            <a:tbl>
              <a:tblPr firstRow="1" bandRow="1">
                <a:tableStyleId>{5C22544A-7EE6-4342-B048-85BDC9FD1C3A}</a:tableStyleId>
              </a:tblPr>
              <a:tblGrid>
                <a:gridCol w="8153400"/>
              </a:tblGrid>
              <a:tr h="1447800">
                <a:tc>
                  <a:txBody>
                    <a:bodyPr/>
                    <a:lstStyle/>
                    <a:p>
                      <a:pPr>
                        <a:lnSpc>
                          <a:spcPct val="150000"/>
                        </a:lnSpc>
                      </a:pPr>
                      <a:r>
                        <a:rPr lang="en-US" sz="3200" dirty="0" smtClean="0">
                          <a:solidFill>
                            <a:srgbClr val="003399"/>
                          </a:solidFill>
                          <a:latin typeface="Calibri" panose="020F0502020204030204" pitchFamily="34" charset="0"/>
                          <a:cs typeface="Calibri" panose="020F0502020204030204" pitchFamily="34" charset="0"/>
                        </a:rPr>
                        <a:t>EPISODE #2. Locations differ for 2020 – A LOT</a:t>
                      </a:r>
                    </a:p>
                    <a:p>
                      <a:pPr marL="742950" lvl="1" indent="-285750">
                        <a:buFontTx/>
                        <a:buChar char="-"/>
                      </a:pPr>
                      <a:r>
                        <a:rPr lang="en-US" dirty="0" smtClean="0">
                          <a:solidFill>
                            <a:srgbClr val="003399"/>
                          </a:solidFill>
                          <a:latin typeface="Calibri" panose="020F0502020204030204" pitchFamily="34" charset="0"/>
                          <a:cs typeface="Calibri" panose="020F0502020204030204" pitchFamily="34" charset="0"/>
                        </a:rPr>
                        <a:t>Introducing Locations: Regions and sub-Regions</a:t>
                      </a:r>
                    </a:p>
                    <a:p>
                      <a:pPr marL="742950" lvl="1" indent="-285750">
                        <a:buFontTx/>
                        <a:buChar char="-"/>
                      </a:pPr>
                      <a:r>
                        <a:rPr lang="en-US" sz="1800" dirty="0" smtClean="0">
                          <a:solidFill>
                            <a:srgbClr val="003399"/>
                          </a:solidFill>
                          <a:latin typeface="Calibri" panose="020F0502020204030204" pitchFamily="34" charset="0"/>
                          <a:cs typeface="Calibri" panose="020F0502020204030204" pitchFamily="34" charset="0"/>
                        </a:rPr>
                        <a:t>Regional differences in economic resilience 2020 and since 2015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021977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95400" y="762000"/>
            <a:ext cx="6629400" cy="954107"/>
          </a:xfrm>
          <a:prstGeom prst="rect">
            <a:avLst/>
          </a:prstGeom>
          <a:noFill/>
        </p:spPr>
        <p:txBody>
          <a:bodyPr wrap="square" rtlCol="0">
            <a:spAutoFit/>
          </a:bodyPr>
          <a:lstStyle/>
          <a:p>
            <a:pPr algn="ctr"/>
            <a:r>
              <a:rPr lang="en-US" sz="2800" dirty="0" smtClean="0">
                <a:latin typeface="Calibri" panose="020F0502020204030204" pitchFamily="34" charset="0"/>
                <a:cs typeface="Calibri" panose="020F0502020204030204" pitchFamily="34" charset="0"/>
              </a:rPr>
              <a:t>Alberta’s economic resilience - very weak</a:t>
            </a:r>
          </a:p>
          <a:p>
            <a:pPr algn="ctr"/>
            <a:r>
              <a:rPr lang="en-US" sz="2800" dirty="0" smtClean="0">
                <a:latin typeface="Calibri" panose="020F0502020204030204" pitchFamily="34" charset="0"/>
                <a:cs typeface="Calibri" panose="020F0502020204030204" pitchFamily="34" charset="0"/>
              </a:rPr>
              <a:t>Fall 2020</a:t>
            </a:r>
            <a:endParaRPr lang="en-US" sz="2800" dirty="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8B089D80-B216-4550-9551-62BF928BF090}" type="slidenum">
              <a:rPr lang="en-US" smtClean="0"/>
              <a:t>3</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7912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267200" y="4336742"/>
            <a:ext cx="304800" cy="369332"/>
          </a:xfrm>
          <a:prstGeom prst="rect">
            <a:avLst/>
          </a:prstGeom>
          <a:solidFill>
            <a:schemeClr val="bg1"/>
          </a:solidFill>
        </p:spPr>
        <p:txBody>
          <a:bodyPr wrap="square" rtlCol="0">
            <a:spAutoFit/>
          </a:bodyPr>
          <a:lstStyle/>
          <a:p>
            <a:r>
              <a:rPr lang="en-US" b="1" dirty="0" smtClean="0">
                <a:latin typeface="Calibri" panose="020F0502020204030204" pitchFamily="34" charset="0"/>
                <a:cs typeface="Calibri" panose="020F0502020204030204" pitchFamily="34" charset="0"/>
              </a:rPr>
              <a:t>F</a:t>
            </a:r>
            <a:endParaRPr lang="en-US" b="1" dirty="0">
              <a:latin typeface="Calibri" panose="020F0502020204030204" pitchFamily="34" charset="0"/>
              <a:cs typeface="Calibri" panose="020F0502020204030204" pitchFamily="34" charset="0"/>
            </a:endParaRPr>
          </a:p>
        </p:txBody>
      </p:sp>
      <p:sp>
        <p:nvSpPr>
          <p:cNvPr id="8" name="TextBox 7"/>
          <p:cNvSpPr txBox="1"/>
          <p:nvPr/>
        </p:nvSpPr>
        <p:spPr>
          <a:xfrm>
            <a:off x="5486400" y="3014246"/>
            <a:ext cx="228600" cy="338554"/>
          </a:xfrm>
          <a:prstGeom prst="rect">
            <a:avLst/>
          </a:prstGeom>
          <a:solidFill>
            <a:schemeClr val="bg1"/>
          </a:solidFill>
        </p:spPr>
        <p:txBody>
          <a:bodyPr wrap="square" rtlCol="0">
            <a:spAutoFit/>
          </a:bodyPr>
          <a:lstStyle/>
          <a:p>
            <a:pPr algn="ctr"/>
            <a:r>
              <a:rPr lang="en-US" sz="1600" b="1" dirty="0" smtClean="0">
                <a:latin typeface="Calibri" panose="020F0502020204030204" pitchFamily="34" charset="0"/>
                <a:cs typeface="Calibri" panose="020F0502020204030204" pitchFamily="34" charset="0"/>
              </a:rPr>
              <a:t>C</a:t>
            </a:r>
            <a:endParaRPr lang="en-US" sz="1600" b="1" dirty="0">
              <a:latin typeface="Calibri" panose="020F0502020204030204" pitchFamily="34" charset="0"/>
              <a:cs typeface="Calibri" panose="020F0502020204030204" pitchFamily="34" charset="0"/>
            </a:endParaRPr>
          </a:p>
        </p:txBody>
      </p:sp>
      <p:sp>
        <p:nvSpPr>
          <p:cNvPr id="9" name="TextBox 8"/>
          <p:cNvSpPr txBox="1"/>
          <p:nvPr/>
        </p:nvSpPr>
        <p:spPr>
          <a:xfrm>
            <a:off x="5199355" y="2084626"/>
            <a:ext cx="280386"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B</a:t>
            </a:r>
            <a:endParaRPr lang="en-US" b="1" dirty="0">
              <a:latin typeface="Calibri" panose="020F0502020204030204" pitchFamily="34" charset="0"/>
              <a:cs typeface="Calibri" panose="020F0502020204030204" pitchFamily="34" charset="0"/>
            </a:endParaRPr>
          </a:p>
        </p:txBody>
      </p:sp>
      <p:sp>
        <p:nvSpPr>
          <p:cNvPr id="11" name="TextBox 10"/>
          <p:cNvSpPr txBox="1"/>
          <p:nvPr/>
        </p:nvSpPr>
        <p:spPr>
          <a:xfrm>
            <a:off x="5199355" y="3967410"/>
            <a:ext cx="280386"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D</a:t>
            </a:r>
            <a:endParaRPr lang="en-US" b="1" dirty="0">
              <a:latin typeface="Calibri" panose="020F0502020204030204" pitchFamily="34" charset="0"/>
              <a:cs typeface="Calibri" panose="020F0502020204030204" pitchFamily="34" charset="0"/>
            </a:endParaRPr>
          </a:p>
        </p:txBody>
      </p:sp>
      <p:sp>
        <p:nvSpPr>
          <p:cNvPr id="12" name="TextBox 11"/>
          <p:cNvSpPr txBox="1"/>
          <p:nvPr/>
        </p:nvSpPr>
        <p:spPr>
          <a:xfrm>
            <a:off x="3365377" y="2147825"/>
            <a:ext cx="304800"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4</a:t>
            </a:r>
            <a:endParaRPr lang="en-US" b="1" dirty="0">
              <a:latin typeface="Calibri" panose="020F0502020204030204" pitchFamily="34" charset="0"/>
              <a:cs typeface="Calibri" panose="020F0502020204030204" pitchFamily="34" charset="0"/>
            </a:endParaRPr>
          </a:p>
        </p:txBody>
      </p:sp>
      <p:sp>
        <p:nvSpPr>
          <p:cNvPr id="13" name="TextBox 12"/>
          <p:cNvSpPr txBox="1"/>
          <p:nvPr/>
        </p:nvSpPr>
        <p:spPr>
          <a:xfrm>
            <a:off x="3306193" y="3886200"/>
            <a:ext cx="304800" cy="369332"/>
          </a:xfrm>
          <a:prstGeom prst="rect">
            <a:avLst/>
          </a:prstGeom>
          <a:noFill/>
        </p:spPr>
        <p:txBody>
          <a:bodyPr wrap="square" rtlCol="0">
            <a:spAutoFit/>
          </a:bodyPr>
          <a:lstStyle/>
          <a:p>
            <a:r>
              <a:rPr lang="en-US" b="1" dirty="0" smtClean="0">
                <a:latin typeface="Calibri" panose="020F0502020204030204" pitchFamily="34" charset="0"/>
                <a:cs typeface="Calibri" panose="020F0502020204030204" pitchFamily="34" charset="0"/>
              </a:rPr>
              <a:t>2</a:t>
            </a:r>
            <a:endParaRPr lang="en-US" b="1" dirty="0">
              <a:latin typeface="Calibri" panose="020F0502020204030204" pitchFamily="34" charset="0"/>
              <a:cs typeface="Calibri" panose="020F0502020204030204" pitchFamily="34" charset="0"/>
            </a:endParaRPr>
          </a:p>
        </p:txBody>
      </p:sp>
      <p:sp>
        <p:nvSpPr>
          <p:cNvPr id="14" name="TextBox 13"/>
          <p:cNvSpPr txBox="1"/>
          <p:nvPr/>
        </p:nvSpPr>
        <p:spPr>
          <a:xfrm>
            <a:off x="3567344" y="4535464"/>
            <a:ext cx="681361" cy="461665"/>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 D</a:t>
            </a:r>
            <a:endParaRPr lang="en-US" sz="2400" b="1" dirty="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8875" y="1728893"/>
            <a:ext cx="3667125" cy="4090882"/>
          </a:xfrm>
          <a:prstGeom prst="rect">
            <a:avLst/>
          </a:prstGeom>
        </p:spPr>
      </p:pic>
    </p:spTree>
    <p:extLst>
      <p:ext uri="{BB962C8B-B14F-4D97-AF65-F5344CB8AC3E}">
        <p14:creationId xmlns:p14="http://schemas.microsoft.com/office/powerpoint/2010/main" val="2933153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68362"/>
          </a:xfrm>
        </p:spPr>
        <p:txBody>
          <a:bodyPr>
            <a:normAutofit fontScale="90000"/>
          </a:bodyPr>
          <a:lstStyle/>
          <a:p>
            <a:r>
              <a:rPr lang="en-US" sz="2400" b="1" dirty="0" smtClean="0">
                <a:solidFill>
                  <a:schemeClr val="tx1"/>
                </a:solidFill>
              </a:rPr>
              <a:t>Two clusters – Alberta’s economy is viewed as </a:t>
            </a:r>
            <a:r>
              <a:rPr lang="en-US" sz="2400" b="1" dirty="0">
                <a:solidFill>
                  <a:schemeClr val="tx1"/>
                </a:solidFill>
              </a:rPr>
              <a:t>Not Resilient by 73</a:t>
            </a:r>
            <a:r>
              <a:rPr lang="en-US" sz="2400" b="1" dirty="0" smtClean="0">
                <a:solidFill>
                  <a:schemeClr val="tx1"/>
                </a:solidFill>
              </a:rPr>
              <a:t>% and </a:t>
            </a:r>
            <a:r>
              <a:rPr lang="en-US" sz="2400" b="1" dirty="0">
                <a:solidFill>
                  <a:schemeClr val="tx1"/>
                </a:solidFill>
              </a:rPr>
              <a:t>Resilient </a:t>
            </a:r>
            <a:r>
              <a:rPr lang="en-US" sz="2400" b="1" dirty="0" smtClean="0">
                <a:solidFill>
                  <a:schemeClr val="tx1"/>
                </a:solidFill>
              </a:rPr>
              <a:t>by 21%.  Uncertainty is low at 6%. </a:t>
            </a:r>
            <a:endParaRPr lang="en-US" sz="2400" b="1" dirty="0">
              <a:solidFill>
                <a:schemeClr val="tx1"/>
              </a:solidFill>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914400" y="1721138"/>
            <a:ext cx="7772400" cy="4025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791200"/>
            <a:ext cx="93345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5800" y="1600200"/>
            <a:ext cx="7188693" cy="738664"/>
          </a:xfrm>
          <a:prstGeom prst="rect">
            <a:avLst/>
          </a:prstGeom>
          <a:solidFill>
            <a:schemeClr val="bg1"/>
          </a:solidFill>
        </p:spPr>
        <p:txBody>
          <a:bodyPr wrap="square" rtlCol="0">
            <a:spAutoFit/>
          </a:bodyPr>
          <a:lstStyle/>
          <a:p>
            <a:r>
              <a:rPr lang="en-US" sz="2100" dirty="0" smtClean="0">
                <a:latin typeface="Calibri" panose="020F0502020204030204" pitchFamily="34" charset="0"/>
                <a:cs typeface="Calibri" panose="020F0502020204030204" pitchFamily="34" charset="0"/>
              </a:rPr>
              <a:t>Q1. Please rate how you view the diversity of Alberta’s economy.</a:t>
            </a:r>
          </a:p>
          <a:p>
            <a:endParaRPr lang="en-US" sz="2100" dirty="0">
              <a:latin typeface="Calibri" panose="020F0502020204030204" pitchFamily="34" charset="0"/>
              <a:cs typeface="Calibri" panose="020F0502020204030204" pitchFamily="34" charset="0"/>
            </a:endParaRPr>
          </a:p>
        </p:txBody>
      </p:sp>
      <p:sp>
        <p:nvSpPr>
          <p:cNvPr id="3" name="TextBox 2"/>
          <p:cNvSpPr txBox="1"/>
          <p:nvPr/>
        </p:nvSpPr>
        <p:spPr>
          <a:xfrm>
            <a:off x="1676400" y="2669219"/>
            <a:ext cx="1295400" cy="276999"/>
          </a:xfrm>
          <a:prstGeom prst="rect">
            <a:avLst/>
          </a:prstGeom>
          <a:solidFill>
            <a:schemeClr val="bg1"/>
          </a:solidFill>
        </p:spPr>
        <p:txBody>
          <a:bodyPr wrap="square" rtlCol="0">
            <a:spAutoFit/>
          </a:bodyPr>
          <a:lstStyle/>
          <a:p>
            <a:r>
              <a:rPr lang="en-US" sz="1200" dirty="0">
                <a:latin typeface="Calibri" panose="020F0502020204030204" pitchFamily="34" charset="0"/>
                <a:cs typeface="Calibri" panose="020F0502020204030204" pitchFamily="34" charset="0"/>
              </a:rPr>
              <a:t>Not Very Resilient</a:t>
            </a:r>
          </a:p>
        </p:txBody>
      </p:sp>
      <p:sp>
        <p:nvSpPr>
          <p:cNvPr id="7" name="TextBox 6"/>
          <p:cNvSpPr txBox="1"/>
          <p:nvPr/>
        </p:nvSpPr>
        <p:spPr>
          <a:xfrm>
            <a:off x="1295401" y="3228201"/>
            <a:ext cx="1676399"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Somewhat Not Resilient</a:t>
            </a:r>
            <a:endParaRPr lang="en-US" sz="1200" dirty="0">
              <a:latin typeface="Calibri" panose="020F0502020204030204" pitchFamily="34" charset="0"/>
              <a:cs typeface="Calibri" panose="020F0502020204030204" pitchFamily="34" charset="0"/>
            </a:endParaRPr>
          </a:p>
        </p:txBody>
      </p:sp>
      <p:sp>
        <p:nvSpPr>
          <p:cNvPr id="4" name="TextBox 3"/>
          <p:cNvSpPr txBox="1"/>
          <p:nvPr/>
        </p:nvSpPr>
        <p:spPr>
          <a:xfrm>
            <a:off x="2286000" y="3730101"/>
            <a:ext cx="685800"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Neutral</a:t>
            </a:r>
            <a:endParaRPr lang="en-US" sz="1200" dirty="0">
              <a:latin typeface="Calibri" panose="020F0502020204030204" pitchFamily="34" charset="0"/>
              <a:cs typeface="Calibri" panose="020F0502020204030204" pitchFamily="34" charset="0"/>
            </a:endParaRPr>
          </a:p>
        </p:txBody>
      </p:sp>
      <p:sp>
        <p:nvSpPr>
          <p:cNvPr id="6" name="TextBox 5"/>
          <p:cNvSpPr txBox="1"/>
          <p:nvPr/>
        </p:nvSpPr>
        <p:spPr>
          <a:xfrm>
            <a:off x="1524001" y="4343400"/>
            <a:ext cx="1447799"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Somewhat Resilient</a:t>
            </a:r>
            <a:endParaRPr lang="en-US" sz="1200" dirty="0">
              <a:latin typeface="Calibri" panose="020F0502020204030204" pitchFamily="34" charset="0"/>
              <a:cs typeface="Calibri" panose="020F0502020204030204" pitchFamily="34" charset="0"/>
            </a:endParaRPr>
          </a:p>
        </p:txBody>
      </p:sp>
      <p:sp>
        <p:nvSpPr>
          <p:cNvPr id="8" name="TextBox 7"/>
          <p:cNvSpPr txBox="1"/>
          <p:nvPr/>
        </p:nvSpPr>
        <p:spPr>
          <a:xfrm>
            <a:off x="1905000" y="4953000"/>
            <a:ext cx="1066800" cy="276999"/>
          </a:xfrm>
          <a:prstGeom prst="rect">
            <a:avLst/>
          </a:prstGeom>
          <a:solidFill>
            <a:schemeClr val="bg1"/>
          </a:solidFill>
        </p:spPr>
        <p:txBody>
          <a:bodyPr wrap="square" rtlCol="0">
            <a:spAutoFit/>
          </a:bodyPr>
          <a:lstStyle/>
          <a:p>
            <a:r>
              <a:rPr lang="en-US" sz="1200" dirty="0" smtClean="0">
                <a:latin typeface="Calibri" panose="020F0502020204030204" pitchFamily="34" charset="0"/>
                <a:cs typeface="Calibri" panose="020F0502020204030204" pitchFamily="34" charset="0"/>
              </a:rPr>
              <a:t>Very Resilient</a:t>
            </a:r>
            <a:endParaRPr lang="en-US" sz="1200" dirty="0">
              <a:latin typeface="Calibri" panose="020F0502020204030204" pitchFamily="34" charset="0"/>
              <a:cs typeface="Calibri" panose="020F0502020204030204" pitchFamily="34" charset="0"/>
            </a:endParaRPr>
          </a:p>
        </p:txBody>
      </p:sp>
      <p:sp>
        <p:nvSpPr>
          <p:cNvPr id="9" name="Slide Number Placeholder 8"/>
          <p:cNvSpPr>
            <a:spLocks noGrp="1"/>
          </p:cNvSpPr>
          <p:nvPr>
            <p:ph type="sldNum" sz="quarter" idx="12"/>
          </p:nvPr>
        </p:nvSpPr>
        <p:spPr/>
        <p:txBody>
          <a:bodyPr/>
          <a:lstStyle/>
          <a:p>
            <a:fld id="{8B089D80-B216-4550-9551-62BF928BF090}" type="slidenum">
              <a:rPr lang="en-US" smtClean="0"/>
              <a:t>4</a:t>
            </a:fld>
            <a:endParaRPr lang="en-US"/>
          </a:p>
        </p:txBody>
      </p:sp>
    </p:spTree>
    <p:extLst>
      <p:ext uri="{BB962C8B-B14F-4D97-AF65-F5344CB8AC3E}">
        <p14:creationId xmlns:p14="http://schemas.microsoft.com/office/powerpoint/2010/main" val="3873387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1360" y="761999"/>
            <a:ext cx="8005440" cy="830997"/>
          </a:xfrm>
          <a:prstGeom prst="rect">
            <a:avLst/>
          </a:prstGeom>
          <a:noFill/>
        </p:spPr>
        <p:txBody>
          <a:bodyPr wrap="square" rtlCol="0">
            <a:spAutoFit/>
          </a:bodyPr>
          <a:lstStyle/>
          <a:p>
            <a:r>
              <a:rPr lang="en-US" sz="2400" dirty="0" smtClean="0">
                <a:latin typeface="Calibri" panose="020F0502020204030204" pitchFamily="34" charset="0"/>
                <a:cs typeface="Calibri" panose="020F0502020204030204" pitchFamily="34" charset="0"/>
              </a:rPr>
              <a:t>Alberta’s 2020 economic resilience – weak and weaker since the Spring of 2019 </a:t>
            </a:r>
            <a:endParaRPr lang="en-US" sz="2400" dirty="0">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fld id="{8B089D80-B216-4550-9551-62BF928BF090}" type="slidenum">
              <a:rPr lang="en-US" smtClean="0"/>
              <a:t>5</a:t>
            </a:fld>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5715000"/>
            <a:ext cx="927100"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133600"/>
            <a:ext cx="860668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3921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010400" cy="762000"/>
          </a:xfrm>
        </p:spPr>
        <p:txBody>
          <a:bodyPr>
            <a:normAutofit fontScale="90000"/>
          </a:bodyPr>
          <a:lstStyle/>
          <a:p>
            <a:r>
              <a:rPr lang="en-US" sz="2400" dirty="0" smtClean="0">
                <a:solidFill>
                  <a:schemeClr val="tx1"/>
                </a:solidFill>
                <a:latin typeface="Calibri" panose="020F0502020204030204" pitchFamily="34" charset="0"/>
                <a:cs typeface="Calibri" panose="020F0502020204030204" pitchFamily="34" charset="0"/>
              </a:rPr>
              <a:t>The most sensitive measures of Alberta’s economy are  Corporate investment activity and Job-related measures</a:t>
            </a:r>
            <a:endParaRPr lang="en-US" sz="2400" dirty="0">
              <a:solidFill>
                <a:schemeClr val="tx1"/>
              </a:solidFill>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fld id="{8B089D80-B216-4550-9551-62BF928BF090}" type="slidenum">
              <a:rPr lang="en-US" smtClean="0"/>
              <a:t>6</a:t>
            </a:fld>
            <a:endParaRPr lang="en-US"/>
          </a:p>
        </p:txBody>
      </p:sp>
      <p:pic>
        <p:nvPicPr>
          <p:cNvPr id="8"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990600" y="1143000"/>
            <a:ext cx="6830105" cy="4871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6200" y="5849359"/>
            <a:ext cx="809625" cy="589382"/>
          </a:xfrm>
          <a:prstGeom prst="rect">
            <a:avLst/>
          </a:prstGeom>
        </p:spPr>
      </p:pic>
    </p:spTree>
    <p:extLst>
      <p:ext uri="{BB962C8B-B14F-4D97-AF65-F5344CB8AC3E}">
        <p14:creationId xmlns:p14="http://schemas.microsoft.com/office/powerpoint/2010/main" val="2665376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838200"/>
            <a:ext cx="184731" cy="369332"/>
          </a:xfrm>
          <a:prstGeom prst="rect">
            <a:avLst/>
          </a:prstGeom>
          <a:noFill/>
        </p:spPr>
        <p:txBody>
          <a:bodyPr wrap="none" rtlCol="0">
            <a:spAutoFit/>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94007203"/>
              </p:ext>
            </p:extLst>
          </p:nvPr>
        </p:nvGraphicFramePr>
        <p:xfrm>
          <a:off x="838200" y="1828800"/>
          <a:ext cx="7391400" cy="3383280"/>
        </p:xfrm>
        <a:graphic>
          <a:graphicData uri="http://schemas.openxmlformats.org/drawingml/2006/table">
            <a:tbl>
              <a:tblPr firstRow="1" bandRow="1">
                <a:tableStyleId>{5C22544A-7EE6-4342-B048-85BDC9FD1C3A}</a:tableStyleId>
              </a:tblPr>
              <a:tblGrid>
                <a:gridCol w="2790334"/>
                <a:gridCol w="4601066"/>
              </a:tblGrid>
              <a:tr h="3185160">
                <a:tc>
                  <a:txBody>
                    <a:bodyPr/>
                    <a:lstStyle/>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endParaRPr lang="en-US" dirty="0" smtClean="0">
                        <a:latin typeface="Calibri" panose="020F0502020204030204" pitchFamily="34" charset="0"/>
                        <a:cs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Calibri" panose="020F0502020204030204" pitchFamily="34" charset="0"/>
                          <a:cs typeface="Calibri" panose="020F0502020204030204" pitchFamily="34" charset="0"/>
                        </a:rPr>
                        <a:t>Perry Kinkaide, </a:t>
                      </a:r>
                      <a:r>
                        <a:rPr lang="en-US" sz="1400" b="0" dirty="0" smtClean="0">
                          <a:solidFill>
                            <a:schemeClr val="tx1"/>
                          </a:solidFill>
                          <a:latin typeface="Calibri" panose="020F0502020204030204" pitchFamily="34" charset="0"/>
                          <a:cs typeface="Calibri" panose="020F0502020204030204" pitchFamily="34" charset="0"/>
                        </a:rPr>
                        <a:t>MSc, PhD, CMC</a:t>
                      </a:r>
                    </a:p>
                    <a:p>
                      <a:endParaRPr lang="en-US" dirty="0">
                        <a:latin typeface="Calibri" panose="020F0502020204030204" pitchFamily="34" charset="0"/>
                        <a:cs typeface="Calibri" panose="020F0502020204030204" pitchFamily="34" charset="0"/>
                      </a:endParaRPr>
                    </a:p>
                  </a:txBody>
                  <a:tcPr>
                    <a:noFill/>
                  </a:tcPr>
                </a:tc>
                <a:tc>
                  <a:txBody>
                    <a:bodyPr/>
                    <a:lstStyle/>
                    <a:p>
                      <a:pPr algn="just"/>
                      <a:r>
                        <a:rPr lang="en-US" sz="1600" b="0" dirty="0" smtClean="0">
                          <a:solidFill>
                            <a:schemeClr val="tx1"/>
                          </a:solidFill>
                          <a:latin typeface="Calibri" panose="020F0502020204030204" pitchFamily="34" charset="0"/>
                          <a:cs typeface="Calibri" panose="020F0502020204030204" pitchFamily="34" charset="0"/>
                        </a:rPr>
                        <a:t>A celebrated change agent throughout  a</a:t>
                      </a:r>
                      <a:r>
                        <a:rPr lang="en-US" sz="1600" b="0" baseline="0" dirty="0" smtClean="0">
                          <a:solidFill>
                            <a:schemeClr val="tx1"/>
                          </a:solidFill>
                          <a:latin typeface="Calibri" panose="020F0502020204030204" pitchFamily="34" charset="0"/>
                          <a:cs typeface="Calibri" panose="020F0502020204030204" pitchFamily="34" charset="0"/>
                        </a:rPr>
                        <a:t> varied career including senior positions as an academic and leader of NGOs, manager and consultant for numerous public and private organizations. </a:t>
                      </a:r>
                    </a:p>
                    <a:p>
                      <a:pPr algn="just"/>
                      <a:r>
                        <a:rPr lang="en-US" sz="1600" b="0" baseline="0" dirty="0" smtClean="0">
                          <a:solidFill>
                            <a:schemeClr val="tx1"/>
                          </a:solidFill>
                          <a:latin typeface="Calibri" panose="020F0502020204030204" pitchFamily="34" charset="0"/>
                          <a:cs typeface="Calibri" panose="020F0502020204030204" pitchFamily="34" charset="0"/>
                        </a:rPr>
                        <a:t> </a:t>
                      </a:r>
                    </a:p>
                    <a:p>
                      <a:pPr algn="just"/>
                      <a:r>
                        <a:rPr lang="en-US" sz="1600" b="0" baseline="0" dirty="0" smtClean="0">
                          <a:solidFill>
                            <a:schemeClr val="tx1"/>
                          </a:solidFill>
                          <a:latin typeface="Calibri" panose="020F0502020204030204" pitchFamily="34" charset="0"/>
                          <a:cs typeface="Calibri" panose="020F0502020204030204" pitchFamily="34" charset="0"/>
                        </a:rPr>
                        <a:t>Now in “retirement” Perry - as President of Kinkaide Enterprises Inc., mentors and finances start-ups employing emerging technologies, and routinely monitors the status of Alberta’s economy, diversification, and associated innovation ecosystem.</a:t>
                      </a:r>
                    </a:p>
                    <a:p>
                      <a:endParaRPr lang="en-US" sz="1600" b="0" baseline="0" dirty="0" smtClean="0">
                        <a:solidFill>
                          <a:schemeClr val="tx1"/>
                        </a:solidFill>
                        <a:latin typeface="Calibri" panose="020F0502020204030204" pitchFamily="34" charset="0"/>
                        <a:cs typeface="Calibri" panose="020F0502020204030204" pitchFamily="34" charset="0"/>
                      </a:endParaRPr>
                    </a:p>
                    <a:p>
                      <a:r>
                        <a:rPr lang="en-US" sz="1600" b="0" baseline="0" dirty="0" smtClean="0">
                          <a:solidFill>
                            <a:schemeClr val="tx1"/>
                          </a:solidFill>
                          <a:latin typeface="Calibri" panose="020F0502020204030204" pitchFamily="34" charset="0"/>
                          <a:cs typeface="Calibri" panose="020F0502020204030204" pitchFamily="34" charset="0"/>
                        </a:rPr>
                        <a:t>Recognized as one of 50 most influential Albertans.  </a:t>
                      </a:r>
                      <a:endParaRPr lang="en-US" sz="1600" b="0" dirty="0">
                        <a:solidFill>
                          <a:schemeClr val="tx1"/>
                        </a:solidFill>
                        <a:latin typeface="Calibri" panose="020F0502020204030204" pitchFamily="34" charset="0"/>
                        <a:cs typeface="Calibri" panose="020F0502020204030204" pitchFamily="34" charset="0"/>
                      </a:endParaRPr>
                    </a:p>
                  </a:txBody>
                  <a:tcPr>
                    <a:noFill/>
                  </a:tcPr>
                </a:tc>
              </a:tr>
            </a:tbl>
          </a:graphicData>
        </a:graphic>
      </p:graphicFrame>
      <p:sp>
        <p:nvSpPr>
          <p:cNvPr id="6" name="TextBox 5"/>
          <p:cNvSpPr txBox="1"/>
          <p:nvPr/>
        </p:nvSpPr>
        <p:spPr>
          <a:xfrm>
            <a:off x="838200" y="699700"/>
            <a:ext cx="2817246" cy="1015663"/>
          </a:xfrm>
          <a:prstGeom prst="rect">
            <a:avLst/>
          </a:prstGeom>
          <a:noFill/>
        </p:spPr>
        <p:txBody>
          <a:bodyPr wrap="none" rtlCol="0">
            <a:spAutoFit/>
          </a:bodyPr>
          <a:lstStyle/>
          <a:p>
            <a:r>
              <a:rPr lang="en-US" sz="6000" dirty="0" smtClean="0">
                <a:cs typeface="Calibri" panose="020F0502020204030204" pitchFamily="34" charset="0"/>
              </a:rPr>
              <a:t>Welcome</a:t>
            </a:r>
            <a:endParaRPr lang="en-US" sz="6000" dirty="0">
              <a:cs typeface="Calibri" panose="020F0502020204030204" pitchFamily="34" charset="0"/>
            </a:endParaRPr>
          </a:p>
        </p:txBody>
      </p:sp>
      <p:sp>
        <p:nvSpPr>
          <p:cNvPr id="7" name="Slide Number Placeholder 6"/>
          <p:cNvSpPr>
            <a:spLocks noGrp="1"/>
          </p:cNvSpPr>
          <p:nvPr>
            <p:ph type="sldNum" sz="quarter" idx="12"/>
          </p:nvPr>
        </p:nvSpPr>
        <p:spPr/>
        <p:txBody>
          <a:bodyPr/>
          <a:lstStyle/>
          <a:p>
            <a:fld id="{8B089D80-B216-4550-9551-62BF928BF090}" type="slidenum">
              <a:rPr lang="en-US" smtClean="0"/>
              <a:t>7</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5791200"/>
            <a:ext cx="926307" cy="673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565" y="1981200"/>
            <a:ext cx="2362200" cy="2362200"/>
          </a:xfrm>
          <a:prstGeom prst="rect">
            <a:avLst/>
          </a:prstGeom>
        </p:spPr>
      </p:pic>
      <p:sp>
        <p:nvSpPr>
          <p:cNvPr id="5" name="TextBox 4"/>
          <p:cNvSpPr txBox="1"/>
          <p:nvPr/>
        </p:nvSpPr>
        <p:spPr>
          <a:xfrm>
            <a:off x="2246823" y="5105400"/>
            <a:ext cx="4153977" cy="1200329"/>
          </a:xfrm>
          <a:prstGeom prst="rect">
            <a:avLst/>
          </a:prstGeom>
          <a:noFill/>
        </p:spPr>
        <p:txBody>
          <a:bodyPr wrap="square" rtlCol="0">
            <a:spAutoFit/>
          </a:bodyPr>
          <a:lstStyle/>
          <a:p>
            <a:pPr algn="ctr"/>
            <a:r>
              <a:rPr lang="en-US" dirty="0" smtClean="0">
                <a:latin typeface="Calibri" panose="020F0502020204030204" pitchFamily="34" charset="0"/>
                <a:cs typeface="Calibri" panose="020F0502020204030204" pitchFamily="34" charset="0"/>
              </a:rPr>
              <a:t>Contact</a:t>
            </a:r>
            <a:r>
              <a:rPr lang="en-US" dirty="0" smtClean="0">
                <a:solidFill>
                  <a:srgbClr val="0000FF"/>
                </a:solidFill>
                <a:latin typeface="Calibri" panose="020F0502020204030204" pitchFamily="34" charset="0"/>
                <a:cs typeface="Calibri" panose="020F0502020204030204" pitchFamily="34" charset="0"/>
              </a:rPr>
              <a:t>: Perry@PerryKinkaide.com</a:t>
            </a:r>
            <a:endParaRPr lang="en-US" dirty="0">
              <a:solidFill>
                <a:srgbClr val="0000FF"/>
              </a:solidFill>
              <a:latin typeface="Calibri" panose="020F0502020204030204" pitchFamily="34" charset="0"/>
              <a:cs typeface="Calibri" panose="020F0502020204030204" pitchFamily="34" charset="0"/>
            </a:endParaRPr>
          </a:p>
          <a:p>
            <a:pPr algn="ctr"/>
            <a:endParaRPr lang="en-US" dirty="0" smtClean="0">
              <a:latin typeface="Calibri" panose="020F0502020204030204" pitchFamily="34" charset="0"/>
              <a:cs typeface="Calibri" panose="020F0502020204030204" pitchFamily="34" charset="0"/>
            </a:endParaRPr>
          </a:p>
          <a:p>
            <a:pPr algn="ctr"/>
            <a:r>
              <a:rPr lang="en-US" dirty="0" smtClean="0">
                <a:latin typeface="Calibri" panose="020F0502020204030204" pitchFamily="34" charset="0"/>
                <a:cs typeface="Calibri" panose="020F0502020204030204" pitchFamily="34" charset="0"/>
              </a:rPr>
              <a:t>Website: PerryKinkaide.com</a:t>
            </a:r>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0606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089D80-B216-4550-9551-62BF928BF090}" type="slidenum">
              <a:rPr lang="en-US" smtClean="0"/>
              <a:t>8</a:t>
            </a:fld>
            <a:endParaRPr lang="en-US"/>
          </a:p>
        </p:txBody>
      </p:sp>
      <p:sp>
        <p:nvSpPr>
          <p:cNvPr id="2056" name="TextBox 2055"/>
          <p:cNvSpPr txBox="1"/>
          <p:nvPr/>
        </p:nvSpPr>
        <p:spPr>
          <a:xfrm>
            <a:off x="1295400" y="381000"/>
            <a:ext cx="6477000" cy="523220"/>
          </a:xfrm>
          <a:prstGeom prst="rect">
            <a:avLst/>
          </a:prstGeom>
          <a:noFill/>
        </p:spPr>
        <p:txBody>
          <a:bodyPr wrap="square" rtlCol="0">
            <a:spAutoFit/>
          </a:bodyPr>
          <a:lstStyle/>
          <a:p>
            <a:r>
              <a:rPr lang="en-US" sz="2800" dirty="0" smtClean="0">
                <a:latin typeface="Calibri" panose="020F0502020204030204" pitchFamily="34" charset="0"/>
                <a:cs typeface="Calibri" panose="020F0502020204030204" pitchFamily="34" charset="0"/>
              </a:rPr>
              <a:t>REGIONAL Economic Resilience – Fall 2020</a:t>
            </a:r>
            <a:endParaRPr lang="en-US" sz="2800" dirty="0">
              <a:latin typeface="Calibri" panose="020F0502020204030204" pitchFamily="34" charset="0"/>
              <a:cs typeface="Calibri" panose="020F0502020204030204" pitchFamily="34" charset="0"/>
            </a:endParaRPr>
          </a:p>
        </p:txBody>
      </p:sp>
      <p:sp>
        <p:nvSpPr>
          <p:cNvPr id="3" name="TextBox 2"/>
          <p:cNvSpPr txBox="1"/>
          <p:nvPr/>
        </p:nvSpPr>
        <p:spPr>
          <a:xfrm>
            <a:off x="6400800" y="2057400"/>
            <a:ext cx="914400" cy="369332"/>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OTHER</a:t>
            </a:r>
            <a:endParaRPr lang="en-US" dirty="0">
              <a:latin typeface="Calibri" panose="020F0502020204030204" pitchFamily="34" charset="0"/>
              <a:cs typeface="Calibri" panose="020F0502020204030204" pitchFamily="34" charset="0"/>
            </a:endParaRPr>
          </a:p>
        </p:txBody>
      </p:sp>
      <p:sp>
        <p:nvSpPr>
          <p:cNvPr id="4" name="TextBox 3"/>
          <p:cNvSpPr txBox="1"/>
          <p:nvPr/>
        </p:nvSpPr>
        <p:spPr>
          <a:xfrm>
            <a:off x="933635" y="5105400"/>
            <a:ext cx="7543800" cy="1200329"/>
          </a:xfrm>
          <a:prstGeom prst="rect">
            <a:avLst/>
          </a:prstGeom>
          <a:noFill/>
        </p:spPr>
        <p:txBody>
          <a:bodyPr wrap="square" rtlCol="0">
            <a:spAutoFit/>
          </a:bodyPr>
          <a:lstStyle/>
          <a:p>
            <a:pPr marL="285750"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Edmonton Region is the least economically resilient followed by Calgary</a:t>
            </a:r>
          </a:p>
          <a:p>
            <a:pPr marL="285750"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Other is comprised of the 3 Regions North, South, and Central each is viewed as more resilient than both the Edmonton and Calgary Regions</a:t>
            </a:r>
          </a:p>
          <a:p>
            <a:pPr marL="285750" indent="-285750">
              <a:buFont typeface="Arial" panose="020B0604020202020204" pitchFamily="34" charset="0"/>
              <a:buChar char="•"/>
            </a:pPr>
            <a:r>
              <a:rPr lang="en-US" dirty="0" smtClean="0">
                <a:latin typeface="Calibri" panose="020F0502020204030204" pitchFamily="34" charset="0"/>
                <a:cs typeface="Calibri" panose="020F0502020204030204" pitchFamily="34" charset="0"/>
              </a:rPr>
              <a:t>Southern Alberta is the most economically resilient with Edmonton the least</a:t>
            </a:r>
            <a:endParaRPr lang="en-US" dirty="0">
              <a:latin typeface="Calibri" panose="020F0502020204030204" pitchFamily="34" charset="0"/>
              <a:cs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399" y="1231533"/>
            <a:ext cx="8501063" cy="3846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721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B089D80-B216-4550-9551-62BF928BF090}" type="slidenum">
              <a:rPr lang="en-US" smtClean="0"/>
              <a:t>9</a:t>
            </a:fld>
            <a:endParaRPr lang="en-US"/>
          </a:p>
        </p:txBody>
      </p:sp>
      <p:sp>
        <p:nvSpPr>
          <p:cNvPr id="3" name="TextBox 2"/>
          <p:cNvSpPr txBox="1"/>
          <p:nvPr/>
        </p:nvSpPr>
        <p:spPr>
          <a:xfrm>
            <a:off x="1115124" y="283421"/>
            <a:ext cx="6765155" cy="461665"/>
          </a:xfrm>
          <a:prstGeom prst="rect">
            <a:avLst/>
          </a:prstGeom>
          <a:noFill/>
        </p:spPr>
        <p:txBody>
          <a:bodyPr wrap="square" rtlCol="0">
            <a:spAutoFit/>
          </a:bodyPr>
          <a:lstStyle/>
          <a:p>
            <a:r>
              <a:rPr lang="en-US" sz="2400" dirty="0" smtClean="0">
                <a:latin typeface="Calibri" panose="020F0502020204030204" pitchFamily="34" charset="0"/>
                <a:cs typeface="Calibri" panose="020F0502020204030204" pitchFamily="34" charset="0"/>
              </a:rPr>
              <a:t>Measures of economic resilience – Regional rankings</a:t>
            </a:r>
            <a:endParaRPr lang="en-US" sz="2400" dirty="0">
              <a:latin typeface="Calibri" panose="020F0502020204030204" pitchFamily="34" charset="0"/>
              <a:cs typeface="Calibri" panose="020F050202020403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303475439"/>
              </p:ext>
            </p:extLst>
          </p:nvPr>
        </p:nvGraphicFramePr>
        <p:xfrm>
          <a:off x="381000" y="2590800"/>
          <a:ext cx="7696203" cy="2961640"/>
        </p:xfrm>
        <a:graphic>
          <a:graphicData uri="http://schemas.openxmlformats.org/drawingml/2006/table">
            <a:tbl>
              <a:tblPr firstRow="1" bandRow="1">
                <a:tableStyleId>{5C22544A-7EE6-4342-B048-85BDC9FD1C3A}</a:tableStyleId>
              </a:tblPr>
              <a:tblGrid>
                <a:gridCol w="1593404"/>
                <a:gridCol w="651848"/>
                <a:gridCol w="702233"/>
                <a:gridCol w="673888"/>
                <a:gridCol w="724273"/>
                <a:gridCol w="730573"/>
                <a:gridCol w="654996"/>
                <a:gridCol w="654996"/>
                <a:gridCol w="654996"/>
                <a:gridCol w="654996"/>
              </a:tblGrid>
              <a:tr h="370840">
                <a:tc>
                  <a:txBody>
                    <a:bodyPr/>
                    <a:lstStyle/>
                    <a:p>
                      <a:endParaRPr lang="en-US" dirty="0">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57977">
                <a:tc>
                  <a:txBody>
                    <a:bodyPr/>
                    <a:lstStyle/>
                    <a:p>
                      <a:pPr algn="l">
                        <a:lnSpc>
                          <a:spcPct val="100000"/>
                        </a:lnSpc>
                      </a:pPr>
                      <a:r>
                        <a:rPr lang="en-US" dirty="0" smtClean="0">
                          <a:latin typeface="Calibri" panose="020F0502020204030204" pitchFamily="34" charset="0"/>
                          <a:cs typeface="Calibri" panose="020F0502020204030204" pitchFamily="34" charset="0"/>
                        </a:rPr>
                        <a:t>Alberta</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1600" dirty="0" smtClean="0">
                          <a:latin typeface="Calibri" panose="020F0502020204030204" pitchFamily="34" charset="0"/>
                          <a:cs typeface="Calibri" panose="020F0502020204030204" pitchFamily="34" charset="0"/>
                        </a:rPr>
                        <a:t>1</a:t>
                      </a:r>
                      <a:endParaRPr lang="en-US" sz="16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l"/>
                      <a:r>
                        <a:rPr lang="en-US" dirty="0" smtClean="0">
                          <a:latin typeface="Calibri" panose="020F0502020204030204" pitchFamily="34" charset="0"/>
                          <a:cs typeface="Calibri" panose="020F0502020204030204" pitchFamily="34" charset="0"/>
                        </a:rPr>
                        <a:t>2</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l"/>
                      <a:r>
                        <a:rPr lang="en-US" dirty="0" smtClean="0">
                          <a:latin typeface="Calibri" panose="020F0502020204030204" pitchFamily="34" charset="0"/>
                          <a:cs typeface="Calibri" panose="020F0502020204030204" pitchFamily="34" charset="0"/>
                        </a:rPr>
                        <a:t>3</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l"/>
                      <a:r>
                        <a:rPr lang="en-US" dirty="0" smtClean="0">
                          <a:latin typeface="Calibri" panose="020F0502020204030204" pitchFamily="34" charset="0"/>
                          <a:cs typeface="Calibri" panose="020F0502020204030204" pitchFamily="34" charset="0"/>
                        </a:rPr>
                        <a:t>4</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l"/>
                      <a:r>
                        <a:rPr lang="en-US" dirty="0" smtClean="0">
                          <a:latin typeface="Calibri" panose="020F0502020204030204" pitchFamily="34" charset="0"/>
                          <a:cs typeface="Calibri" panose="020F0502020204030204" pitchFamily="34" charset="0"/>
                        </a:rPr>
                        <a:t>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l"/>
                      <a:r>
                        <a:rPr lang="en-US" dirty="0" smtClean="0">
                          <a:latin typeface="Calibri" panose="020F0502020204030204" pitchFamily="34" charset="0"/>
                          <a:cs typeface="Calibri" panose="020F0502020204030204" pitchFamily="34" charset="0"/>
                        </a:rPr>
                        <a:t>6</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l"/>
                      <a:r>
                        <a:rPr lang="en-US" dirty="0" smtClean="0">
                          <a:latin typeface="Calibri" panose="020F0502020204030204" pitchFamily="34" charset="0"/>
                          <a:cs typeface="Calibri" panose="020F0502020204030204" pitchFamily="34" charset="0"/>
                        </a:rPr>
                        <a:t>7</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dirty="0" smtClean="0">
                          <a:latin typeface="Calibri" panose="020F0502020204030204" pitchFamily="34" charset="0"/>
                          <a:cs typeface="Calibri" panose="020F0502020204030204" pitchFamily="34" charset="0"/>
                        </a:rPr>
                        <a:t>8</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dirty="0" smtClean="0">
                          <a:latin typeface="Calibri" panose="020F0502020204030204" pitchFamily="34" charset="0"/>
                          <a:cs typeface="Calibri" panose="020F0502020204030204" pitchFamily="34" charset="0"/>
                        </a:rPr>
                        <a:t>9</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ctr"/>
                      <a:r>
                        <a:rPr lang="en-US" dirty="0" smtClean="0">
                          <a:latin typeface="Calibri" panose="020F0502020204030204" pitchFamily="34" charset="0"/>
                          <a:cs typeface="Calibri" panose="020F0502020204030204" pitchFamily="34" charset="0"/>
                        </a:rPr>
                        <a:t>Edmonton</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latin typeface="Calibri" panose="020F0502020204030204" pitchFamily="34" charset="0"/>
                          <a:cs typeface="Calibri" panose="020F0502020204030204" pitchFamily="34" charset="0"/>
                        </a:rPr>
                        <a:t>2.5</a:t>
                      </a:r>
                      <a:endParaRPr lang="en-US" sz="16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dirty="0" smtClean="0">
                          <a:latin typeface="Calibri" panose="020F0502020204030204" pitchFamily="34" charset="0"/>
                          <a:cs typeface="Calibri" panose="020F0502020204030204" pitchFamily="34" charset="0"/>
                        </a:rPr>
                        <a:t>2.5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2.5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4</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6</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9</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8</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7</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a:r>
                        <a:rPr lang="en-US" dirty="0" smtClean="0">
                          <a:latin typeface="Calibri" panose="020F0502020204030204" pitchFamily="34" charset="0"/>
                          <a:cs typeface="Calibri" panose="020F0502020204030204" pitchFamily="34" charset="0"/>
                        </a:rPr>
                        <a:t>     Calgary</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0" dirty="0" smtClean="0">
                          <a:latin typeface="Calibri" panose="020F0502020204030204" pitchFamily="34" charset="0"/>
                          <a:cs typeface="Calibri" panose="020F0502020204030204" pitchFamily="34" charset="0"/>
                        </a:rPr>
                        <a:t>1</a:t>
                      </a:r>
                      <a:endParaRPr lang="en-US" sz="1800" b="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dirty="0" smtClean="0">
                          <a:latin typeface="Calibri" panose="020F0502020204030204" pitchFamily="34" charset="0"/>
                          <a:cs typeface="Calibri" panose="020F0502020204030204" pitchFamily="34" charset="0"/>
                        </a:rPr>
                        <a:t>2</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4.5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3</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4.55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6</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8</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7</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9</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l"/>
                      <a:r>
                        <a:rPr lang="en-US" dirty="0" smtClean="0">
                          <a:latin typeface="Calibri" panose="020F0502020204030204" pitchFamily="34" charset="0"/>
                          <a:cs typeface="Calibri" panose="020F0502020204030204" pitchFamily="34" charset="0"/>
                        </a:rPr>
                        <a:t>     Other</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smtClean="0">
                          <a:latin typeface="Calibri" panose="020F0502020204030204" pitchFamily="34" charset="0"/>
                          <a:cs typeface="Calibri" panose="020F0502020204030204" pitchFamily="34"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r>
                        <a:rPr lang="en-US" dirty="0" smtClean="0">
                          <a:latin typeface="Calibri" panose="020F0502020204030204" pitchFamily="34" charset="0"/>
                          <a:cs typeface="Calibri" panose="020F0502020204030204" pitchFamily="34" charset="0"/>
                        </a:rPr>
                        <a:t>1</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3</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b="1" dirty="0" smtClean="0">
                          <a:solidFill>
                            <a:srgbClr val="FF0000"/>
                          </a:solidFill>
                          <a:latin typeface="Calibri" panose="020F0502020204030204" pitchFamily="34" charset="0"/>
                          <a:cs typeface="Calibri" panose="020F0502020204030204" pitchFamily="34" charset="0"/>
                        </a:rPr>
                        <a:t>7.5</a:t>
                      </a:r>
                      <a:endParaRPr lang="en-US" b="1" dirty="0">
                        <a:solidFill>
                          <a:srgbClr val="FF0000"/>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ctr"/>
                      <a:r>
                        <a:rPr lang="en-US" dirty="0" smtClean="0">
                          <a:latin typeface="Calibri" panose="020F0502020204030204" pitchFamily="34" charset="0"/>
                          <a:cs typeface="Calibri" panose="020F0502020204030204" pitchFamily="34" charset="0"/>
                        </a:rPr>
                        <a:t>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7.5</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ctr"/>
                      <a:r>
                        <a:rPr lang="en-US" dirty="0" smtClean="0">
                          <a:latin typeface="Calibri" panose="020F0502020204030204" pitchFamily="34" charset="0"/>
                          <a:cs typeface="Calibri" panose="020F0502020204030204" pitchFamily="34" charset="0"/>
                        </a:rPr>
                        <a:t>4</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6</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dirty="0" smtClean="0">
                          <a:latin typeface="Calibri" panose="020F0502020204030204" pitchFamily="34" charset="0"/>
                          <a:cs typeface="Calibri" panose="020F0502020204030204" pitchFamily="34" charset="0"/>
                        </a:rPr>
                        <a:t>9</a:t>
                      </a:r>
                      <a:endParaRPr lang="en-US"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r"/>
                      <a:r>
                        <a:rPr lang="en-US" sz="1400" dirty="0" smtClean="0">
                          <a:latin typeface="Calibri" panose="020F0502020204030204" pitchFamily="34" charset="0"/>
                          <a:cs typeface="Calibri" panose="020F0502020204030204" pitchFamily="34" charset="0"/>
                        </a:rPr>
                        <a:t>Northern</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3.5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sz="1400" dirty="0" smtClean="0">
                          <a:solidFill>
                            <a:schemeClr val="tx1"/>
                          </a:solidFill>
                          <a:latin typeface="Calibri" panose="020F0502020204030204" pitchFamily="34" charset="0"/>
                          <a:cs typeface="Calibri" panose="020F0502020204030204" pitchFamily="34" charset="0"/>
                        </a:rPr>
                        <a:t>1.5</a:t>
                      </a:r>
                      <a:endParaRPr lang="en-US" sz="140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0" dirty="0" smtClean="0">
                          <a:solidFill>
                            <a:schemeClr val="tx1"/>
                          </a:solidFill>
                          <a:latin typeface="Calibri" panose="020F0502020204030204" pitchFamily="34" charset="0"/>
                          <a:cs typeface="Calibri" panose="020F0502020204030204" pitchFamily="34" charset="0"/>
                        </a:rPr>
                        <a:t>6</a:t>
                      </a:r>
                      <a:endParaRPr lang="en-US" sz="14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1" dirty="0" smtClean="0">
                          <a:solidFill>
                            <a:srgbClr val="FF0000"/>
                          </a:solidFill>
                          <a:latin typeface="Calibri" panose="020F0502020204030204" pitchFamily="34" charset="0"/>
                          <a:cs typeface="Calibri" panose="020F0502020204030204" pitchFamily="34" charset="0"/>
                        </a:rPr>
                        <a:t>8.5</a:t>
                      </a:r>
                      <a:endParaRPr lang="en-US" sz="1400" b="1" dirty="0">
                        <a:solidFill>
                          <a:srgbClr val="FF0000"/>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1" dirty="0" smtClean="0">
                          <a:latin typeface="Calibri" panose="020F0502020204030204" pitchFamily="34" charset="0"/>
                          <a:cs typeface="Calibri" panose="020F0502020204030204" pitchFamily="34" charset="0"/>
                        </a:rPr>
                        <a:t>1.5</a:t>
                      </a:r>
                      <a:endParaRPr lang="en-US" sz="1400" b="1"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dirty="0" smtClean="0">
                          <a:latin typeface="Calibri" panose="020F0502020204030204" pitchFamily="34" charset="0"/>
                          <a:cs typeface="Calibri" panose="020F0502020204030204" pitchFamily="34" charset="0"/>
                        </a:rPr>
                        <a:t>6</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dirty="0" smtClean="0">
                          <a:latin typeface="Calibri" panose="020F0502020204030204" pitchFamily="34" charset="0"/>
                          <a:cs typeface="Calibri" panose="020F0502020204030204" pitchFamily="34" charset="0"/>
                        </a:rPr>
                        <a:t>6</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8.5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b="1" dirty="0" smtClean="0">
                          <a:solidFill>
                            <a:schemeClr val="tx1"/>
                          </a:solidFill>
                          <a:latin typeface="Calibri" panose="020F0502020204030204" pitchFamily="34" charset="0"/>
                          <a:cs typeface="Calibri" panose="020F0502020204030204" pitchFamily="34" charset="0"/>
                        </a:rPr>
                        <a:t>3.5</a:t>
                      </a:r>
                      <a:endParaRPr lang="en-US" sz="1400" b="1"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r"/>
                      <a:r>
                        <a:rPr lang="en-US" sz="1400" dirty="0" smtClean="0">
                          <a:latin typeface="Calibri" panose="020F0502020204030204" pitchFamily="34" charset="0"/>
                          <a:cs typeface="Calibri" panose="020F0502020204030204" pitchFamily="34" charset="0"/>
                        </a:rPr>
                        <a:t>Central</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1.5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sz="1400" dirty="0" smtClean="0">
                          <a:latin typeface="Calibri" panose="020F0502020204030204" pitchFamily="34" charset="0"/>
                          <a:cs typeface="Calibri" panose="020F0502020204030204" pitchFamily="34" charset="0"/>
                        </a:rPr>
                        <a:t>1.5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dirty="0" smtClean="0">
                          <a:latin typeface="Calibri" panose="020F0502020204030204" pitchFamily="34" charset="0"/>
                          <a:cs typeface="Calibri" panose="020F0502020204030204" pitchFamily="34" charset="0"/>
                        </a:rPr>
                        <a:t>4.5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1" dirty="0" smtClean="0">
                          <a:solidFill>
                            <a:srgbClr val="FF0000"/>
                          </a:solidFill>
                          <a:latin typeface="Calibri" panose="020F0502020204030204" pitchFamily="34" charset="0"/>
                          <a:cs typeface="Calibri" panose="020F0502020204030204" pitchFamily="34" charset="0"/>
                        </a:rPr>
                        <a:t>8</a:t>
                      </a:r>
                      <a:endParaRPr lang="en-US" sz="1400" b="1" dirty="0">
                        <a:solidFill>
                          <a:srgbClr val="FF0000"/>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dirty="0" smtClean="0">
                          <a:latin typeface="Calibri" panose="020F0502020204030204" pitchFamily="34" charset="0"/>
                          <a:cs typeface="Calibri" panose="020F0502020204030204" pitchFamily="34" charset="0"/>
                        </a:rPr>
                        <a:t>7</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dirty="0" smtClean="0">
                          <a:latin typeface="Calibri" panose="020F0502020204030204" pitchFamily="34" charset="0"/>
                          <a:cs typeface="Calibri" panose="020F0502020204030204" pitchFamily="34" charset="0"/>
                        </a:rPr>
                        <a:t>6</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b="1" dirty="0" smtClean="0">
                          <a:latin typeface="Calibri" panose="020F0502020204030204" pitchFamily="34" charset="0"/>
                          <a:cs typeface="Calibri" panose="020F0502020204030204" pitchFamily="34" charset="0"/>
                        </a:rPr>
                        <a:t>3</a:t>
                      </a:r>
                      <a:endParaRPr lang="en-US" sz="1400" b="1"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b="1" dirty="0" smtClean="0">
                          <a:latin typeface="Calibri" panose="020F0502020204030204" pitchFamily="34" charset="0"/>
                          <a:cs typeface="Calibri" panose="020F0502020204030204" pitchFamily="34" charset="0"/>
                        </a:rPr>
                        <a:t>4.5</a:t>
                      </a:r>
                      <a:endParaRPr lang="en-US" sz="1400" b="1"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9</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algn="r"/>
                      <a:r>
                        <a:rPr lang="en-US" sz="1400" dirty="0" smtClean="0">
                          <a:latin typeface="Calibri" panose="020F0502020204030204" pitchFamily="34" charset="0"/>
                          <a:cs typeface="Calibri" panose="020F0502020204030204" pitchFamily="34" charset="0"/>
                        </a:rPr>
                        <a:t>Southern</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3.5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sz="1400" dirty="0" smtClean="0">
                          <a:latin typeface="Calibri" panose="020F0502020204030204" pitchFamily="34" charset="0"/>
                          <a:cs typeface="Calibri" panose="020F0502020204030204" pitchFamily="34" charset="0"/>
                        </a:rPr>
                        <a:t>3.5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0" dirty="0" smtClean="0">
                          <a:latin typeface="Calibri" panose="020F0502020204030204" pitchFamily="34" charset="0"/>
                          <a:cs typeface="Calibri" panose="020F0502020204030204" pitchFamily="34" charset="0"/>
                        </a:rPr>
                        <a:t>3.5</a:t>
                      </a:r>
                      <a:endParaRPr lang="en-US" sz="1400" b="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0" dirty="0" smtClean="0">
                          <a:latin typeface="Calibri" panose="020F0502020204030204" pitchFamily="34" charset="0"/>
                          <a:cs typeface="Calibri" panose="020F0502020204030204" pitchFamily="34" charset="0"/>
                        </a:rPr>
                        <a:t>3.5</a:t>
                      </a:r>
                      <a:endParaRPr lang="en-US" sz="1400" b="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FF99"/>
                    </a:solidFill>
                  </a:tcPr>
                </a:tc>
                <a:tc>
                  <a:txBody>
                    <a:bodyPr/>
                    <a:lstStyle/>
                    <a:p>
                      <a:pPr algn="r"/>
                      <a:r>
                        <a:rPr lang="en-US" sz="1400" b="0" dirty="0" smtClean="0">
                          <a:solidFill>
                            <a:schemeClr val="tx1"/>
                          </a:solidFill>
                          <a:latin typeface="Calibri" panose="020F0502020204030204" pitchFamily="34" charset="0"/>
                          <a:cs typeface="Calibri" panose="020F0502020204030204" pitchFamily="34" charset="0"/>
                        </a:rPr>
                        <a:t>8</a:t>
                      </a:r>
                      <a:endParaRPr lang="en-US" sz="1400" b="0" dirty="0">
                        <a:solidFill>
                          <a:schemeClr val="tx1"/>
                        </a:solidFill>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dirty="0" smtClean="0">
                          <a:latin typeface="Calibri" panose="020F0502020204030204" pitchFamily="34" charset="0"/>
                          <a:cs typeface="Calibri" panose="020F0502020204030204" pitchFamily="34" charset="0"/>
                        </a:rPr>
                        <a:t>8</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gn="r"/>
                      <a:r>
                        <a:rPr lang="en-US" sz="1400" dirty="0" smtClean="0">
                          <a:latin typeface="Calibri" panose="020F0502020204030204" pitchFamily="34" charset="0"/>
                          <a:cs typeface="Calibri" panose="020F0502020204030204" pitchFamily="34" charset="0"/>
                        </a:rPr>
                        <a:t>5.5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5.5</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400" dirty="0" smtClean="0">
                          <a:latin typeface="Calibri" panose="020F0502020204030204" pitchFamily="34" charset="0"/>
                          <a:cs typeface="Calibri" panose="020F0502020204030204" pitchFamily="34" charset="0"/>
                        </a:rPr>
                        <a:t>8</a:t>
                      </a:r>
                      <a:endParaRPr lang="en-US" sz="14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 name="TextBox 4"/>
          <p:cNvSpPr txBox="1"/>
          <p:nvPr/>
        </p:nvSpPr>
        <p:spPr>
          <a:xfrm rot="18763767">
            <a:off x="1732479" y="1636151"/>
            <a:ext cx="2795139"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Reduced Corporate Investment</a:t>
            </a:r>
            <a:endParaRPr lang="en-US" sz="1600" dirty="0">
              <a:latin typeface="Calibri" panose="020F0502020204030204" pitchFamily="34" charset="0"/>
              <a:cs typeface="Calibri" panose="020F0502020204030204" pitchFamily="34" charset="0"/>
            </a:endParaRPr>
          </a:p>
        </p:txBody>
      </p:sp>
      <p:sp>
        <p:nvSpPr>
          <p:cNvPr id="6" name="TextBox 5"/>
          <p:cNvSpPr txBox="1"/>
          <p:nvPr/>
        </p:nvSpPr>
        <p:spPr>
          <a:xfrm rot="18763767">
            <a:off x="2432770" y="1684164"/>
            <a:ext cx="2704981"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Increasing unemployment</a:t>
            </a:r>
            <a:endParaRPr lang="en-US" sz="1600" dirty="0">
              <a:latin typeface="Calibri" panose="020F0502020204030204" pitchFamily="34" charset="0"/>
              <a:cs typeface="Calibri" panose="020F0502020204030204" pitchFamily="34" charset="0"/>
            </a:endParaRPr>
          </a:p>
        </p:txBody>
      </p:sp>
      <p:sp>
        <p:nvSpPr>
          <p:cNvPr id="7" name="TextBox 6"/>
          <p:cNvSpPr txBox="1"/>
          <p:nvPr/>
        </p:nvSpPr>
        <p:spPr>
          <a:xfrm rot="18763767">
            <a:off x="3161437" y="1743305"/>
            <a:ext cx="2438282"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Job Layoffs</a:t>
            </a:r>
            <a:endParaRPr lang="en-US" sz="1600" dirty="0">
              <a:latin typeface="Calibri" panose="020F0502020204030204" pitchFamily="34" charset="0"/>
              <a:cs typeface="Calibri" panose="020F0502020204030204" pitchFamily="34" charset="0"/>
            </a:endParaRPr>
          </a:p>
        </p:txBody>
      </p:sp>
      <p:sp>
        <p:nvSpPr>
          <p:cNvPr id="8" name="TextBox 7"/>
          <p:cNvSpPr txBox="1"/>
          <p:nvPr/>
        </p:nvSpPr>
        <p:spPr>
          <a:xfrm rot="18763767">
            <a:off x="3864804" y="1778818"/>
            <a:ext cx="2438282"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Decreasing Job Creation</a:t>
            </a:r>
            <a:endParaRPr lang="en-US" sz="1600" dirty="0">
              <a:latin typeface="Calibri" panose="020F0502020204030204" pitchFamily="34" charset="0"/>
              <a:cs typeface="Calibri" panose="020F0502020204030204" pitchFamily="34" charset="0"/>
            </a:endParaRPr>
          </a:p>
        </p:txBody>
      </p:sp>
      <p:sp>
        <p:nvSpPr>
          <p:cNvPr id="9" name="TextBox 8"/>
          <p:cNvSpPr txBox="1"/>
          <p:nvPr/>
        </p:nvSpPr>
        <p:spPr>
          <a:xfrm rot="18763767">
            <a:off x="4559758" y="1778818"/>
            <a:ext cx="2438282"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Out Migration</a:t>
            </a:r>
            <a:endParaRPr lang="en-US" sz="1600" dirty="0">
              <a:latin typeface="Calibri" panose="020F0502020204030204" pitchFamily="34" charset="0"/>
              <a:cs typeface="Calibri" panose="020F0502020204030204" pitchFamily="34" charset="0"/>
            </a:endParaRPr>
          </a:p>
        </p:txBody>
      </p:sp>
      <p:sp>
        <p:nvSpPr>
          <p:cNvPr id="10" name="TextBox 9"/>
          <p:cNvSpPr txBox="1"/>
          <p:nvPr/>
        </p:nvSpPr>
        <p:spPr>
          <a:xfrm rot="18763767">
            <a:off x="5980837" y="1782119"/>
            <a:ext cx="2438282"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Loss of market share</a:t>
            </a:r>
            <a:endParaRPr lang="en-US" sz="1600" dirty="0">
              <a:latin typeface="Calibri" panose="020F0502020204030204" pitchFamily="34" charset="0"/>
              <a:cs typeface="Calibri" panose="020F0502020204030204" pitchFamily="34" charset="0"/>
            </a:endParaRPr>
          </a:p>
        </p:txBody>
      </p:sp>
      <p:sp>
        <p:nvSpPr>
          <p:cNvPr id="11" name="TextBox 10"/>
          <p:cNvSpPr txBox="1"/>
          <p:nvPr/>
        </p:nvSpPr>
        <p:spPr>
          <a:xfrm rot="18763767">
            <a:off x="6695699" y="1924910"/>
            <a:ext cx="2000879" cy="338554"/>
          </a:xfrm>
          <a:prstGeom prst="rect">
            <a:avLst/>
          </a:prstGeom>
          <a:noFill/>
        </p:spPr>
        <p:txBody>
          <a:bodyPr wrap="square" rtlCol="0">
            <a:spAutoFit/>
          </a:bodyPr>
          <a:lstStyle/>
          <a:p>
            <a:r>
              <a:rPr lang="en-US" sz="1600" dirty="0">
                <a:latin typeface="Calibri" panose="020F0502020204030204" pitchFamily="34" charset="0"/>
                <a:cs typeface="Calibri" panose="020F0502020204030204" pitchFamily="34" charset="0"/>
              </a:rPr>
              <a:t>P</a:t>
            </a:r>
            <a:r>
              <a:rPr lang="en-US" sz="1600" dirty="0" smtClean="0">
                <a:latin typeface="Calibri" panose="020F0502020204030204" pitchFamily="34" charset="0"/>
                <a:cs typeface="Calibri" panose="020F0502020204030204" pitchFamily="34" charset="0"/>
              </a:rPr>
              <a:t>ersonal bankruptcies</a:t>
            </a:r>
            <a:endParaRPr lang="en-US" sz="1600" dirty="0">
              <a:latin typeface="Calibri" panose="020F0502020204030204" pitchFamily="34" charset="0"/>
              <a:cs typeface="Calibri" panose="020F0502020204030204" pitchFamily="34" charset="0"/>
            </a:endParaRPr>
          </a:p>
        </p:txBody>
      </p:sp>
      <p:sp>
        <p:nvSpPr>
          <p:cNvPr id="12" name="TextBox 11"/>
          <p:cNvSpPr txBox="1"/>
          <p:nvPr/>
        </p:nvSpPr>
        <p:spPr>
          <a:xfrm rot="18763767">
            <a:off x="5295037" y="1747929"/>
            <a:ext cx="2438282"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Declining GDP</a:t>
            </a:r>
            <a:endParaRPr lang="en-US" sz="1600" dirty="0">
              <a:latin typeface="Calibri" panose="020F0502020204030204" pitchFamily="34" charset="0"/>
              <a:cs typeface="Calibri" panose="020F0502020204030204" pitchFamily="34" charset="0"/>
            </a:endParaRPr>
          </a:p>
        </p:txBody>
      </p:sp>
      <p:sp>
        <p:nvSpPr>
          <p:cNvPr id="13" name="TextBox 12"/>
          <p:cNvSpPr txBox="1"/>
          <p:nvPr/>
        </p:nvSpPr>
        <p:spPr>
          <a:xfrm rot="18763767">
            <a:off x="7266932" y="1871883"/>
            <a:ext cx="2153307" cy="338554"/>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Corporate bankruptcies</a:t>
            </a:r>
            <a:endParaRPr lang="en-US" sz="1600" dirty="0">
              <a:latin typeface="Calibri" panose="020F0502020204030204" pitchFamily="34" charset="0"/>
              <a:cs typeface="Calibri" panose="020F0502020204030204" pitchFamily="34" charset="0"/>
            </a:endParaRPr>
          </a:p>
        </p:txBody>
      </p:sp>
      <p:sp>
        <p:nvSpPr>
          <p:cNvPr id="15" name="Oval 14"/>
          <p:cNvSpPr/>
          <p:nvPr/>
        </p:nvSpPr>
        <p:spPr>
          <a:xfrm>
            <a:off x="3991586" y="3932170"/>
            <a:ext cx="827314" cy="124187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6" name="Oval 15"/>
          <p:cNvSpPr/>
          <p:nvPr/>
        </p:nvSpPr>
        <p:spPr>
          <a:xfrm>
            <a:off x="4981113" y="4343400"/>
            <a:ext cx="542554" cy="533400"/>
          </a:xfrm>
          <a:prstGeom prst="ellipse">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7" name="Oval 16"/>
          <p:cNvSpPr/>
          <p:nvPr/>
        </p:nvSpPr>
        <p:spPr>
          <a:xfrm>
            <a:off x="6328949" y="4665955"/>
            <a:ext cx="542554" cy="533400"/>
          </a:xfrm>
          <a:prstGeom prst="ellipse">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8" name="Oval 17"/>
          <p:cNvSpPr/>
          <p:nvPr/>
        </p:nvSpPr>
        <p:spPr>
          <a:xfrm>
            <a:off x="7609002" y="4341180"/>
            <a:ext cx="542554" cy="533400"/>
          </a:xfrm>
          <a:prstGeom prst="ellipse">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9" name="Oval 18"/>
          <p:cNvSpPr/>
          <p:nvPr/>
        </p:nvSpPr>
        <p:spPr>
          <a:xfrm>
            <a:off x="6951315" y="4648200"/>
            <a:ext cx="542554" cy="533400"/>
          </a:xfrm>
          <a:prstGeom prst="ellipse">
            <a:avLst/>
          </a:prstGeom>
          <a:noFill/>
          <a:ln w="190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20" name="TextBox 19"/>
          <p:cNvSpPr txBox="1"/>
          <p:nvPr/>
        </p:nvSpPr>
        <p:spPr>
          <a:xfrm>
            <a:off x="838200" y="5631400"/>
            <a:ext cx="7813520" cy="923330"/>
          </a:xfrm>
          <a:prstGeom prst="rect">
            <a:avLst/>
          </a:prstGeom>
          <a:noFill/>
        </p:spPr>
        <p:txBody>
          <a:bodyPr wrap="square" rtlCol="0">
            <a:spAutoFit/>
          </a:bodyPr>
          <a:lstStyle/>
          <a:p>
            <a:r>
              <a:rPr lang="en-US" dirty="0" smtClean="0">
                <a:latin typeface="Calibri" panose="020F0502020204030204" pitchFamily="34" charset="0"/>
                <a:cs typeface="Calibri" panose="020F0502020204030204" pitchFamily="34" charset="0"/>
              </a:rPr>
              <a:t>Decreasing Job creation ranks lower for both the Northern and Southern Regions. Out migration and Corporate bankruptcies rank higher for the North. Loss of market share and Personal bankruptcies rank higher for Central.</a:t>
            </a:r>
            <a:endParaRPr lang="en-US" dirty="0">
              <a:latin typeface="Calibri" panose="020F0502020204030204" pitchFamily="34" charset="0"/>
              <a:cs typeface="Calibri" panose="020F0502020204030204" pitchFamily="34" charset="0"/>
            </a:endParaRPr>
          </a:p>
        </p:txBody>
      </p:sp>
      <p:sp>
        <p:nvSpPr>
          <p:cNvPr id="21" name="TextBox 20"/>
          <p:cNvSpPr txBox="1"/>
          <p:nvPr/>
        </p:nvSpPr>
        <p:spPr>
          <a:xfrm>
            <a:off x="231559" y="936811"/>
            <a:ext cx="2383654" cy="1077218"/>
          </a:xfrm>
          <a:prstGeom prst="rect">
            <a:avLst/>
          </a:prstGeom>
          <a:noFill/>
        </p:spPr>
        <p:txBody>
          <a:bodyPr wrap="square" rtlCol="0">
            <a:spAutoFit/>
          </a:bodyPr>
          <a:lstStyle/>
          <a:p>
            <a:r>
              <a:rPr lang="en-US" sz="1600" dirty="0" smtClean="0">
                <a:latin typeface="Calibri" panose="020F0502020204030204" pitchFamily="34" charset="0"/>
                <a:cs typeface="Calibri" panose="020F0502020204030204" pitchFamily="34" charset="0"/>
              </a:rPr>
              <a:t>Measures are generally consistent across Alberta. Exceptions are outside Edmonton and Calgary.</a:t>
            </a: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02919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760</TotalTime>
  <Words>844</Words>
  <Application>Microsoft Office PowerPoint</Application>
  <PresentationFormat>On-screen Show (4:3)</PresentationFormat>
  <Paragraphs>195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Equity</vt:lpstr>
      <vt:lpstr>2020 Test of Alberta’s Economic Resilience:  Significant downturn overall. Uneven across Locations and Sectors. Quick recovery and fix unexpected.</vt:lpstr>
      <vt:lpstr>PowerPoint Presentation</vt:lpstr>
      <vt:lpstr>PowerPoint Presentation</vt:lpstr>
      <vt:lpstr>Two clusters – Alberta’s economy is viewed as Not Resilient by 73% and Resilient by 21%.  Uncertainty is low at 6%. </vt:lpstr>
      <vt:lpstr>PowerPoint Presentation</vt:lpstr>
      <vt:lpstr>The most sensitive measures of Alberta’s economy are  Corporate investment activity and Job-related measures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Perry</dc:creator>
  <cp:lastModifiedBy>Perry</cp:lastModifiedBy>
  <cp:revision>74</cp:revision>
  <cp:lastPrinted>2020-11-11T21:58:15Z</cp:lastPrinted>
  <dcterms:created xsi:type="dcterms:W3CDTF">2020-11-01T17:47:02Z</dcterms:created>
  <dcterms:modified xsi:type="dcterms:W3CDTF">2020-11-11T22:21:39Z</dcterms:modified>
</cp:coreProperties>
</file>