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2"/>
  </p:notesMasterIdLst>
  <p:sldIdLst>
    <p:sldId id="256" r:id="rId2"/>
    <p:sldId id="261" r:id="rId3"/>
    <p:sldId id="262" r:id="rId4"/>
    <p:sldId id="263" r:id="rId5"/>
    <p:sldId id="257" r:id="rId6"/>
    <p:sldId id="260" r:id="rId7"/>
    <p:sldId id="264" r:id="rId8"/>
    <p:sldId id="258" r:id="rId9"/>
    <p:sldId id="266" r:id="rId10"/>
    <p:sldId id="267" r:id="rId11"/>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7B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9" d="100"/>
          <a:sy n="109" d="100"/>
        </p:scale>
        <p:origin x="-182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7C05BF3F-98DF-43DB-935D-8DBA525DFD8B}" type="datetimeFigureOut">
              <a:rPr lang="en-US" smtClean="0"/>
              <a:t>11/30/2020</a:t>
            </a:fld>
            <a:endParaRPr lang="en-US"/>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30FC194A-9C46-4C81-809D-A2A94BD7374A}" type="slidenum">
              <a:rPr lang="en-US" smtClean="0"/>
              <a:t>‹#›</a:t>
            </a:fld>
            <a:endParaRPr lang="en-US"/>
          </a:p>
        </p:txBody>
      </p:sp>
    </p:spTree>
    <p:extLst>
      <p:ext uri="{BB962C8B-B14F-4D97-AF65-F5344CB8AC3E}">
        <p14:creationId xmlns:p14="http://schemas.microsoft.com/office/powerpoint/2010/main" val="3322660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24D8353-4126-4F13-8F74-92E07A84CEA7}" type="datetime1">
              <a:rPr lang="en-US" smtClean="0"/>
              <a:t>11/30/2020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B089D80-B216-4550-9551-62BF928BF090}"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8945285-C518-47E5-B80E-7FD92E3A08BD}" type="datetime1">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9D80-B216-4550-9551-62BF928BF09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75A2C0-E3D0-4084-B14F-E31E3225426C}" type="datetime1">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9D80-B216-4550-9551-62BF928BF09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84703B7-DD28-41B9-B63A-50D61592770C}" type="datetime1">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9D80-B216-4550-9551-62BF928BF090}"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C6DD3C5-360B-40F0-B4D5-E2A75E45E33C}" type="datetime1">
              <a:rPr lang="en-US" smtClean="0"/>
              <a:t>11/30/2020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B089D80-B216-4550-9551-62BF928BF09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BFA363C-0BDE-40AB-B7BB-F72F1FF5A4D2}" type="datetime1">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89D80-B216-4550-9551-62BF928BF090}"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6C9C1C8-5144-4977-9761-B2D25ECCAA52}" type="datetime1">
              <a:rPr lang="en-US" smtClean="0"/>
              <a:t>11/30/2020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089D80-B216-4550-9551-62BF928BF090}"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911E673-6DAD-49E3-89B6-00A6C257432A}" type="datetime1">
              <a:rPr lang="en-US" smtClean="0"/>
              <a:t>11/30/2020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089D80-B216-4550-9551-62BF928BF09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651528-6048-4B16-B2C4-62A2E205E43C}" type="datetime1">
              <a:rPr lang="en-US" smtClean="0"/>
              <a:t>11/30/2020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089D80-B216-4550-9551-62BF928BF09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C632E3C-FA49-44EB-A6F1-CFDDF17DACD1}" type="datetime1">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89D80-B216-4550-9551-62BF928BF090}"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E3BE7E9-C689-4D7B-BA71-D732398750F8}" type="datetime1">
              <a:rPr lang="en-US" smtClean="0"/>
              <a:t>11/30/2020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B089D80-B216-4550-9551-62BF928BF090}"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B186A9D-A0D4-429C-AB33-9FB8BF316CF6}" type="datetime1">
              <a:rPr lang="en-US" smtClean="0"/>
              <a:t>11/30/2020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B089D80-B216-4550-9551-62BF928BF09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447800"/>
            <a:ext cx="8686800" cy="1470025"/>
          </a:xfrm>
        </p:spPr>
        <p:txBody>
          <a:bodyPr>
            <a:normAutofit fontScale="90000"/>
          </a:bodyPr>
          <a:lstStyle/>
          <a:p>
            <a:r>
              <a:rPr lang="en-US" sz="3600" dirty="0" smtClean="0"/>
              <a:t>2020 Test of Alberta’s Economic Resilience:  </a:t>
            </a:r>
            <a:r>
              <a:rPr lang="en-US" sz="2700" b="1" dirty="0" smtClean="0">
                <a:solidFill>
                  <a:schemeClr val="tx1"/>
                </a:solidFill>
              </a:rPr>
              <a:t>Significant downturn overall. Uneven across Locations and Sectors. Quick recovery and fix unexpected.</a:t>
            </a:r>
            <a:endParaRPr lang="en-US" sz="2700" b="1" dirty="0">
              <a:solidFill>
                <a:schemeClr val="tx1"/>
              </a:solidFill>
            </a:endParaRPr>
          </a:p>
        </p:txBody>
      </p:sp>
      <p:sp>
        <p:nvSpPr>
          <p:cNvPr id="4" name="TextBox 3"/>
          <p:cNvSpPr txBox="1"/>
          <p:nvPr/>
        </p:nvSpPr>
        <p:spPr>
          <a:xfrm>
            <a:off x="762000" y="5406230"/>
            <a:ext cx="3048000" cy="646331"/>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Prepared for Broadcast </a:t>
            </a:r>
          </a:p>
          <a:p>
            <a:r>
              <a:rPr lang="en-US" dirty="0" smtClean="0">
                <a:latin typeface="Calibri" panose="020F0502020204030204" pitchFamily="34" charset="0"/>
                <a:cs typeface="Calibri" panose="020F0502020204030204" pitchFamily="34" charset="0"/>
              </a:rPr>
              <a:t>November 5</a:t>
            </a:r>
            <a:r>
              <a:rPr lang="en-US" baseline="30000" dirty="0" smtClean="0">
                <a:latin typeface="Calibri" panose="020F0502020204030204" pitchFamily="34" charset="0"/>
                <a:cs typeface="Calibri" panose="020F0502020204030204" pitchFamily="34" charset="0"/>
              </a:rPr>
              <a:t>th</a:t>
            </a:r>
            <a:r>
              <a:rPr lang="en-US" dirty="0" smtClean="0">
                <a:latin typeface="Calibri" panose="020F0502020204030204" pitchFamily="34" charset="0"/>
                <a:cs typeface="Calibri" panose="020F0502020204030204" pitchFamily="34" charset="0"/>
              </a:rPr>
              <a:t>, 2020</a:t>
            </a:r>
            <a:endParaRPr lang="en-US" dirty="0">
              <a:latin typeface="Calibri" panose="020F0502020204030204" pitchFamily="34" charset="0"/>
              <a:cs typeface="Calibri" panose="020F0502020204030204" pitchFamily="34"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53200" y="5406230"/>
            <a:ext cx="1523999" cy="1109424"/>
          </a:xfrm>
          <a:prstGeom prst="rect">
            <a:avLst/>
          </a:prstGeom>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3276600"/>
            <a:ext cx="5226050" cy="1875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8B089D80-B216-4550-9551-62BF928BF090}" type="slidenum">
              <a:rPr lang="en-US" smtClean="0"/>
              <a:t>1</a:t>
            </a:fld>
            <a:endParaRPr lang="en-US"/>
          </a:p>
        </p:txBody>
      </p:sp>
    </p:spTree>
    <p:extLst>
      <p:ext uri="{BB962C8B-B14F-4D97-AF65-F5344CB8AC3E}">
        <p14:creationId xmlns:p14="http://schemas.microsoft.com/office/powerpoint/2010/main" val="1626874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B089D80-B216-4550-9551-62BF928BF090}" type="slidenum">
              <a:rPr lang="en-US" smtClean="0"/>
              <a:t>10</a:t>
            </a:fld>
            <a:endParaRPr lang="en-US"/>
          </a:p>
        </p:txBody>
      </p:sp>
      <p:sp>
        <p:nvSpPr>
          <p:cNvPr id="4" name="TextBox 3"/>
          <p:cNvSpPr txBox="1"/>
          <p:nvPr/>
        </p:nvSpPr>
        <p:spPr>
          <a:xfrm>
            <a:off x="2743200" y="765866"/>
            <a:ext cx="3498542" cy="523220"/>
          </a:xfrm>
          <a:prstGeom prst="rect">
            <a:avLst/>
          </a:prstGeom>
          <a:noFill/>
        </p:spPr>
        <p:txBody>
          <a:bodyPr wrap="square" rtlCol="0">
            <a:spAutoFit/>
          </a:bodyPr>
          <a:lstStyle/>
          <a:p>
            <a:r>
              <a:rPr lang="en-US" sz="2800" dirty="0" smtClean="0">
                <a:latin typeface="Calibri" panose="020F0502020204030204" pitchFamily="34" charset="0"/>
                <a:cs typeface="Calibri" panose="020F0502020204030204" pitchFamily="34" charset="0"/>
              </a:rPr>
              <a:t>Thank you - CREDITS</a:t>
            </a:r>
            <a:endParaRPr lang="en-US" sz="2800" dirty="0">
              <a:latin typeface="Calibri" panose="020F0502020204030204" pitchFamily="34" charset="0"/>
              <a:cs typeface="Calibri" panose="020F0502020204030204" pitchFamily="34" charset="0"/>
            </a:endParaRPr>
          </a:p>
        </p:txBody>
      </p:sp>
      <p:sp>
        <p:nvSpPr>
          <p:cNvPr id="5" name="TextBox 4"/>
          <p:cNvSpPr txBox="1"/>
          <p:nvPr/>
        </p:nvSpPr>
        <p:spPr>
          <a:xfrm>
            <a:off x="1228725" y="1473407"/>
            <a:ext cx="6858000" cy="4955203"/>
          </a:xfrm>
          <a:prstGeom prst="rect">
            <a:avLst/>
          </a:prstGeom>
          <a:noFill/>
        </p:spPr>
        <p:txBody>
          <a:bodyPr wrap="square" rtlCol="0">
            <a:spAutoFit/>
          </a:bodyPr>
          <a:lstStyle/>
          <a:p>
            <a:pPr algn="ctr"/>
            <a:r>
              <a:rPr lang="en-US" sz="2400" b="1" dirty="0" smtClean="0">
                <a:latin typeface="Calibri" panose="020F0502020204030204" pitchFamily="34" charset="0"/>
                <a:cs typeface="Calibri" panose="020F0502020204030204" pitchFamily="34" charset="0"/>
              </a:rPr>
              <a:t>Webinar  Production</a:t>
            </a:r>
          </a:p>
          <a:p>
            <a:pPr algn="ctr"/>
            <a:endParaRPr lang="en-US" b="1" dirty="0" smtClean="0">
              <a:latin typeface="Calibri" panose="020F0502020204030204" pitchFamily="34" charset="0"/>
              <a:cs typeface="Calibri" panose="020F0502020204030204" pitchFamily="34" charset="0"/>
            </a:endParaRPr>
          </a:p>
          <a:p>
            <a:pPr algn="ctr"/>
            <a:r>
              <a:rPr lang="en-US" b="1" dirty="0" smtClean="0">
                <a:latin typeface="Calibri" panose="020F0502020204030204" pitchFamily="34" charset="0"/>
                <a:cs typeface="Calibri" panose="020F0502020204030204" pitchFamily="34" charset="0"/>
              </a:rPr>
              <a:t>Fission Media </a:t>
            </a:r>
            <a:r>
              <a:rPr lang="en-US" dirty="0" smtClean="0">
                <a:latin typeface="Calibri" panose="020F0502020204030204" pitchFamily="34" charset="0"/>
                <a:cs typeface="Calibri" panose="020F0502020204030204" pitchFamily="34" charset="0"/>
              </a:rPr>
              <a:t>– Tom Dodd</a:t>
            </a:r>
          </a:p>
          <a:p>
            <a:pPr algn="ctr"/>
            <a:r>
              <a:rPr lang="en-US" sz="1400" u="sng" dirty="0" smtClean="0">
                <a:solidFill>
                  <a:srgbClr val="0000FF"/>
                </a:solidFill>
                <a:latin typeface="Calibri" panose="020F0502020204030204" pitchFamily="34" charset="0"/>
                <a:cs typeface="Calibri" panose="020F0502020204030204" pitchFamily="34" charset="0"/>
              </a:rPr>
              <a:t>https</a:t>
            </a:r>
            <a:r>
              <a:rPr lang="en-US" sz="1400" u="sng" smtClean="0">
                <a:solidFill>
                  <a:srgbClr val="0000FF"/>
                </a:solidFill>
                <a:latin typeface="Calibri" panose="020F0502020204030204" pitchFamily="34" charset="0"/>
                <a:cs typeface="Calibri" panose="020F0502020204030204" pitchFamily="34" charset="0"/>
              </a:rPr>
              <a:t>://www.fissionmedia.com:-tom@fissionmedia.com</a:t>
            </a:r>
            <a:endParaRPr lang="en-US" sz="1400" u="sng" dirty="0" smtClean="0">
              <a:solidFill>
                <a:srgbClr val="0000FF"/>
              </a:solidFill>
              <a:latin typeface="Calibri" panose="020F0502020204030204" pitchFamily="34" charset="0"/>
              <a:cs typeface="Calibri" panose="020F0502020204030204" pitchFamily="34" charset="0"/>
            </a:endParaRPr>
          </a:p>
          <a:p>
            <a:pPr algn="ctr"/>
            <a:r>
              <a:rPr lang="en-US" b="1" dirty="0" smtClean="0">
                <a:latin typeface="Calibri" panose="020F0502020204030204" pitchFamily="34" charset="0"/>
                <a:cs typeface="Calibri" panose="020F0502020204030204" pitchFamily="34" charset="0"/>
              </a:rPr>
              <a:t>Websites in Edmonton </a:t>
            </a:r>
            <a:r>
              <a:rPr lang="en-US" dirty="0" smtClean="0">
                <a:latin typeface="Calibri" panose="020F0502020204030204" pitchFamily="34" charset="0"/>
                <a:cs typeface="Calibri" panose="020F0502020204030204" pitchFamily="34" charset="0"/>
              </a:rPr>
              <a:t>– Michelle Lessard</a:t>
            </a:r>
          </a:p>
          <a:p>
            <a:pPr algn="ctr"/>
            <a:r>
              <a:rPr lang="en-US" sz="1400" u="sng" dirty="0">
                <a:solidFill>
                  <a:srgbClr val="0000FF"/>
                </a:solidFill>
                <a:latin typeface="Calibri" panose="020F0502020204030204" pitchFamily="34" charset="0"/>
                <a:cs typeface="Calibri" panose="020F0502020204030204" pitchFamily="34" charset="0"/>
              </a:rPr>
              <a:t>https://websitesinedmonton.com/</a:t>
            </a:r>
            <a:endParaRPr lang="en-US" sz="1400" u="sng" dirty="0" smtClean="0">
              <a:solidFill>
                <a:srgbClr val="0000FF"/>
              </a:solidFill>
              <a:latin typeface="Calibri" panose="020F0502020204030204" pitchFamily="34" charset="0"/>
              <a:cs typeface="Calibri" panose="020F0502020204030204" pitchFamily="34" charset="0"/>
            </a:endParaRPr>
          </a:p>
          <a:p>
            <a:pPr algn="ctr"/>
            <a:r>
              <a:rPr lang="en-US" b="1" dirty="0" smtClean="0">
                <a:latin typeface="Calibri" panose="020F0502020204030204" pitchFamily="34" charset="0"/>
                <a:cs typeface="Calibri" panose="020F0502020204030204" pitchFamily="34" charset="0"/>
              </a:rPr>
              <a:t>Canada Institute for International Trade </a:t>
            </a:r>
            <a:r>
              <a:rPr lang="en-US" dirty="0" smtClean="0">
                <a:latin typeface="Calibri" panose="020F0502020204030204" pitchFamily="34" charset="0"/>
                <a:cs typeface="Calibri" panose="020F0502020204030204" pitchFamily="34" charset="0"/>
              </a:rPr>
              <a:t>– Kevin McNulty</a:t>
            </a:r>
          </a:p>
          <a:p>
            <a:endParaRPr lang="en-US" dirty="0" smtClean="0">
              <a:latin typeface="Calibri" panose="020F0502020204030204" pitchFamily="34" charset="0"/>
              <a:cs typeface="Calibri" panose="020F0502020204030204" pitchFamily="34" charset="0"/>
            </a:endParaRPr>
          </a:p>
          <a:p>
            <a:pPr algn="ctr"/>
            <a:r>
              <a:rPr lang="en-US" sz="2400" b="1" dirty="0">
                <a:latin typeface="Calibri" panose="020F0502020204030204" pitchFamily="34" charset="0"/>
                <a:cs typeface="Calibri" panose="020F0502020204030204" pitchFamily="34" charset="0"/>
              </a:rPr>
              <a:t>Survey Support</a:t>
            </a:r>
          </a:p>
          <a:p>
            <a:endParaRPr lang="en-US" dirty="0" smtClean="0">
              <a:latin typeface="Calibri" panose="020F0502020204030204" pitchFamily="34" charset="0"/>
              <a:cs typeface="Calibri" panose="020F0502020204030204" pitchFamily="34" charset="0"/>
            </a:endParaRPr>
          </a:p>
          <a:p>
            <a:pPr algn="ctr"/>
            <a:endParaRPr lang="en-US" sz="2400" b="1" dirty="0" smtClean="0">
              <a:latin typeface="Calibri" panose="020F0502020204030204" pitchFamily="34" charset="0"/>
              <a:cs typeface="Calibri" panose="020F0502020204030204" pitchFamily="34" charset="0"/>
            </a:endParaRPr>
          </a:p>
          <a:p>
            <a:pPr algn="ctr"/>
            <a:endParaRPr lang="en-US" sz="2400" b="1" dirty="0" smtClean="0">
              <a:latin typeface="Calibri" panose="020F0502020204030204" pitchFamily="34" charset="0"/>
              <a:cs typeface="Calibri" panose="020F0502020204030204" pitchFamily="34" charset="0"/>
            </a:endParaRPr>
          </a:p>
          <a:p>
            <a:pPr algn="ctr"/>
            <a:endParaRPr lang="en-US" b="1" dirty="0" smtClean="0">
              <a:latin typeface="Calibri" panose="020F0502020204030204" pitchFamily="34" charset="0"/>
              <a:cs typeface="Calibri" panose="020F0502020204030204" pitchFamily="34" charset="0"/>
            </a:endParaRPr>
          </a:p>
          <a:p>
            <a:pPr algn="ctr"/>
            <a:r>
              <a:rPr lang="en-US" sz="1600" dirty="0" smtClean="0">
                <a:latin typeface="Calibri" panose="020F0502020204030204" pitchFamily="34" charset="0"/>
                <a:cs typeface="Calibri" panose="020F0502020204030204" pitchFamily="34" charset="0"/>
              </a:rPr>
              <a:t>Economic Developers Alberta</a:t>
            </a:r>
          </a:p>
          <a:p>
            <a:pPr algn="ctr"/>
            <a:r>
              <a:rPr lang="en-US" sz="1600" dirty="0" smtClean="0">
                <a:latin typeface="Calibri" panose="020F0502020204030204" pitchFamily="34" charset="0"/>
                <a:cs typeface="Calibri" panose="020F0502020204030204" pitchFamily="34" charset="0"/>
              </a:rPr>
              <a:t>Alberta Council of Technologies Society</a:t>
            </a:r>
          </a:p>
          <a:p>
            <a:pPr algn="ctr"/>
            <a:r>
              <a:rPr lang="en-US" sz="1600" dirty="0" smtClean="0">
                <a:latin typeface="Calibri" panose="020F0502020204030204" pitchFamily="34" charset="0"/>
                <a:cs typeface="Calibri" panose="020F0502020204030204" pitchFamily="34" charset="0"/>
              </a:rPr>
              <a:t>AB POL ECON </a:t>
            </a:r>
            <a:endParaRPr lang="en-US" dirty="0" smtClean="0"/>
          </a:p>
          <a:p>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5715000"/>
            <a:ext cx="93345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4510" y="4114800"/>
            <a:ext cx="5551180" cy="1048935"/>
          </a:xfrm>
          <a:prstGeom prst="rect">
            <a:avLst/>
          </a:prstGeom>
        </p:spPr>
      </p:pic>
    </p:spTree>
    <p:extLst>
      <p:ext uri="{BB962C8B-B14F-4D97-AF65-F5344CB8AC3E}">
        <p14:creationId xmlns:p14="http://schemas.microsoft.com/office/powerpoint/2010/main" val="2798233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838200"/>
            <a:ext cx="184731" cy="369332"/>
          </a:xfrm>
          <a:prstGeom prst="rect">
            <a:avLst/>
          </a:prstGeom>
          <a:noFill/>
        </p:spPr>
        <p:txBody>
          <a:bodyPr wrap="none" rtlCol="0">
            <a:spAutoFit/>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94007203"/>
              </p:ext>
            </p:extLst>
          </p:nvPr>
        </p:nvGraphicFramePr>
        <p:xfrm>
          <a:off x="838200" y="1828800"/>
          <a:ext cx="7391400" cy="3383280"/>
        </p:xfrm>
        <a:graphic>
          <a:graphicData uri="http://schemas.openxmlformats.org/drawingml/2006/table">
            <a:tbl>
              <a:tblPr firstRow="1" bandRow="1">
                <a:tableStyleId>{5C22544A-7EE6-4342-B048-85BDC9FD1C3A}</a:tableStyleId>
              </a:tblPr>
              <a:tblGrid>
                <a:gridCol w="2790334"/>
                <a:gridCol w="4601066"/>
              </a:tblGrid>
              <a:tr h="3185160">
                <a:tc>
                  <a:txBody>
                    <a:bodyPr/>
                    <a:lstStyle/>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latin typeface="Calibri" panose="020F0502020204030204" pitchFamily="34" charset="0"/>
                          <a:cs typeface="Calibri" panose="020F0502020204030204" pitchFamily="34" charset="0"/>
                        </a:rPr>
                        <a:t>Perry Kinkaide, </a:t>
                      </a:r>
                      <a:r>
                        <a:rPr lang="en-US" sz="1400" b="0" dirty="0" smtClean="0">
                          <a:solidFill>
                            <a:schemeClr val="tx1"/>
                          </a:solidFill>
                          <a:latin typeface="Calibri" panose="020F0502020204030204" pitchFamily="34" charset="0"/>
                          <a:cs typeface="Calibri" panose="020F0502020204030204" pitchFamily="34" charset="0"/>
                        </a:rPr>
                        <a:t>MSc, PhD, CMC</a:t>
                      </a:r>
                    </a:p>
                    <a:p>
                      <a:endParaRPr lang="en-US" dirty="0">
                        <a:latin typeface="Calibri" panose="020F0502020204030204" pitchFamily="34" charset="0"/>
                        <a:cs typeface="Calibri" panose="020F0502020204030204" pitchFamily="34" charset="0"/>
                      </a:endParaRPr>
                    </a:p>
                  </a:txBody>
                  <a:tcPr>
                    <a:noFill/>
                  </a:tcPr>
                </a:tc>
                <a:tc>
                  <a:txBody>
                    <a:bodyPr/>
                    <a:lstStyle/>
                    <a:p>
                      <a:pPr algn="just"/>
                      <a:r>
                        <a:rPr lang="en-US" sz="1600" b="0" dirty="0" smtClean="0">
                          <a:solidFill>
                            <a:schemeClr val="tx1"/>
                          </a:solidFill>
                          <a:latin typeface="Calibri" panose="020F0502020204030204" pitchFamily="34" charset="0"/>
                          <a:cs typeface="Calibri" panose="020F0502020204030204" pitchFamily="34" charset="0"/>
                        </a:rPr>
                        <a:t>A celebrated change agent throughout  a</a:t>
                      </a:r>
                      <a:r>
                        <a:rPr lang="en-US" sz="1600" b="0" baseline="0" dirty="0" smtClean="0">
                          <a:solidFill>
                            <a:schemeClr val="tx1"/>
                          </a:solidFill>
                          <a:latin typeface="Calibri" panose="020F0502020204030204" pitchFamily="34" charset="0"/>
                          <a:cs typeface="Calibri" panose="020F0502020204030204" pitchFamily="34" charset="0"/>
                        </a:rPr>
                        <a:t> varied career including senior positions as an academic and leader of NGOs, manager and consultant for numerous public and private organizations. </a:t>
                      </a:r>
                    </a:p>
                    <a:p>
                      <a:pPr algn="just"/>
                      <a:r>
                        <a:rPr lang="en-US" sz="1600" b="0" baseline="0" dirty="0" smtClean="0">
                          <a:solidFill>
                            <a:schemeClr val="tx1"/>
                          </a:solidFill>
                          <a:latin typeface="Calibri" panose="020F0502020204030204" pitchFamily="34" charset="0"/>
                          <a:cs typeface="Calibri" panose="020F0502020204030204" pitchFamily="34" charset="0"/>
                        </a:rPr>
                        <a:t> </a:t>
                      </a:r>
                    </a:p>
                    <a:p>
                      <a:pPr algn="just"/>
                      <a:r>
                        <a:rPr lang="en-US" sz="1600" b="0" baseline="0" dirty="0" smtClean="0">
                          <a:solidFill>
                            <a:schemeClr val="tx1"/>
                          </a:solidFill>
                          <a:latin typeface="Calibri" panose="020F0502020204030204" pitchFamily="34" charset="0"/>
                          <a:cs typeface="Calibri" panose="020F0502020204030204" pitchFamily="34" charset="0"/>
                        </a:rPr>
                        <a:t>Now in “retirement” Perry - as President of Kinkaide Enterprises Inc., mentors and finances start-ups employing emerging technologies, and routinely monitors the status of Alberta’s economy, diversification, and associated innovation ecosystem.</a:t>
                      </a:r>
                    </a:p>
                    <a:p>
                      <a:endParaRPr lang="en-US" sz="1600" b="0" baseline="0" dirty="0" smtClean="0">
                        <a:solidFill>
                          <a:schemeClr val="tx1"/>
                        </a:solidFill>
                        <a:latin typeface="Calibri" panose="020F0502020204030204" pitchFamily="34" charset="0"/>
                        <a:cs typeface="Calibri" panose="020F0502020204030204" pitchFamily="34" charset="0"/>
                      </a:endParaRPr>
                    </a:p>
                    <a:p>
                      <a:r>
                        <a:rPr lang="en-US" sz="1600" b="0" baseline="0" dirty="0" smtClean="0">
                          <a:solidFill>
                            <a:schemeClr val="tx1"/>
                          </a:solidFill>
                          <a:latin typeface="Calibri" panose="020F0502020204030204" pitchFamily="34" charset="0"/>
                          <a:cs typeface="Calibri" panose="020F0502020204030204" pitchFamily="34" charset="0"/>
                        </a:rPr>
                        <a:t>Recognized as one of 50 most influential Albertans.  </a:t>
                      </a:r>
                      <a:endParaRPr lang="en-US" sz="1600" b="0" dirty="0">
                        <a:solidFill>
                          <a:schemeClr val="tx1"/>
                        </a:solidFill>
                        <a:latin typeface="Calibri" panose="020F0502020204030204" pitchFamily="34" charset="0"/>
                        <a:cs typeface="Calibri" panose="020F0502020204030204" pitchFamily="34" charset="0"/>
                      </a:endParaRPr>
                    </a:p>
                  </a:txBody>
                  <a:tcPr>
                    <a:noFill/>
                  </a:tcPr>
                </a:tc>
              </a:tr>
            </a:tbl>
          </a:graphicData>
        </a:graphic>
      </p:graphicFrame>
      <p:sp>
        <p:nvSpPr>
          <p:cNvPr id="6" name="TextBox 5"/>
          <p:cNvSpPr txBox="1"/>
          <p:nvPr/>
        </p:nvSpPr>
        <p:spPr>
          <a:xfrm>
            <a:off x="838200" y="699700"/>
            <a:ext cx="2817246" cy="1015663"/>
          </a:xfrm>
          <a:prstGeom prst="rect">
            <a:avLst/>
          </a:prstGeom>
          <a:noFill/>
        </p:spPr>
        <p:txBody>
          <a:bodyPr wrap="none" rtlCol="0">
            <a:spAutoFit/>
          </a:bodyPr>
          <a:lstStyle/>
          <a:p>
            <a:r>
              <a:rPr lang="en-US" sz="6000" dirty="0" smtClean="0">
                <a:cs typeface="Calibri" panose="020F0502020204030204" pitchFamily="34" charset="0"/>
              </a:rPr>
              <a:t>Welcome</a:t>
            </a:r>
            <a:endParaRPr lang="en-US" sz="6000" dirty="0">
              <a:cs typeface="Calibri" panose="020F0502020204030204" pitchFamily="34" charset="0"/>
            </a:endParaRPr>
          </a:p>
        </p:txBody>
      </p:sp>
      <p:sp>
        <p:nvSpPr>
          <p:cNvPr id="7" name="Slide Number Placeholder 6"/>
          <p:cNvSpPr>
            <a:spLocks noGrp="1"/>
          </p:cNvSpPr>
          <p:nvPr>
            <p:ph type="sldNum" sz="quarter" idx="12"/>
          </p:nvPr>
        </p:nvSpPr>
        <p:spPr/>
        <p:txBody>
          <a:bodyPr/>
          <a:lstStyle/>
          <a:p>
            <a:fld id="{8B089D80-B216-4550-9551-62BF928BF090}" type="slidenum">
              <a:rPr lang="en-US" smtClean="0"/>
              <a:t>2</a:t>
            </a:fld>
            <a:endParaRPr 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0" y="5791200"/>
            <a:ext cx="926307" cy="673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565" y="1981200"/>
            <a:ext cx="2362200" cy="2362200"/>
          </a:xfrm>
          <a:prstGeom prst="rect">
            <a:avLst/>
          </a:prstGeom>
        </p:spPr>
      </p:pic>
      <p:sp>
        <p:nvSpPr>
          <p:cNvPr id="5" name="TextBox 4"/>
          <p:cNvSpPr txBox="1"/>
          <p:nvPr/>
        </p:nvSpPr>
        <p:spPr>
          <a:xfrm>
            <a:off x="2246823" y="5105400"/>
            <a:ext cx="4153977" cy="1200329"/>
          </a:xfrm>
          <a:prstGeom prst="rect">
            <a:avLst/>
          </a:prstGeom>
          <a:noFill/>
        </p:spPr>
        <p:txBody>
          <a:bodyPr wrap="square" rtlCol="0">
            <a:spAutoFit/>
          </a:bodyPr>
          <a:lstStyle/>
          <a:p>
            <a:pPr algn="ctr"/>
            <a:r>
              <a:rPr lang="en-US" dirty="0" smtClean="0">
                <a:latin typeface="Calibri" panose="020F0502020204030204" pitchFamily="34" charset="0"/>
                <a:cs typeface="Calibri" panose="020F0502020204030204" pitchFamily="34" charset="0"/>
              </a:rPr>
              <a:t>Contact</a:t>
            </a:r>
            <a:r>
              <a:rPr lang="en-US" dirty="0" smtClean="0">
                <a:solidFill>
                  <a:srgbClr val="0000FF"/>
                </a:solidFill>
                <a:latin typeface="Calibri" panose="020F0502020204030204" pitchFamily="34" charset="0"/>
                <a:cs typeface="Calibri" panose="020F0502020204030204" pitchFamily="34" charset="0"/>
              </a:rPr>
              <a:t>: Perry@PerryKinkaide.com</a:t>
            </a:r>
            <a:endParaRPr lang="en-US" dirty="0">
              <a:solidFill>
                <a:srgbClr val="0000FF"/>
              </a:solidFill>
              <a:latin typeface="Calibri" panose="020F0502020204030204" pitchFamily="34" charset="0"/>
              <a:cs typeface="Calibri" panose="020F0502020204030204" pitchFamily="34" charset="0"/>
            </a:endParaRPr>
          </a:p>
          <a:p>
            <a:pPr algn="ctr"/>
            <a:endParaRPr lang="en-US" dirty="0" smtClean="0">
              <a:latin typeface="Calibri" panose="020F0502020204030204" pitchFamily="34" charset="0"/>
              <a:cs typeface="Calibri" panose="020F0502020204030204" pitchFamily="34" charset="0"/>
            </a:endParaRPr>
          </a:p>
          <a:p>
            <a:pPr algn="ctr"/>
            <a:r>
              <a:rPr lang="en-US" dirty="0" smtClean="0">
                <a:latin typeface="Calibri" panose="020F0502020204030204" pitchFamily="34" charset="0"/>
                <a:cs typeface="Calibri" panose="020F0502020204030204" pitchFamily="34" charset="0"/>
              </a:rPr>
              <a:t>Website: PerryKinkaide.com</a:t>
            </a:r>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206068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2242" y="536487"/>
            <a:ext cx="4601757" cy="646331"/>
          </a:xfrm>
          <a:prstGeom prst="rect">
            <a:avLst/>
          </a:prstGeom>
          <a:noFill/>
        </p:spPr>
        <p:txBody>
          <a:bodyPr wrap="square" rtlCol="0">
            <a:spAutoFit/>
          </a:bodyPr>
          <a:lstStyle/>
          <a:p>
            <a:r>
              <a:rPr lang="en-US" sz="3600" dirty="0" smtClean="0">
                <a:latin typeface="Calibri" panose="020F0502020204030204" pitchFamily="34" charset="0"/>
                <a:cs typeface="Calibri" panose="020F0502020204030204" pitchFamily="34" charset="0"/>
              </a:rPr>
              <a:t>PROGRAM OBJECTIVES</a:t>
            </a:r>
            <a:endParaRPr lang="en-US" sz="3600" dirty="0">
              <a:latin typeface="Calibri" panose="020F0502020204030204" pitchFamily="34" charset="0"/>
              <a:cs typeface="Calibri" panose="020F0502020204030204" pitchFamily="34" charset="0"/>
            </a:endParaRPr>
          </a:p>
        </p:txBody>
      </p:sp>
      <p:sp>
        <p:nvSpPr>
          <p:cNvPr id="3" name="TextBox 2"/>
          <p:cNvSpPr txBox="1"/>
          <p:nvPr/>
        </p:nvSpPr>
        <p:spPr>
          <a:xfrm>
            <a:off x="533400" y="1182818"/>
            <a:ext cx="7924800" cy="5786199"/>
          </a:xfrm>
          <a:prstGeom prst="rect">
            <a:avLst/>
          </a:prstGeom>
          <a:noFill/>
        </p:spPr>
        <p:txBody>
          <a:bodyPr wrap="square" rtlCol="0">
            <a:spAutoFit/>
          </a:bodyPr>
          <a:lstStyle/>
          <a:p>
            <a:r>
              <a:rPr lang="en-US" sz="2000" dirty="0" smtClean="0">
                <a:latin typeface="Calibri" panose="020F0502020204030204" pitchFamily="34" charset="0"/>
                <a:cs typeface="Calibri" panose="020F0502020204030204" pitchFamily="34" charset="0"/>
              </a:rPr>
              <a:t>YOUR assessment and comments about Alberta’s economic diversification</a:t>
            </a:r>
          </a:p>
          <a:p>
            <a:endParaRPr lang="en-US" sz="2000" dirty="0" smtClean="0">
              <a:latin typeface="Calibri" panose="020F0502020204030204" pitchFamily="34" charset="0"/>
              <a:cs typeface="Calibri" panose="020F0502020204030204" pitchFamily="34" charset="0"/>
            </a:endParaRPr>
          </a:p>
          <a:p>
            <a:pPr>
              <a:lnSpc>
                <a:spcPct val="150000"/>
              </a:lnSpc>
            </a:pPr>
            <a:r>
              <a:rPr lang="en-US" sz="2800" dirty="0" smtClean="0">
                <a:latin typeface="Calibri" panose="020F0502020204030204" pitchFamily="34" charset="0"/>
                <a:cs typeface="Calibri" panose="020F0502020204030204" pitchFamily="34" charset="0"/>
              </a:rPr>
              <a:t>EPISODE #1. YOUR sentiment and </a:t>
            </a:r>
            <a:r>
              <a:rPr lang="en-US" sz="2800" dirty="0">
                <a:latin typeface="Calibri" panose="020F0502020204030204" pitchFamily="34" charset="0"/>
                <a:cs typeface="Calibri" panose="020F0502020204030204" pitchFamily="34" charset="0"/>
              </a:rPr>
              <a:t>views – </a:t>
            </a:r>
            <a:r>
              <a:rPr lang="en-US" sz="2800" dirty="0" smtClean="0">
                <a:latin typeface="Calibri" panose="020F0502020204030204" pitchFamily="34" charset="0"/>
                <a:cs typeface="Calibri" panose="020F0502020204030204" pitchFamily="34" charset="0"/>
              </a:rPr>
              <a:t>COUNT</a:t>
            </a:r>
          </a:p>
          <a:p>
            <a:pPr marL="742950" lvl="1" indent="-285750">
              <a:buFontTx/>
              <a:buChar char="-"/>
            </a:pPr>
            <a:r>
              <a:rPr lang="en-US" dirty="0" smtClean="0">
                <a:latin typeface="Calibri" panose="020F0502020204030204" pitchFamily="34" charset="0"/>
                <a:cs typeface="Calibri" panose="020F0502020204030204" pitchFamily="34" charset="0"/>
              </a:rPr>
              <a:t>The current status of Alberta’s economic diversification/resilience</a:t>
            </a:r>
          </a:p>
          <a:p>
            <a:pPr marL="742950" lvl="1" indent="-285750">
              <a:buFontTx/>
              <a:buChar char="-"/>
            </a:pPr>
            <a:r>
              <a:rPr lang="en-US" dirty="0" smtClean="0">
                <a:latin typeface="Calibri" panose="020F0502020204030204" pitchFamily="34" charset="0"/>
                <a:cs typeface="Calibri" panose="020F0502020204030204" pitchFamily="34" charset="0"/>
              </a:rPr>
              <a:t>How sentiment has changed since 2015</a:t>
            </a:r>
          </a:p>
          <a:p>
            <a:pPr marL="742950" lvl="1" indent="-285750">
              <a:buFontTx/>
              <a:buChar char="-"/>
            </a:pPr>
            <a:r>
              <a:rPr lang="en-US" dirty="0" smtClean="0">
                <a:latin typeface="Calibri" panose="020F0502020204030204" pitchFamily="34" charset="0"/>
                <a:cs typeface="Calibri" panose="020F0502020204030204" pitchFamily="34" charset="0"/>
              </a:rPr>
              <a:t>Factors influencing your sentiment  on diversification</a:t>
            </a:r>
          </a:p>
          <a:p>
            <a:pPr marL="742950" lvl="1" indent="-285750">
              <a:buFontTx/>
              <a:buChar char="-"/>
            </a:pPr>
            <a:r>
              <a:rPr lang="en-US" dirty="0" smtClean="0">
                <a:latin typeface="Calibri" panose="020F0502020204030204" pitchFamily="34" charset="0"/>
                <a:cs typeface="Calibri" panose="020F0502020204030204" pitchFamily="34" charset="0"/>
              </a:rPr>
              <a:t>YOUR comments – for clarity and additional insight</a:t>
            </a:r>
          </a:p>
          <a:p>
            <a:pPr>
              <a:lnSpc>
                <a:spcPct val="150000"/>
              </a:lnSpc>
            </a:pPr>
            <a:r>
              <a:rPr lang="en-US" sz="2800" dirty="0" smtClean="0">
                <a:latin typeface="Calibri" panose="020F0502020204030204" pitchFamily="34" charset="0"/>
                <a:cs typeface="Calibri" panose="020F0502020204030204" pitchFamily="34" charset="0"/>
              </a:rPr>
              <a:t>EPISODES #2 – 3. Locations and Sectors </a:t>
            </a:r>
            <a:r>
              <a:rPr lang="en-US" sz="2800" dirty="0">
                <a:latin typeface="Calibri" panose="020F0502020204030204" pitchFamily="34" charset="0"/>
                <a:cs typeface="Calibri" panose="020F0502020204030204" pitchFamily="34" charset="0"/>
              </a:rPr>
              <a:t>differ – </a:t>
            </a:r>
            <a:r>
              <a:rPr lang="en-US" sz="2800" dirty="0" smtClean="0">
                <a:latin typeface="Calibri" panose="020F0502020204030204" pitchFamily="34" charset="0"/>
                <a:cs typeface="Calibri" panose="020F0502020204030204" pitchFamily="34" charset="0"/>
              </a:rPr>
              <a:t>A LOT</a:t>
            </a:r>
          </a:p>
          <a:p>
            <a:pPr>
              <a:lnSpc>
                <a:spcPct val="150000"/>
              </a:lnSpc>
            </a:pPr>
            <a:r>
              <a:rPr lang="en-US" sz="2800" dirty="0" smtClean="0">
                <a:latin typeface="Calibri" panose="020F0502020204030204" pitchFamily="34" charset="0"/>
                <a:cs typeface="Calibri" panose="020F0502020204030204" pitchFamily="34" charset="0"/>
              </a:rPr>
              <a:t>EPISODE #4. Innovation can help – YES?</a:t>
            </a:r>
          </a:p>
          <a:p>
            <a:pPr marL="742950" lvl="1" indent="-285750">
              <a:buFontTx/>
              <a:buChar char="-"/>
            </a:pPr>
            <a:r>
              <a:rPr lang="en-US" dirty="0" smtClean="0">
                <a:latin typeface="Calibri" panose="020F0502020204030204" pitchFamily="34" charset="0"/>
                <a:cs typeface="Calibri" panose="020F0502020204030204" pitchFamily="34" charset="0"/>
              </a:rPr>
              <a:t>Introducing the Innovation Ecosystem</a:t>
            </a:r>
          </a:p>
          <a:p>
            <a:pPr marL="742950" lvl="1" indent="-285750">
              <a:buFontTx/>
              <a:buChar char="-"/>
            </a:pPr>
            <a:r>
              <a:rPr lang="en-US" dirty="0" smtClean="0">
                <a:latin typeface="Calibri" panose="020F0502020204030204" pitchFamily="34" charset="0"/>
                <a:cs typeface="Calibri" panose="020F0502020204030204" pitchFamily="34" charset="0"/>
              </a:rPr>
              <a:t>Assessing it’s effectiveness</a:t>
            </a:r>
          </a:p>
          <a:p>
            <a:pPr>
              <a:lnSpc>
                <a:spcPct val="150000"/>
              </a:lnSpc>
            </a:pPr>
            <a:r>
              <a:rPr lang="en-US" sz="2800" dirty="0" smtClean="0">
                <a:latin typeface="Calibri" panose="020F0502020204030204" pitchFamily="34" charset="0"/>
                <a:cs typeface="Calibri" panose="020F0502020204030204" pitchFamily="34" charset="0"/>
              </a:rPr>
              <a:t>EPISODE #5.  Summary Recommendations</a:t>
            </a:r>
          </a:p>
          <a:p>
            <a:pPr marL="285750" indent="-285750">
              <a:buFontTx/>
              <a:buChar char="-"/>
            </a:pPr>
            <a:endParaRPr lang="en-US" dirty="0" smtClean="0"/>
          </a:p>
          <a:p>
            <a:pPr marL="285750" indent="-285750">
              <a:buFontTx/>
              <a:buChar char="-"/>
            </a:pPr>
            <a:endParaRPr lang="en-US" dirty="0" smtClean="0"/>
          </a:p>
          <a:p>
            <a:pPr marL="285750" indent="-285750">
              <a:buFontTx/>
              <a:buChar char="-"/>
            </a:pPr>
            <a:endParaRPr lang="en-US" dirty="0"/>
          </a:p>
        </p:txBody>
      </p:sp>
      <p:sp>
        <p:nvSpPr>
          <p:cNvPr id="5" name="Slide Number Placeholder 4"/>
          <p:cNvSpPr>
            <a:spLocks noGrp="1"/>
          </p:cNvSpPr>
          <p:nvPr>
            <p:ph type="sldNum" sz="quarter" idx="12"/>
          </p:nvPr>
        </p:nvSpPr>
        <p:spPr/>
        <p:txBody>
          <a:bodyPr/>
          <a:lstStyle/>
          <a:p>
            <a:fld id="{8B089D80-B216-4550-9551-62BF928BF090}" type="slidenum">
              <a:rPr lang="en-US" smtClean="0"/>
              <a:t>3</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1100" y="5715000"/>
            <a:ext cx="9271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19774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200" y="1539811"/>
            <a:ext cx="3488989" cy="3542548"/>
          </a:xfrm>
          <a:prstGeom prst="rect">
            <a:avLst/>
          </a:prstGeom>
        </p:spPr>
      </p:pic>
      <p:sp>
        <p:nvSpPr>
          <p:cNvPr id="3" name="TextBox 2"/>
          <p:cNvSpPr txBox="1"/>
          <p:nvPr/>
        </p:nvSpPr>
        <p:spPr>
          <a:xfrm>
            <a:off x="1295400" y="762000"/>
            <a:ext cx="6629400" cy="954107"/>
          </a:xfrm>
          <a:prstGeom prst="rect">
            <a:avLst/>
          </a:prstGeom>
          <a:noFill/>
        </p:spPr>
        <p:txBody>
          <a:bodyPr wrap="square" rtlCol="0">
            <a:spAutoFit/>
          </a:bodyPr>
          <a:lstStyle/>
          <a:p>
            <a:pPr algn="ctr"/>
            <a:r>
              <a:rPr lang="en-US" sz="2800" dirty="0" smtClean="0">
                <a:latin typeface="Calibri" panose="020F0502020204030204" pitchFamily="34" charset="0"/>
                <a:cs typeface="Calibri" panose="020F0502020204030204" pitchFamily="34" charset="0"/>
              </a:rPr>
              <a:t>Alberta’s economic resilience - very weak</a:t>
            </a:r>
          </a:p>
          <a:p>
            <a:pPr algn="ctr"/>
            <a:r>
              <a:rPr lang="en-US" sz="2800" dirty="0" smtClean="0">
                <a:latin typeface="Calibri" panose="020F0502020204030204" pitchFamily="34" charset="0"/>
                <a:cs typeface="Calibri" panose="020F0502020204030204" pitchFamily="34" charset="0"/>
              </a:rPr>
              <a:t>Fall 2020</a:t>
            </a:r>
            <a:endParaRPr lang="en-US" sz="2800" dirty="0">
              <a:latin typeface="Calibri" panose="020F0502020204030204" pitchFamily="34" charset="0"/>
              <a:cs typeface="Calibri" panose="020F0502020204030204" pitchFamily="34" charset="0"/>
            </a:endParaRPr>
          </a:p>
        </p:txBody>
      </p:sp>
      <p:sp>
        <p:nvSpPr>
          <p:cNvPr id="4" name="TextBox 3"/>
          <p:cNvSpPr txBox="1"/>
          <p:nvPr/>
        </p:nvSpPr>
        <p:spPr>
          <a:xfrm>
            <a:off x="3962400" y="5144869"/>
            <a:ext cx="3962400" cy="646331"/>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What are the proportions of those who view the economy as Resilient and Not?</a:t>
            </a:r>
            <a:endParaRPr lang="en-US" dirty="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8B089D80-B216-4550-9551-62BF928BF090}" type="slidenum">
              <a:rPr lang="en-US" smtClean="0"/>
              <a:t>4</a:t>
            </a:fld>
            <a:endParaRPr lang="en-US"/>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5791200"/>
            <a:ext cx="9271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267200" y="4336742"/>
            <a:ext cx="304800" cy="369332"/>
          </a:xfrm>
          <a:prstGeom prst="rect">
            <a:avLst/>
          </a:prstGeom>
          <a:solidFill>
            <a:schemeClr val="bg1"/>
          </a:solidFill>
        </p:spPr>
        <p:txBody>
          <a:bodyPr wrap="square" rtlCol="0">
            <a:spAutoFit/>
          </a:bodyPr>
          <a:lstStyle/>
          <a:p>
            <a:r>
              <a:rPr lang="en-US" b="1" dirty="0" smtClean="0">
                <a:latin typeface="Calibri" panose="020F0502020204030204" pitchFamily="34" charset="0"/>
                <a:cs typeface="Calibri" panose="020F0502020204030204" pitchFamily="34" charset="0"/>
              </a:rPr>
              <a:t>F</a:t>
            </a:r>
            <a:endParaRPr lang="en-US" b="1" dirty="0">
              <a:latin typeface="Calibri" panose="020F0502020204030204" pitchFamily="34" charset="0"/>
              <a:cs typeface="Calibri" panose="020F0502020204030204" pitchFamily="34" charset="0"/>
            </a:endParaRPr>
          </a:p>
        </p:txBody>
      </p:sp>
      <p:sp>
        <p:nvSpPr>
          <p:cNvPr id="8" name="TextBox 7"/>
          <p:cNvSpPr txBox="1"/>
          <p:nvPr/>
        </p:nvSpPr>
        <p:spPr>
          <a:xfrm>
            <a:off x="5486400" y="3014246"/>
            <a:ext cx="228600" cy="338554"/>
          </a:xfrm>
          <a:prstGeom prst="rect">
            <a:avLst/>
          </a:prstGeom>
          <a:solidFill>
            <a:schemeClr val="bg1"/>
          </a:solidFill>
        </p:spPr>
        <p:txBody>
          <a:bodyPr wrap="square" rtlCol="0">
            <a:spAutoFit/>
          </a:bodyPr>
          <a:lstStyle/>
          <a:p>
            <a:pPr algn="ctr"/>
            <a:r>
              <a:rPr lang="en-US" sz="1600" b="1" dirty="0" smtClean="0">
                <a:latin typeface="Calibri" panose="020F0502020204030204" pitchFamily="34" charset="0"/>
                <a:cs typeface="Calibri" panose="020F0502020204030204" pitchFamily="34" charset="0"/>
              </a:rPr>
              <a:t>C</a:t>
            </a:r>
            <a:endParaRPr lang="en-US" sz="1600" b="1" dirty="0">
              <a:latin typeface="Calibri" panose="020F0502020204030204" pitchFamily="34" charset="0"/>
              <a:cs typeface="Calibri" panose="020F0502020204030204" pitchFamily="34" charset="0"/>
            </a:endParaRPr>
          </a:p>
        </p:txBody>
      </p:sp>
      <p:sp>
        <p:nvSpPr>
          <p:cNvPr id="9" name="TextBox 8"/>
          <p:cNvSpPr txBox="1"/>
          <p:nvPr/>
        </p:nvSpPr>
        <p:spPr>
          <a:xfrm>
            <a:off x="5199355" y="2084626"/>
            <a:ext cx="280386" cy="369332"/>
          </a:xfrm>
          <a:prstGeom prst="rect">
            <a:avLst/>
          </a:prstGeom>
          <a:noFill/>
        </p:spPr>
        <p:txBody>
          <a:bodyPr wrap="square" rtlCol="0">
            <a:spAutoFit/>
          </a:bodyPr>
          <a:lstStyle/>
          <a:p>
            <a:r>
              <a:rPr lang="en-US" b="1" dirty="0" smtClean="0">
                <a:latin typeface="Calibri" panose="020F0502020204030204" pitchFamily="34" charset="0"/>
                <a:cs typeface="Calibri" panose="020F0502020204030204" pitchFamily="34" charset="0"/>
              </a:rPr>
              <a:t>B</a:t>
            </a:r>
            <a:endParaRPr lang="en-US" b="1" dirty="0">
              <a:latin typeface="Calibri" panose="020F0502020204030204" pitchFamily="34" charset="0"/>
              <a:cs typeface="Calibri" panose="020F0502020204030204" pitchFamily="34" charset="0"/>
            </a:endParaRPr>
          </a:p>
        </p:txBody>
      </p:sp>
      <p:sp>
        <p:nvSpPr>
          <p:cNvPr id="11" name="TextBox 10"/>
          <p:cNvSpPr txBox="1"/>
          <p:nvPr/>
        </p:nvSpPr>
        <p:spPr>
          <a:xfrm>
            <a:off x="5199355" y="3967410"/>
            <a:ext cx="280386" cy="369332"/>
          </a:xfrm>
          <a:prstGeom prst="rect">
            <a:avLst/>
          </a:prstGeom>
          <a:noFill/>
        </p:spPr>
        <p:txBody>
          <a:bodyPr wrap="square" rtlCol="0">
            <a:spAutoFit/>
          </a:bodyPr>
          <a:lstStyle/>
          <a:p>
            <a:r>
              <a:rPr lang="en-US" b="1" dirty="0" smtClean="0">
                <a:latin typeface="Calibri" panose="020F0502020204030204" pitchFamily="34" charset="0"/>
                <a:cs typeface="Calibri" panose="020F0502020204030204" pitchFamily="34" charset="0"/>
              </a:rPr>
              <a:t>D</a:t>
            </a:r>
            <a:endParaRPr lang="en-US" b="1" dirty="0">
              <a:latin typeface="Calibri" panose="020F0502020204030204" pitchFamily="34" charset="0"/>
              <a:cs typeface="Calibri" panose="020F0502020204030204" pitchFamily="34" charset="0"/>
            </a:endParaRPr>
          </a:p>
        </p:txBody>
      </p:sp>
      <p:sp>
        <p:nvSpPr>
          <p:cNvPr id="12" name="TextBox 11"/>
          <p:cNvSpPr txBox="1"/>
          <p:nvPr/>
        </p:nvSpPr>
        <p:spPr>
          <a:xfrm>
            <a:off x="3365377" y="2147825"/>
            <a:ext cx="304800" cy="369332"/>
          </a:xfrm>
          <a:prstGeom prst="rect">
            <a:avLst/>
          </a:prstGeom>
          <a:noFill/>
        </p:spPr>
        <p:txBody>
          <a:bodyPr wrap="square" rtlCol="0">
            <a:spAutoFit/>
          </a:bodyPr>
          <a:lstStyle/>
          <a:p>
            <a:r>
              <a:rPr lang="en-US" b="1" dirty="0" smtClean="0">
                <a:latin typeface="Calibri" panose="020F0502020204030204" pitchFamily="34" charset="0"/>
                <a:cs typeface="Calibri" panose="020F0502020204030204" pitchFamily="34" charset="0"/>
              </a:rPr>
              <a:t>4</a:t>
            </a:r>
            <a:endParaRPr lang="en-US" b="1" dirty="0">
              <a:latin typeface="Calibri" panose="020F0502020204030204" pitchFamily="34" charset="0"/>
              <a:cs typeface="Calibri" panose="020F0502020204030204" pitchFamily="34" charset="0"/>
            </a:endParaRPr>
          </a:p>
        </p:txBody>
      </p:sp>
      <p:sp>
        <p:nvSpPr>
          <p:cNvPr id="13" name="TextBox 12"/>
          <p:cNvSpPr txBox="1"/>
          <p:nvPr/>
        </p:nvSpPr>
        <p:spPr>
          <a:xfrm>
            <a:off x="3306193" y="3886200"/>
            <a:ext cx="304800" cy="369332"/>
          </a:xfrm>
          <a:prstGeom prst="rect">
            <a:avLst/>
          </a:prstGeom>
          <a:noFill/>
        </p:spPr>
        <p:txBody>
          <a:bodyPr wrap="square" rtlCol="0">
            <a:spAutoFit/>
          </a:bodyPr>
          <a:lstStyle/>
          <a:p>
            <a:r>
              <a:rPr lang="en-US" b="1" dirty="0" smtClean="0">
                <a:latin typeface="Calibri" panose="020F0502020204030204" pitchFamily="34" charset="0"/>
                <a:cs typeface="Calibri" panose="020F0502020204030204" pitchFamily="34" charset="0"/>
              </a:rPr>
              <a:t>2</a:t>
            </a:r>
            <a:endParaRPr lang="en-US" b="1" dirty="0">
              <a:latin typeface="Calibri" panose="020F0502020204030204" pitchFamily="34" charset="0"/>
              <a:cs typeface="Calibri" panose="020F0502020204030204" pitchFamily="34" charset="0"/>
            </a:endParaRPr>
          </a:p>
        </p:txBody>
      </p:sp>
      <p:sp>
        <p:nvSpPr>
          <p:cNvPr id="14" name="TextBox 13"/>
          <p:cNvSpPr txBox="1"/>
          <p:nvPr/>
        </p:nvSpPr>
        <p:spPr>
          <a:xfrm>
            <a:off x="3567344" y="4535464"/>
            <a:ext cx="681361" cy="461665"/>
          </a:xfrm>
          <a:prstGeom prst="rect">
            <a:avLst/>
          </a:prstGeom>
          <a:noFill/>
        </p:spPr>
        <p:txBody>
          <a:bodyPr wrap="square" rtlCol="0">
            <a:spAutoFit/>
          </a:bodyPr>
          <a:lstStyle/>
          <a:p>
            <a:r>
              <a:rPr lang="en-US" sz="2400" b="1" dirty="0" smtClean="0">
                <a:latin typeface="Calibri" panose="020F0502020204030204" pitchFamily="34" charset="0"/>
                <a:cs typeface="Calibri" panose="020F0502020204030204" pitchFamily="34" charset="0"/>
              </a:rPr>
              <a:t>= D</a:t>
            </a:r>
            <a:endParaRPr lang="en-US" sz="2400" b="1" dirty="0">
              <a:latin typeface="Calibri" panose="020F0502020204030204" pitchFamily="34" charset="0"/>
              <a:cs typeface="Calibri" panose="020F0502020204030204" pitchFamily="34" charset="0"/>
            </a:endParaRPr>
          </a:p>
        </p:txBody>
      </p:sp>
      <p:sp>
        <p:nvSpPr>
          <p:cNvPr id="16" name="TextBox 15"/>
          <p:cNvSpPr txBox="1"/>
          <p:nvPr/>
        </p:nvSpPr>
        <p:spPr>
          <a:xfrm>
            <a:off x="5983919" y="4535464"/>
            <a:ext cx="681361" cy="461665"/>
          </a:xfrm>
          <a:prstGeom prst="rect">
            <a:avLst/>
          </a:prstGeom>
          <a:noFill/>
        </p:spPr>
        <p:txBody>
          <a:bodyPr wrap="square" rtlCol="0">
            <a:spAutoFit/>
          </a:bodyPr>
          <a:lstStyle/>
          <a:p>
            <a:r>
              <a:rPr lang="en-US" sz="2400" b="1" dirty="0" smtClean="0">
                <a:solidFill>
                  <a:srgbClr val="C00000"/>
                </a:solidFill>
                <a:latin typeface="Calibri" panose="020F0502020204030204" pitchFamily="34" charset="0"/>
                <a:cs typeface="Calibri" panose="020F0502020204030204" pitchFamily="34" charset="0"/>
              </a:rPr>
              <a:t>= C-</a:t>
            </a:r>
            <a:endParaRPr lang="en-US" sz="2400" b="1" dirty="0">
              <a:solidFill>
                <a:srgbClr val="C00000"/>
              </a:solidFill>
              <a:latin typeface="Calibri" panose="020F0502020204030204" pitchFamily="34" charset="0"/>
              <a:cs typeface="Calibri" panose="020F0502020204030204" pitchFamily="34" charset="0"/>
            </a:endParaRPr>
          </a:p>
        </p:txBody>
      </p:sp>
      <p:sp>
        <p:nvSpPr>
          <p:cNvPr id="5" name="Right Arrow 4"/>
          <p:cNvSpPr/>
          <p:nvPr/>
        </p:nvSpPr>
        <p:spPr>
          <a:xfrm>
            <a:off x="7924800" y="5306451"/>
            <a:ext cx="298450" cy="323166"/>
          </a:xfrm>
          <a:prstGeom prst="rightArrow">
            <a:avLst/>
          </a:prstGeom>
          <a:solidFill>
            <a:srgbClr val="0F37B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F37B9"/>
              </a:solidFill>
            </a:endParaRPr>
          </a:p>
        </p:txBody>
      </p:sp>
    </p:spTree>
    <p:extLst>
      <p:ext uri="{BB962C8B-B14F-4D97-AF65-F5344CB8AC3E}">
        <p14:creationId xmlns:p14="http://schemas.microsoft.com/office/powerpoint/2010/main" val="29331530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68362"/>
          </a:xfrm>
        </p:spPr>
        <p:txBody>
          <a:bodyPr>
            <a:normAutofit fontScale="90000"/>
          </a:bodyPr>
          <a:lstStyle/>
          <a:p>
            <a:r>
              <a:rPr lang="en-US" sz="2400" b="1" dirty="0" smtClean="0">
                <a:solidFill>
                  <a:schemeClr val="tx1"/>
                </a:solidFill>
              </a:rPr>
              <a:t>Two clusters – Alberta’s economy is viewed as </a:t>
            </a:r>
            <a:r>
              <a:rPr lang="en-US" sz="2400" b="1" dirty="0">
                <a:solidFill>
                  <a:schemeClr val="tx1"/>
                </a:solidFill>
              </a:rPr>
              <a:t>Not Resilient by 73</a:t>
            </a:r>
            <a:r>
              <a:rPr lang="en-US" sz="2400" b="1" dirty="0" smtClean="0">
                <a:solidFill>
                  <a:schemeClr val="tx1"/>
                </a:solidFill>
              </a:rPr>
              <a:t>% and </a:t>
            </a:r>
            <a:r>
              <a:rPr lang="en-US" sz="2400" b="1" dirty="0">
                <a:solidFill>
                  <a:schemeClr val="tx1"/>
                </a:solidFill>
              </a:rPr>
              <a:t>Resilient </a:t>
            </a:r>
            <a:r>
              <a:rPr lang="en-US" sz="2400" b="1" dirty="0" smtClean="0">
                <a:solidFill>
                  <a:schemeClr val="tx1"/>
                </a:solidFill>
              </a:rPr>
              <a:t>by 21%.  Uncertainty is low at 6%. </a:t>
            </a:r>
            <a:endParaRPr lang="en-US" sz="2400" b="1" dirty="0">
              <a:solidFill>
                <a:schemeClr val="tx1"/>
              </a:solidFill>
            </a:endParaRPr>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tretch>
            <a:fillRect/>
          </a:stretch>
        </p:blipFill>
        <p:spPr bwMode="auto">
          <a:xfrm>
            <a:off x="914400" y="1721138"/>
            <a:ext cx="7772400" cy="4025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5791200"/>
            <a:ext cx="933450" cy="66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85800" y="1600200"/>
            <a:ext cx="7188693" cy="738664"/>
          </a:xfrm>
          <a:prstGeom prst="rect">
            <a:avLst/>
          </a:prstGeom>
          <a:solidFill>
            <a:schemeClr val="bg1"/>
          </a:solidFill>
        </p:spPr>
        <p:txBody>
          <a:bodyPr wrap="square" rtlCol="0">
            <a:spAutoFit/>
          </a:bodyPr>
          <a:lstStyle/>
          <a:p>
            <a:r>
              <a:rPr lang="en-US" sz="2100" dirty="0" smtClean="0">
                <a:latin typeface="Calibri" panose="020F0502020204030204" pitchFamily="34" charset="0"/>
                <a:cs typeface="Calibri" panose="020F0502020204030204" pitchFamily="34" charset="0"/>
              </a:rPr>
              <a:t>Q1. Please rate how you view the diversity of Alberta’s economy.</a:t>
            </a:r>
          </a:p>
          <a:p>
            <a:endParaRPr lang="en-US" sz="2100" dirty="0">
              <a:latin typeface="Calibri" panose="020F0502020204030204" pitchFamily="34" charset="0"/>
              <a:cs typeface="Calibri" panose="020F0502020204030204" pitchFamily="34" charset="0"/>
            </a:endParaRPr>
          </a:p>
        </p:txBody>
      </p:sp>
      <p:sp>
        <p:nvSpPr>
          <p:cNvPr id="3" name="TextBox 2"/>
          <p:cNvSpPr txBox="1"/>
          <p:nvPr/>
        </p:nvSpPr>
        <p:spPr>
          <a:xfrm>
            <a:off x="1676400" y="2669219"/>
            <a:ext cx="1295400" cy="276999"/>
          </a:xfrm>
          <a:prstGeom prst="rect">
            <a:avLst/>
          </a:prstGeom>
          <a:solidFill>
            <a:schemeClr val="bg1"/>
          </a:solidFill>
        </p:spPr>
        <p:txBody>
          <a:bodyPr wrap="square" rtlCol="0">
            <a:spAutoFit/>
          </a:bodyPr>
          <a:lstStyle/>
          <a:p>
            <a:r>
              <a:rPr lang="en-US" sz="1200" dirty="0">
                <a:latin typeface="Calibri" panose="020F0502020204030204" pitchFamily="34" charset="0"/>
                <a:cs typeface="Calibri" panose="020F0502020204030204" pitchFamily="34" charset="0"/>
              </a:rPr>
              <a:t>Not Very Resilient</a:t>
            </a:r>
          </a:p>
        </p:txBody>
      </p:sp>
      <p:sp>
        <p:nvSpPr>
          <p:cNvPr id="7" name="TextBox 6"/>
          <p:cNvSpPr txBox="1"/>
          <p:nvPr/>
        </p:nvSpPr>
        <p:spPr>
          <a:xfrm>
            <a:off x="1295401" y="3228201"/>
            <a:ext cx="1676399" cy="276999"/>
          </a:xfrm>
          <a:prstGeom prst="rect">
            <a:avLst/>
          </a:prstGeom>
          <a:solidFill>
            <a:schemeClr val="bg1"/>
          </a:solidFill>
        </p:spPr>
        <p:txBody>
          <a:bodyPr wrap="square" rtlCol="0">
            <a:spAutoFit/>
          </a:bodyPr>
          <a:lstStyle/>
          <a:p>
            <a:r>
              <a:rPr lang="en-US" sz="1200" dirty="0" smtClean="0">
                <a:latin typeface="Calibri" panose="020F0502020204030204" pitchFamily="34" charset="0"/>
                <a:cs typeface="Calibri" panose="020F0502020204030204" pitchFamily="34" charset="0"/>
              </a:rPr>
              <a:t>Somewhat Not Resilient</a:t>
            </a:r>
            <a:endParaRPr lang="en-US" sz="1200" dirty="0">
              <a:latin typeface="Calibri" panose="020F0502020204030204" pitchFamily="34" charset="0"/>
              <a:cs typeface="Calibri" panose="020F0502020204030204" pitchFamily="34" charset="0"/>
            </a:endParaRPr>
          </a:p>
        </p:txBody>
      </p:sp>
      <p:sp>
        <p:nvSpPr>
          <p:cNvPr id="4" name="TextBox 3"/>
          <p:cNvSpPr txBox="1"/>
          <p:nvPr/>
        </p:nvSpPr>
        <p:spPr>
          <a:xfrm>
            <a:off x="2286000" y="3730101"/>
            <a:ext cx="685800" cy="276999"/>
          </a:xfrm>
          <a:prstGeom prst="rect">
            <a:avLst/>
          </a:prstGeom>
          <a:solidFill>
            <a:schemeClr val="bg1"/>
          </a:solidFill>
        </p:spPr>
        <p:txBody>
          <a:bodyPr wrap="square" rtlCol="0">
            <a:spAutoFit/>
          </a:bodyPr>
          <a:lstStyle/>
          <a:p>
            <a:r>
              <a:rPr lang="en-US" sz="1200" dirty="0" smtClean="0">
                <a:latin typeface="Calibri" panose="020F0502020204030204" pitchFamily="34" charset="0"/>
                <a:cs typeface="Calibri" panose="020F0502020204030204" pitchFamily="34" charset="0"/>
              </a:rPr>
              <a:t>Neutral</a:t>
            </a:r>
            <a:endParaRPr lang="en-US" sz="1200" dirty="0">
              <a:latin typeface="Calibri" panose="020F0502020204030204" pitchFamily="34" charset="0"/>
              <a:cs typeface="Calibri" panose="020F0502020204030204" pitchFamily="34" charset="0"/>
            </a:endParaRPr>
          </a:p>
        </p:txBody>
      </p:sp>
      <p:sp>
        <p:nvSpPr>
          <p:cNvPr id="6" name="TextBox 5"/>
          <p:cNvSpPr txBox="1"/>
          <p:nvPr/>
        </p:nvSpPr>
        <p:spPr>
          <a:xfrm>
            <a:off x="1524001" y="4343400"/>
            <a:ext cx="1447799" cy="276999"/>
          </a:xfrm>
          <a:prstGeom prst="rect">
            <a:avLst/>
          </a:prstGeom>
          <a:solidFill>
            <a:schemeClr val="bg1"/>
          </a:solidFill>
        </p:spPr>
        <p:txBody>
          <a:bodyPr wrap="square" rtlCol="0">
            <a:spAutoFit/>
          </a:bodyPr>
          <a:lstStyle/>
          <a:p>
            <a:r>
              <a:rPr lang="en-US" sz="1200" dirty="0" smtClean="0">
                <a:latin typeface="Calibri" panose="020F0502020204030204" pitchFamily="34" charset="0"/>
                <a:cs typeface="Calibri" panose="020F0502020204030204" pitchFamily="34" charset="0"/>
              </a:rPr>
              <a:t>Somewhat Resilient</a:t>
            </a:r>
            <a:endParaRPr lang="en-US" sz="1200" dirty="0">
              <a:latin typeface="Calibri" panose="020F0502020204030204" pitchFamily="34" charset="0"/>
              <a:cs typeface="Calibri" panose="020F0502020204030204" pitchFamily="34" charset="0"/>
            </a:endParaRPr>
          </a:p>
        </p:txBody>
      </p:sp>
      <p:sp>
        <p:nvSpPr>
          <p:cNvPr id="8" name="TextBox 7"/>
          <p:cNvSpPr txBox="1"/>
          <p:nvPr/>
        </p:nvSpPr>
        <p:spPr>
          <a:xfrm>
            <a:off x="1905000" y="4953000"/>
            <a:ext cx="1066800" cy="276999"/>
          </a:xfrm>
          <a:prstGeom prst="rect">
            <a:avLst/>
          </a:prstGeom>
          <a:solidFill>
            <a:schemeClr val="bg1"/>
          </a:solidFill>
        </p:spPr>
        <p:txBody>
          <a:bodyPr wrap="square" rtlCol="0">
            <a:spAutoFit/>
          </a:bodyPr>
          <a:lstStyle/>
          <a:p>
            <a:r>
              <a:rPr lang="en-US" sz="1200" dirty="0" smtClean="0">
                <a:latin typeface="Calibri" panose="020F0502020204030204" pitchFamily="34" charset="0"/>
                <a:cs typeface="Calibri" panose="020F0502020204030204" pitchFamily="34" charset="0"/>
              </a:rPr>
              <a:t>Very Resilient</a:t>
            </a:r>
            <a:endParaRPr lang="en-US" sz="1200" dirty="0">
              <a:latin typeface="Calibri" panose="020F0502020204030204" pitchFamily="34" charset="0"/>
              <a:cs typeface="Calibri" panose="020F0502020204030204" pitchFamily="34" charset="0"/>
            </a:endParaRPr>
          </a:p>
        </p:txBody>
      </p:sp>
      <p:sp>
        <p:nvSpPr>
          <p:cNvPr id="9" name="Slide Number Placeholder 8"/>
          <p:cNvSpPr>
            <a:spLocks noGrp="1"/>
          </p:cNvSpPr>
          <p:nvPr>
            <p:ph type="sldNum" sz="quarter" idx="12"/>
          </p:nvPr>
        </p:nvSpPr>
        <p:spPr/>
        <p:txBody>
          <a:bodyPr/>
          <a:lstStyle/>
          <a:p>
            <a:fld id="{8B089D80-B216-4550-9551-62BF928BF090}" type="slidenum">
              <a:rPr lang="en-US" smtClean="0"/>
              <a:t>5</a:t>
            </a:fld>
            <a:endParaRPr lang="en-US"/>
          </a:p>
        </p:txBody>
      </p:sp>
    </p:spTree>
    <p:extLst>
      <p:ext uri="{BB962C8B-B14F-4D97-AF65-F5344CB8AC3E}">
        <p14:creationId xmlns:p14="http://schemas.microsoft.com/office/powerpoint/2010/main" val="3873387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1360" y="761999"/>
            <a:ext cx="8005440" cy="830997"/>
          </a:xfrm>
          <a:prstGeom prst="rect">
            <a:avLst/>
          </a:prstGeom>
          <a:noFill/>
        </p:spPr>
        <p:txBody>
          <a:bodyPr wrap="square" rtlCol="0">
            <a:spAutoFit/>
          </a:bodyPr>
          <a:lstStyle/>
          <a:p>
            <a:r>
              <a:rPr lang="en-US" sz="2400" dirty="0" smtClean="0">
                <a:latin typeface="Calibri" panose="020F0502020204030204" pitchFamily="34" charset="0"/>
                <a:cs typeface="Calibri" panose="020F0502020204030204" pitchFamily="34" charset="0"/>
              </a:rPr>
              <a:t>Alberta’s 2020 economic resilience – weak and weaker since the Spring of 2019 </a:t>
            </a:r>
            <a:endParaRPr lang="en-US" sz="2400" dirty="0">
              <a:latin typeface="Calibri" panose="020F0502020204030204" pitchFamily="34" charset="0"/>
              <a:cs typeface="Calibri" panose="020F0502020204030204" pitchFamily="34" charset="0"/>
            </a:endParaRPr>
          </a:p>
        </p:txBody>
      </p:sp>
      <p:sp>
        <p:nvSpPr>
          <p:cNvPr id="3" name="TextBox 2"/>
          <p:cNvSpPr txBox="1"/>
          <p:nvPr/>
        </p:nvSpPr>
        <p:spPr>
          <a:xfrm>
            <a:off x="4267200" y="4919266"/>
            <a:ext cx="3886200" cy="369332"/>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Your comments add clarity and insight</a:t>
            </a:r>
            <a:endParaRPr lang="en-US" dirty="0">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fld id="{8B089D80-B216-4550-9551-62BF928BF090}" type="slidenum">
              <a:rPr lang="en-US" smtClean="0"/>
              <a:t>6</a:t>
            </a:fld>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5715000"/>
            <a:ext cx="9271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133600"/>
            <a:ext cx="8606688"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8409" y="4928235"/>
            <a:ext cx="317500"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3921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0020" y="296545"/>
            <a:ext cx="2209800" cy="369332"/>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Comments </a:t>
            </a:r>
            <a:endParaRPr lang="en-US" dirty="0">
              <a:latin typeface="Calibri" panose="020F0502020204030204" pitchFamily="34" charset="0"/>
              <a:cs typeface="Calibri" panose="020F0502020204030204"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8975" y="5943600"/>
            <a:ext cx="838200" cy="611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740946"/>
            <a:ext cx="3886200" cy="1291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343400" y="801960"/>
            <a:ext cx="4150741" cy="1169551"/>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2%  Very Resilient.  </a:t>
            </a:r>
            <a:r>
              <a:rPr lang="en-US" sz="1200" i="1" dirty="0" smtClean="0">
                <a:latin typeface="Calibri" panose="020F0502020204030204" pitchFamily="34" charset="0"/>
                <a:cs typeface="Calibri" panose="020F0502020204030204" pitchFamily="34" charset="0"/>
              </a:rPr>
              <a:t>Central Alberta. </a:t>
            </a:r>
            <a:r>
              <a:rPr lang="en-US" sz="1200" dirty="0" smtClean="0">
                <a:latin typeface="Calibri" panose="020F0502020204030204" pitchFamily="34" charset="0"/>
                <a:cs typeface="Calibri" panose="020F0502020204030204" pitchFamily="34" charset="0"/>
              </a:rPr>
              <a:t>We </a:t>
            </a:r>
            <a:r>
              <a:rPr lang="en-US" sz="1200" dirty="0">
                <a:latin typeface="Calibri" panose="020F0502020204030204" pitchFamily="34" charset="0"/>
                <a:cs typeface="Calibri" panose="020F0502020204030204" pitchFamily="34" charset="0"/>
              </a:rPr>
              <a:t>have the highest GDP per capita among the provinces in Canada; highest CAPEX per person &amp; worker; highest (% terms) population growth of all provinces and US States; highest income per person; lowest debt of all </a:t>
            </a:r>
            <a:r>
              <a:rPr lang="en-US" sz="1200" dirty="0" smtClean="0">
                <a:latin typeface="Calibri" panose="020F0502020204030204" pitchFamily="34" charset="0"/>
                <a:cs typeface="Calibri" panose="020F0502020204030204" pitchFamily="34" charset="0"/>
              </a:rPr>
              <a:t>provinces.</a:t>
            </a:r>
            <a:r>
              <a:rPr lang="en-US" dirty="0" smtClean="0"/>
              <a:t>  </a:t>
            </a:r>
            <a:endParaRPr lang="en-US" dirty="0"/>
          </a:p>
        </p:txBody>
      </p:sp>
      <p:sp>
        <p:nvSpPr>
          <p:cNvPr id="9" name="TextBox 8"/>
          <p:cNvSpPr txBox="1"/>
          <p:nvPr/>
        </p:nvSpPr>
        <p:spPr>
          <a:xfrm>
            <a:off x="457200" y="2092178"/>
            <a:ext cx="7979975" cy="1077218"/>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19%  Somewhat Resilient. </a:t>
            </a:r>
            <a:r>
              <a:rPr lang="en-US" sz="1200" i="1" dirty="0">
                <a:latin typeface="Calibri" panose="020F0502020204030204" pitchFamily="34" charset="0"/>
                <a:cs typeface="Calibri" panose="020F0502020204030204" pitchFamily="34" charset="0"/>
              </a:rPr>
              <a:t>Edmonton Region. </a:t>
            </a:r>
            <a:r>
              <a:rPr lang="en-US" sz="1200" dirty="0">
                <a:latin typeface="Calibri" panose="020F0502020204030204" pitchFamily="34" charset="0"/>
                <a:cs typeface="Calibri" panose="020F0502020204030204" pitchFamily="34" charset="0"/>
              </a:rPr>
              <a:t>The disruption in energy markets over years has driven some efforts to diversify both through policy and creative destruction.  In more recent years Alberta seems to have become more dependent on construction/property development which is a potential crutch. </a:t>
            </a:r>
            <a:endParaRPr lang="en-US" sz="1400" dirty="0">
              <a:latin typeface="Calibri" panose="020F0502020204030204" pitchFamily="34" charset="0"/>
              <a:cs typeface="Calibri" panose="020F0502020204030204" pitchFamily="34" charset="0"/>
            </a:endParaRPr>
          </a:p>
          <a:p>
            <a:endParaRPr lang="en-US" sz="1200" i="1" dirty="0">
              <a:latin typeface="Calibri" panose="020F0502020204030204" pitchFamily="34" charset="0"/>
              <a:cs typeface="Calibri" panose="020F0502020204030204" pitchFamily="34" charset="0"/>
            </a:endParaRPr>
          </a:p>
          <a:p>
            <a:r>
              <a:rPr lang="en-US" sz="1200" i="1" dirty="0" smtClean="0">
                <a:latin typeface="Calibri" panose="020F0502020204030204" pitchFamily="34" charset="0"/>
                <a:cs typeface="Calibri" panose="020F0502020204030204" pitchFamily="34" charset="0"/>
              </a:rPr>
              <a:t>Southern Alberta. </a:t>
            </a:r>
            <a:r>
              <a:rPr lang="en-US" sz="1200" dirty="0" smtClean="0">
                <a:latin typeface="Calibri" panose="020F0502020204030204" pitchFamily="34" charset="0"/>
                <a:cs typeface="Calibri" panose="020F0502020204030204" pitchFamily="34" charset="0"/>
              </a:rPr>
              <a:t>Our Alberta economy is ticking along – some better than other…is that opportunity or goof luck?</a:t>
            </a:r>
            <a:r>
              <a:rPr lang="en-US" sz="1200" dirty="0" smtClean="0"/>
              <a:t> </a:t>
            </a:r>
          </a:p>
        </p:txBody>
      </p:sp>
      <p:sp>
        <p:nvSpPr>
          <p:cNvPr id="10" name="TextBox 9"/>
          <p:cNvSpPr txBox="1"/>
          <p:nvPr/>
        </p:nvSpPr>
        <p:spPr>
          <a:xfrm>
            <a:off x="485313" y="3198248"/>
            <a:ext cx="7904949" cy="523220"/>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  6</a:t>
            </a:r>
            <a:r>
              <a:rPr lang="en-US" sz="1600" dirty="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rPr>
              <a:t> Neutral</a:t>
            </a:r>
            <a:r>
              <a:rPr lang="en-US" sz="1600" dirty="0">
                <a:latin typeface="Calibri" panose="020F0502020204030204" pitchFamily="34" charset="0"/>
                <a:cs typeface="Calibri" panose="020F0502020204030204" pitchFamily="34" charset="0"/>
              </a:rPr>
              <a:t>. </a:t>
            </a:r>
            <a:r>
              <a:rPr lang="en-US" sz="1200" i="1" dirty="0" smtClean="0">
                <a:latin typeface="Calibri" panose="020F0502020204030204" pitchFamily="34" charset="0"/>
                <a:cs typeface="Calibri" panose="020F0502020204030204" pitchFamily="34" charset="0"/>
              </a:rPr>
              <a:t>Edmonton Region. </a:t>
            </a:r>
            <a:r>
              <a:rPr lang="en-US" sz="1200" dirty="0" smtClean="0">
                <a:latin typeface="Calibri" panose="020F0502020204030204" pitchFamily="34" charset="0"/>
                <a:cs typeface="Calibri" panose="020F0502020204030204" pitchFamily="34" charset="0"/>
              </a:rPr>
              <a:t>While </a:t>
            </a:r>
            <a:r>
              <a:rPr lang="en-US" sz="1200" dirty="0">
                <a:latin typeface="Calibri" panose="020F0502020204030204" pitchFamily="34" charset="0"/>
                <a:cs typeface="Calibri" panose="020F0502020204030204" pitchFamily="34" charset="0"/>
              </a:rPr>
              <a:t>diversity is improving, largely forced by the realities of the demise of the hydrocarbon energy sector, Albertan investors continue to lack vision</a:t>
            </a:r>
            <a:r>
              <a:rPr lang="en-US" sz="1200" dirty="0" smtClean="0">
                <a:latin typeface="Calibri" panose="020F0502020204030204" pitchFamily="34" charset="0"/>
                <a:cs typeface="Calibri" panose="020F0502020204030204" pitchFamily="34" charset="0"/>
              </a:rPr>
              <a:t>.</a:t>
            </a:r>
            <a:endParaRPr lang="en-US" sz="1200" dirty="0">
              <a:latin typeface="Calibri" panose="020F0502020204030204" pitchFamily="34" charset="0"/>
              <a:cs typeface="Calibri" panose="020F0502020204030204" pitchFamily="34" charset="0"/>
            </a:endParaRPr>
          </a:p>
        </p:txBody>
      </p:sp>
      <p:sp>
        <p:nvSpPr>
          <p:cNvPr id="11" name="TextBox 10"/>
          <p:cNvSpPr txBox="1"/>
          <p:nvPr/>
        </p:nvSpPr>
        <p:spPr>
          <a:xfrm>
            <a:off x="456461" y="3761951"/>
            <a:ext cx="8037679" cy="1077218"/>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37%  Somewhat Not Resilient. </a:t>
            </a:r>
            <a:r>
              <a:rPr lang="en-US" sz="1200" i="1" dirty="0">
                <a:latin typeface="Calibri" panose="020F0502020204030204" pitchFamily="34" charset="0"/>
                <a:cs typeface="Calibri" panose="020F0502020204030204" pitchFamily="34" charset="0"/>
              </a:rPr>
              <a:t>Calgary Region. </a:t>
            </a:r>
            <a:r>
              <a:rPr lang="en-US" sz="1200" dirty="0">
                <a:latin typeface="Calibri" panose="020F0502020204030204" pitchFamily="34" charset="0"/>
                <a:cs typeface="Calibri" panose="020F0502020204030204" pitchFamily="34" charset="0"/>
              </a:rPr>
              <a:t>Economy and government actions overly dependent on what happens to the oil &amp; gas industry. </a:t>
            </a:r>
          </a:p>
          <a:p>
            <a:endParaRPr lang="en-US" sz="1200" i="1" dirty="0" smtClean="0">
              <a:latin typeface="Calibri" panose="020F0502020204030204" pitchFamily="34" charset="0"/>
              <a:cs typeface="Calibri" panose="020F0502020204030204" pitchFamily="34" charset="0"/>
            </a:endParaRPr>
          </a:p>
          <a:p>
            <a:r>
              <a:rPr lang="en-US" sz="1200" i="1" dirty="0" smtClean="0">
                <a:latin typeface="Calibri" panose="020F0502020204030204" pitchFamily="34" charset="0"/>
                <a:cs typeface="Calibri" panose="020F0502020204030204" pitchFamily="34" charset="0"/>
              </a:rPr>
              <a:t>Edmonton Regio</a:t>
            </a:r>
            <a:r>
              <a:rPr lang="en-US" sz="1200" dirty="0">
                <a:latin typeface="Calibri" panose="020F0502020204030204" pitchFamily="34" charset="0"/>
                <a:cs typeface="Calibri" panose="020F0502020204030204" pitchFamily="34" charset="0"/>
              </a:rPr>
              <a:t>n. We are still too dependent on the production and sale of bitumen or otherwise crude oil.  We should be upgrading a lot more and adding value. </a:t>
            </a:r>
            <a:endParaRPr lang="en-US" sz="1200" dirty="0" smtClean="0"/>
          </a:p>
        </p:txBody>
      </p:sp>
      <p:sp>
        <p:nvSpPr>
          <p:cNvPr id="12" name="TextBox 11"/>
          <p:cNvSpPr txBox="1"/>
          <p:nvPr/>
        </p:nvSpPr>
        <p:spPr>
          <a:xfrm>
            <a:off x="532660" y="4881083"/>
            <a:ext cx="8060613" cy="1261884"/>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36%  Not Very Resilient</a:t>
            </a:r>
            <a:r>
              <a:rPr lang="en-US" sz="1600" dirty="0">
                <a:latin typeface="Calibri" panose="020F0502020204030204" pitchFamily="34" charset="0"/>
                <a:cs typeface="Calibri" panose="020F0502020204030204" pitchFamily="34" charset="0"/>
              </a:rPr>
              <a:t>. </a:t>
            </a:r>
            <a:r>
              <a:rPr lang="en-US" sz="1200" i="1" dirty="0" smtClean="0">
                <a:latin typeface="Calibri" panose="020F0502020204030204" pitchFamily="34" charset="0"/>
                <a:cs typeface="Calibri" panose="020F0502020204030204" pitchFamily="34" charset="0"/>
              </a:rPr>
              <a:t>Calgary Region. </a:t>
            </a:r>
            <a:r>
              <a:rPr lang="en-US" sz="1200" dirty="0" smtClean="0">
                <a:latin typeface="Calibri" panose="020F0502020204030204" pitchFamily="34" charset="0"/>
                <a:cs typeface="Calibri" panose="020F0502020204030204" pitchFamily="34" charset="0"/>
              </a:rPr>
              <a:t>Alberta </a:t>
            </a:r>
            <a:r>
              <a:rPr lang="en-US" sz="1200" dirty="0">
                <a:latin typeface="Calibri" panose="020F0502020204030204" pitchFamily="34" charset="0"/>
                <a:cs typeface="Calibri" panose="020F0502020204030204" pitchFamily="34" charset="0"/>
              </a:rPr>
              <a:t>economy is still focused on energy, and second tourism. I think there is a great opportunity in agriculture and agriculture related industries</a:t>
            </a:r>
            <a:r>
              <a:rPr lang="en-US" sz="1200" dirty="0" smtClean="0">
                <a:latin typeface="Calibri" panose="020F0502020204030204" pitchFamily="34" charset="0"/>
                <a:cs typeface="Calibri" panose="020F0502020204030204" pitchFamily="34" charset="0"/>
              </a:rPr>
              <a:t>.</a:t>
            </a:r>
          </a:p>
          <a:p>
            <a:endParaRPr lang="en-US" sz="1200" i="1" dirty="0" smtClean="0">
              <a:latin typeface="Calibri" panose="020F0502020204030204" pitchFamily="34" charset="0"/>
              <a:cs typeface="Calibri" panose="020F0502020204030204" pitchFamily="34" charset="0"/>
            </a:endParaRPr>
          </a:p>
          <a:p>
            <a:r>
              <a:rPr lang="en-US" sz="1200" i="1" dirty="0" smtClean="0">
                <a:latin typeface="Calibri" panose="020F0502020204030204" pitchFamily="34" charset="0"/>
                <a:cs typeface="Calibri" panose="020F0502020204030204" pitchFamily="34" charset="0"/>
              </a:rPr>
              <a:t>Northern </a:t>
            </a:r>
            <a:r>
              <a:rPr lang="en-US" sz="1200" i="1" dirty="0">
                <a:latin typeface="Calibri" panose="020F0502020204030204" pitchFamily="34" charset="0"/>
                <a:cs typeface="Calibri" panose="020F0502020204030204" pitchFamily="34" charset="0"/>
              </a:rPr>
              <a:t>Alberta. </a:t>
            </a:r>
            <a:r>
              <a:rPr lang="en-US" sz="1200" dirty="0">
                <a:latin typeface="Calibri" panose="020F0502020204030204" pitchFamily="34" charset="0"/>
                <a:cs typeface="Calibri" panose="020F0502020204030204" pitchFamily="34" charset="0"/>
              </a:rPr>
              <a:t>Way too much reliance &amp; emphasis (coming from current policy makers) on the Fossil Fuel industry &amp; it's </a:t>
            </a:r>
            <a:r>
              <a:rPr lang="en-US" sz="1200" dirty="0" smtClean="0">
                <a:latin typeface="Calibri" panose="020F0502020204030204" pitchFamily="34" charset="0"/>
                <a:cs typeface="Calibri" panose="020F0502020204030204" pitchFamily="34" charset="0"/>
              </a:rPr>
              <a:t>dependents</a:t>
            </a:r>
            <a:r>
              <a:rPr lang="en-US" sz="1200" dirty="0">
                <a:latin typeface="Calibri" panose="020F0502020204030204" pitchFamily="34" charset="0"/>
                <a:cs typeface="Calibri" panose="020F0502020204030204" pitchFamily="34" charset="0"/>
              </a:rPr>
              <a:t>. Not enough recognition of other energy &amp; efficiency industries (namely the shift to a green </a:t>
            </a:r>
            <a:r>
              <a:rPr lang="en-US" sz="1200" dirty="0" smtClean="0">
                <a:latin typeface="Calibri" panose="020F0502020204030204" pitchFamily="34" charset="0"/>
                <a:cs typeface="Calibri" panose="020F0502020204030204" pitchFamily="34" charset="0"/>
              </a:rPr>
              <a:t>based</a:t>
            </a:r>
          </a:p>
          <a:p>
            <a:r>
              <a:rPr lang="en-US" sz="1200" dirty="0" smtClean="0">
                <a:latin typeface="Calibri" panose="020F0502020204030204" pitchFamily="34" charset="0"/>
                <a:cs typeface="Calibri" panose="020F0502020204030204" pitchFamily="34" charset="0"/>
              </a:rPr>
              <a:t>economy</a:t>
            </a:r>
            <a:r>
              <a:rPr lang="en-US" sz="1200" dirty="0">
                <a:latin typeface="Calibri" panose="020F0502020204030204" pitchFamily="34" charset="0"/>
                <a:cs typeface="Calibri" panose="020F0502020204030204" pitchFamily="34" charset="0"/>
              </a:rPr>
              <a:t>) other natural resources, tech based sectors, &amp; the arts &amp; culture related fields</a:t>
            </a:r>
            <a:r>
              <a:rPr lang="en-US" sz="1200" dirty="0" smtClean="0">
                <a:latin typeface="Calibri" panose="020F0502020204030204" pitchFamily="34" charset="0"/>
                <a:cs typeface="Calibri" panose="020F0502020204030204" pitchFamily="34" charset="0"/>
              </a:rPr>
              <a:t>.</a:t>
            </a:r>
            <a:endParaRPr lang="en-US" sz="1200" dirty="0">
              <a:latin typeface="Calibri" panose="020F0502020204030204" pitchFamily="34" charset="0"/>
              <a:cs typeface="Calibri" panose="020F0502020204030204" pitchFamily="34" charset="0"/>
            </a:endParaRPr>
          </a:p>
        </p:txBody>
      </p:sp>
      <p:sp>
        <p:nvSpPr>
          <p:cNvPr id="13" name="Slide Number Placeholder 12"/>
          <p:cNvSpPr>
            <a:spLocks noGrp="1"/>
          </p:cNvSpPr>
          <p:nvPr>
            <p:ph type="sldNum" sz="quarter" idx="12"/>
          </p:nvPr>
        </p:nvSpPr>
        <p:spPr/>
        <p:txBody>
          <a:bodyPr/>
          <a:lstStyle/>
          <a:p>
            <a:fld id="{8B089D80-B216-4550-9551-62BF928BF090}" type="slidenum">
              <a:rPr lang="en-US" smtClean="0"/>
              <a:t>7</a:t>
            </a:fld>
            <a:endParaRPr lang="en-US"/>
          </a:p>
        </p:txBody>
      </p:sp>
    </p:spTree>
    <p:extLst>
      <p:ext uri="{BB962C8B-B14F-4D97-AF65-F5344CB8AC3E}">
        <p14:creationId xmlns:p14="http://schemas.microsoft.com/office/powerpoint/2010/main" val="17738440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7010400" cy="762000"/>
          </a:xfrm>
        </p:spPr>
        <p:txBody>
          <a:bodyPr>
            <a:normAutofit fontScale="90000"/>
          </a:bodyPr>
          <a:lstStyle/>
          <a:p>
            <a:r>
              <a:rPr lang="en-US" sz="2400" dirty="0" smtClean="0">
                <a:solidFill>
                  <a:schemeClr val="tx1"/>
                </a:solidFill>
                <a:latin typeface="Calibri" panose="020F0502020204030204" pitchFamily="34" charset="0"/>
                <a:cs typeface="Calibri" panose="020F0502020204030204" pitchFamily="34" charset="0"/>
              </a:rPr>
              <a:t>The most sensitive measures of Alberta’s economy are  Corporate investment activity and Job-related measures</a:t>
            </a:r>
            <a:endParaRPr lang="en-US" sz="2400" dirty="0">
              <a:solidFill>
                <a:schemeClr val="tx1"/>
              </a:solidFill>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fld id="{8B089D80-B216-4550-9551-62BF928BF090}" type="slidenum">
              <a:rPr lang="en-US" smtClean="0"/>
              <a:t>8</a:t>
            </a:fld>
            <a:endParaRPr lang="en-US"/>
          </a:p>
        </p:txBody>
      </p:sp>
      <p:pic>
        <p:nvPicPr>
          <p:cNvPr id="8"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990600" y="1143000"/>
            <a:ext cx="6830105" cy="4871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5849359"/>
            <a:ext cx="809625" cy="589382"/>
          </a:xfrm>
          <a:prstGeom prst="rect">
            <a:avLst/>
          </a:prstGeom>
        </p:spPr>
      </p:pic>
    </p:spTree>
    <p:extLst>
      <p:ext uri="{BB962C8B-B14F-4D97-AF65-F5344CB8AC3E}">
        <p14:creationId xmlns:p14="http://schemas.microsoft.com/office/powerpoint/2010/main" val="26653762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4984" y="641866"/>
            <a:ext cx="4208016" cy="523220"/>
          </a:xfrm>
          <a:prstGeom prst="rect">
            <a:avLst/>
          </a:prstGeom>
          <a:noFill/>
        </p:spPr>
        <p:txBody>
          <a:bodyPr wrap="square" rtlCol="0">
            <a:spAutoFit/>
          </a:bodyPr>
          <a:lstStyle/>
          <a:p>
            <a:r>
              <a:rPr lang="en-US" sz="2800" dirty="0" smtClean="0">
                <a:latin typeface="Calibri" panose="020F0502020204030204" pitchFamily="34" charset="0"/>
                <a:cs typeface="Calibri" panose="020F0502020204030204" pitchFamily="34" charset="0"/>
              </a:rPr>
              <a:t>Time is up…but stay tuned</a:t>
            </a:r>
            <a:endParaRPr lang="en-US" sz="2800" dirty="0">
              <a:latin typeface="Calibri" panose="020F0502020204030204" pitchFamily="34" charset="0"/>
              <a:cs typeface="Calibri" panose="020F0502020204030204" pitchFamily="34" charset="0"/>
            </a:endParaRPr>
          </a:p>
        </p:txBody>
      </p:sp>
      <p:sp>
        <p:nvSpPr>
          <p:cNvPr id="3" name="TextBox 2"/>
          <p:cNvSpPr txBox="1"/>
          <p:nvPr/>
        </p:nvSpPr>
        <p:spPr>
          <a:xfrm>
            <a:off x="744244" y="1371600"/>
            <a:ext cx="7772400" cy="923330"/>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EPISODE </a:t>
            </a:r>
            <a:r>
              <a:rPr lang="en-US" dirty="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2. Economic resilience differs across </a:t>
            </a:r>
            <a:r>
              <a:rPr lang="en-US" b="1" dirty="0" smtClean="0">
                <a:latin typeface="Calibri" panose="020F0502020204030204" pitchFamily="34" charset="0"/>
                <a:cs typeface="Calibri" panose="020F0502020204030204" pitchFamily="34" charset="0"/>
              </a:rPr>
              <a:t>Locations </a:t>
            </a:r>
            <a:r>
              <a:rPr lang="en-US" dirty="0">
                <a:latin typeface="Calibri" panose="020F0502020204030204" pitchFamily="34" charset="0"/>
                <a:cs typeface="Calibri" panose="020F0502020204030204" pitchFamily="34" charset="0"/>
              </a:rPr>
              <a:t>– A </a:t>
            </a:r>
            <a:r>
              <a:rPr lang="en-US" dirty="0" smtClean="0">
                <a:latin typeface="Calibri" panose="020F0502020204030204" pitchFamily="34" charset="0"/>
                <a:cs typeface="Calibri" panose="020F0502020204030204" pitchFamily="34" charset="0"/>
              </a:rPr>
              <a:t>LOT! Comparing  </a:t>
            </a:r>
          </a:p>
          <a:p>
            <a:r>
              <a:rPr lang="en-US" dirty="0" smtClean="0">
                <a:latin typeface="Calibri" panose="020F0502020204030204" pitchFamily="34" charset="0"/>
                <a:cs typeface="Calibri" panose="020F0502020204030204" pitchFamily="34" charset="0"/>
              </a:rPr>
              <a:t>Edmonton Region, Calgary Region, and Others: Northern, Central, Southern Alberta</a:t>
            </a:r>
            <a:endParaRPr lang="en-US" dirty="0">
              <a:latin typeface="Calibri" panose="020F0502020204030204" pitchFamily="34" charset="0"/>
              <a:cs typeface="Calibri" panose="020F0502020204030204" pitchFamily="34" charset="0"/>
            </a:endParaRPr>
          </a:p>
        </p:txBody>
      </p:sp>
      <p:sp>
        <p:nvSpPr>
          <p:cNvPr id="4" name="TextBox 3"/>
          <p:cNvSpPr txBox="1"/>
          <p:nvPr/>
        </p:nvSpPr>
        <p:spPr>
          <a:xfrm>
            <a:off x="744244" y="2502375"/>
            <a:ext cx="7409156" cy="646331"/>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EPISODE #3. Economic resilience differs across </a:t>
            </a:r>
            <a:r>
              <a:rPr lang="en-US" b="1" dirty="0" smtClean="0">
                <a:latin typeface="Calibri" panose="020F0502020204030204" pitchFamily="34" charset="0"/>
                <a:cs typeface="Calibri" panose="020F0502020204030204" pitchFamily="34" charset="0"/>
              </a:rPr>
              <a:t>Sectors</a:t>
            </a: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Also A LOT! Comparing Private, Professional, and Public Services</a:t>
            </a:r>
            <a:endParaRPr lang="en-US" dirty="0">
              <a:latin typeface="Calibri" panose="020F0502020204030204" pitchFamily="34" charset="0"/>
              <a:cs typeface="Calibri" panose="020F0502020204030204" pitchFamily="34" charset="0"/>
            </a:endParaRPr>
          </a:p>
        </p:txBody>
      </p:sp>
      <p:sp>
        <p:nvSpPr>
          <p:cNvPr id="5" name="TextBox 4"/>
          <p:cNvSpPr txBox="1"/>
          <p:nvPr/>
        </p:nvSpPr>
        <p:spPr>
          <a:xfrm>
            <a:off x="791222" y="3352800"/>
            <a:ext cx="7315200" cy="646331"/>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EPISODE #4. Innovation can help. But is Alberta’s </a:t>
            </a:r>
            <a:r>
              <a:rPr lang="en-US" b="1" dirty="0" smtClean="0">
                <a:latin typeface="Calibri" panose="020F0502020204030204" pitchFamily="34" charset="0"/>
                <a:cs typeface="Calibri" panose="020F0502020204030204" pitchFamily="34" charset="0"/>
              </a:rPr>
              <a:t>Innovation Ecosystem</a:t>
            </a:r>
            <a:r>
              <a:rPr lang="en-US" dirty="0" smtClean="0">
                <a:latin typeface="Calibri" panose="020F0502020204030204" pitchFamily="34" charset="0"/>
                <a:cs typeface="Calibri" panose="020F0502020204030204" pitchFamily="34" charset="0"/>
              </a:rPr>
              <a:t> effective?</a:t>
            </a:r>
            <a:endParaRPr lang="en-US" dirty="0">
              <a:latin typeface="Calibri" panose="020F0502020204030204" pitchFamily="34" charset="0"/>
              <a:cs typeface="Calibri" panose="020F0502020204030204" pitchFamily="34" charset="0"/>
            </a:endParaRPr>
          </a:p>
        </p:txBody>
      </p:sp>
      <p:sp>
        <p:nvSpPr>
          <p:cNvPr id="6" name="TextBox 5"/>
          <p:cNvSpPr txBox="1"/>
          <p:nvPr/>
        </p:nvSpPr>
        <p:spPr>
          <a:xfrm>
            <a:off x="744984" y="4191000"/>
            <a:ext cx="7104356" cy="369332"/>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EPISODE #5. Conclusions and recommendations</a:t>
            </a:r>
            <a:endParaRPr lang="en-US" dirty="0">
              <a:latin typeface="Calibri" panose="020F0502020204030204" pitchFamily="34" charset="0"/>
              <a:cs typeface="Calibri" panose="020F0502020204030204" pitchFamily="34" charset="0"/>
            </a:endParaRPr>
          </a:p>
        </p:txBody>
      </p:sp>
      <p:sp>
        <p:nvSpPr>
          <p:cNvPr id="8" name="Slide Number Placeholder 7"/>
          <p:cNvSpPr>
            <a:spLocks noGrp="1"/>
          </p:cNvSpPr>
          <p:nvPr>
            <p:ph type="sldNum" sz="quarter" idx="12"/>
          </p:nvPr>
        </p:nvSpPr>
        <p:spPr/>
        <p:txBody>
          <a:bodyPr/>
          <a:lstStyle/>
          <a:p>
            <a:fld id="{8B089D80-B216-4550-9551-62BF928BF090}" type="slidenum">
              <a:rPr lang="en-US" smtClean="0"/>
              <a:t>9</a:t>
            </a:fld>
            <a:endParaRPr lang="en-US"/>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5050" y="5791200"/>
            <a:ext cx="9271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8749" y="356201"/>
            <a:ext cx="1899230" cy="9893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30566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370</TotalTime>
  <Words>760</Words>
  <Application>Microsoft Office PowerPoint</Application>
  <PresentationFormat>On-screen Show (4:3)</PresentationFormat>
  <Paragraphs>104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Equity</vt:lpstr>
      <vt:lpstr>2020 Test of Alberta’s Economic Resilience:  Significant downturn overall. Uneven across Locations and Sectors. Quick recovery and fix unexpected.</vt:lpstr>
      <vt:lpstr>PowerPoint Presentation</vt:lpstr>
      <vt:lpstr>PowerPoint Presentation</vt:lpstr>
      <vt:lpstr>PowerPoint Presentation</vt:lpstr>
      <vt:lpstr>Two clusters – Alberta’s economy is viewed as Not Resilient by 73% and Resilient by 21%.  Uncertainty is low at 6%. </vt:lpstr>
      <vt:lpstr>PowerPoint Presentation</vt:lpstr>
      <vt:lpstr>PowerPoint Presentation</vt:lpstr>
      <vt:lpstr>The most sensitive measures of Alberta’s economy are  Corporate investment activity and Job-related measures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Perry</dc:creator>
  <cp:lastModifiedBy>Perry</cp:lastModifiedBy>
  <cp:revision>43</cp:revision>
  <cp:lastPrinted>2020-11-03T03:30:33Z</cp:lastPrinted>
  <dcterms:created xsi:type="dcterms:W3CDTF">2020-11-01T17:47:02Z</dcterms:created>
  <dcterms:modified xsi:type="dcterms:W3CDTF">2020-11-30T22:12:56Z</dcterms:modified>
</cp:coreProperties>
</file>