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98" r:id="rId2"/>
    <p:sldId id="456" r:id="rId3"/>
    <p:sldId id="426" r:id="rId4"/>
    <p:sldId id="430" r:id="rId5"/>
    <p:sldId id="428" r:id="rId6"/>
    <p:sldId id="427" r:id="rId7"/>
    <p:sldId id="399" r:id="rId8"/>
    <p:sldId id="435" r:id="rId9"/>
    <p:sldId id="423" r:id="rId10"/>
    <p:sldId id="431" r:id="rId11"/>
    <p:sldId id="421" r:id="rId12"/>
    <p:sldId id="433" r:id="rId13"/>
    <p:sldId id="454" r:id="rId14"/>
    <p:sldId id="424" r:id="rId15"/>
    <p:sldId id="439" r:id="rId16"/>
    <p:sldId id="442" r:id="rId17"/>
    <p:sldId id="440" r:id="rId18"/>
    <p:sldId id="441" r:id="rId19"/>
    <p:sldId id="458" r:id="rId20"/>
    <p:sldId id="4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3871">
          <p15:clr>
            <a:srgbClr val="A4A3A4"/>
          </p15:clr>
        </p15:guide>
        <p15:guide id="4"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242"/>
    <a:srgbClr val="EB9605"/>
    <a:srgbClr val="3C81B5"/>
    <a:srgbClr val="E7E7E7"/>
    <a:srgbClr val="000000"/>
    <a:srgbClr val="FE4E50"/>
    <a:srgbClr val="3CB5A2"/>
    <a:srgbClr val="F36324"/>
    <a:srgbClr val="213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8229" autoAdjust="0"/>
  </p:normalViewPr>
  <p:slideViewPr>
    <p:cSldViewPr snapToGrid="0" showGuides="1">
      <p:cViewPr>
        <p:scale>
          <a:sx n="89" d="100"/>
          <a:sy n="89" d="100"/>
        </p:scale>
        <p:origin x="-708" y="-72"/>
      </p:cViewPr>
      <p:guideLst>
        <p:guide orient="horz" pos="2160"/>
        <p:guide orient="horz" pos="3871"/>
        <p:guide pos="3840"/>
        <p:guide pos="767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763364-318A-1744-BB85-7CDB033D171B}" type="datetimeFigureOut">
              <a:rPr lang="en-US" smtClean="0"/>
              <a:t>11/25/2016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0D3781-873D-C043-98EC-3C969D24FA17}" type="slidenum">
              <a:rPr lang="en-US" smtClean="0"/>
              <a:t>‹#›</a:t>
            </a:fld>
            <a:endParaRPr lang="en-US"/>
          </a:p>
        </p:txBody>
      </p:sp>
    </p:spTree>
    <p:extLst>
      <p:ext uri="{BB962C8B-B14F-4D97-AF65-F5344CB8AC3E}">
        <p14:creationId xmlns:p14="http://schemas.microsoft.com/office/powerpoint/2010/main" val="4259275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9A9A07-7E67-804A-90AD-D1E088CF35A1}" type="datetimeFigureOut">
              <a:rPr lang="en-US" smtClean="0"/>
              <a:t>11/25/2016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ED57A-5F69-6A45-B2B2-4A0006EB2E13}" type="slidenum">
              <a:rPr lang="en-US" smtClean="0"/>
              <a:t>‹#›</a:t>
            </a:fld>
            <a:endParaRPr lang="en-US"/>
          </a:p>
        </p:txBody>
      </p:sp>
    </p:spTree>
    <p:extLst>
      <p:ext uri="{BB962C8B-B14F-4D97-AF65-F5344CB8AC3E}">
        <p14:creationId xmlns:p14="http://schemas.microsoft.com/office/powerpoint/2010/main" val="3116824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3 imperatives</a:t>
            </a:r>
            <a:r>
              <a:rPr lang="en-CA" sz="1200" kern="1200" baseline="0" dirty="0" smtClean="0">
                <a:solidFill>
                  <a:schemeClr val="tx1"/>
                </a:solidFill>
                <a:effectLst/>
                <a:latin typeface="+mn-lt"/>
                <a:ea typeface="+mn-ea"/>
                <a:cs typeface="+mn-cs"/>
              </a:rPr>
              <a:t> for change</a:t>
            </a:r>
          </a:p>
          <a:p>
            <a:r>
              <a:rPr lang="en-CA" sz="1200" kern="1200" baseline="0" dirty="0" smtClean="0">
                <a:solidFill>
                  <a:schemeClr val="tx1"/>
                </a:solidFill>
                <a:effectLst/>
                <a:latin typeface="+mn-lt"/>
                <a:ea typeface="+mn-ea"/>
                <a:cs typeface="+mn-cs"/>
              </a:rPr>
              <a:t>3 ingredients to the new Alberta Advantage</a:t>
            </a:r>
          </a:p>
          <a:p>
            <a:r>
              <a:rPr lang="en-CA" sz="1200" kern="1200" baseline="0" dirty="0" smtClean="0">
                <a:solidFill>
                  <a:schemeClr val="tx1"/>
                </a:solidFill>
                <a:effectLst/>
                <a:latin typeface="+mn-lt"/>
                <a:ea typeface="+mn-ea"/>
                <a:cs typeface="+mn-cs"/>
              </a:rPr>
              <a:t>4 principles to follow in investing our money in big bets</a:t>
            </a:r>
          </a:p>
          <a:p>
            <a:r>
              <a:rPr lang="en-CA" sz="1200" kern="1200" baseline="0" dirty="0" smtClean="0">
                <a:solidFill>
                  <a:schemeClr val="tx1"/>
                </a:solidFill>
                <a:effectLst/>
                <a:latin typeface="+mn-lt"/>
                <a:ea typeface="+mn-ea"/>
                <a:cs typeface="+mn-cs"/>
              </a:rPr>
              <a:t>8 big bets – ideas that can pay off massively</a:t>
            </a:r>
          </a:p>
          <a:p>
            <a:r>
              <a:rPr lang="en-CA" sz="1200" kern="1200" baseline="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B3ED57A-5F69-6A45-B2B2-4A0006EB2E13}" type="slidenum">
              <a:rPr lang="en-US" smtClean="0"/>
              <a:t>1</a:t>
            </a:fld>
            <a:endParaRPr lang="en-US"/>
          </a:p>
        </p:txBody>
      </p:sp>
    </p:spTree>
    <p:extLst>
      <p:ext uri="{BB962C8B-B14F-4D97-AF65-F5344CB8AC3E}">
        <p14:creationId xmlns:p14="http://schemas.microsoft.com/office/powerpoint/2010/main" val="373762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a:r>
              <a:rPr lang="en-CA" dirty="0" smtClean="0"/>
              <a:t>We are good at making big</a:t>
            </a:r>
            <a:r>
              <a:rPr lang="en-CA" baseline="0" dirty="0" smtClean="0"/>
              <a:t> bets as a province and seeing them pay off. </a:t>
            </a:r>
            <a:endParaRPr lang="en-CA" dirty="0" smtClean="0"/>
          </a:p>
          <a:p>
            <a:pPr marL="0" indent="0"/>
            <a:r>
              <a:rPr lang="en-CA" dirty="0" smtClean="0"/>
              <a:t>$1B in public investment in AOSTRA translated into US$80B of investment in </a:t>
            </a:r>
            <a:r>
              <a:rPr lang="en-CA" b="1" dirty="0" smtClean="0"/>
              <a:t>oilsands exploitation in a single year (2014) – unbelievable</a:t>
            </a:r>
            <a:r>
              <a:rPr lang="en-CA" b="1" baseline="0" dirty="0" smtClean="0"/>
              <a:t> ROI</a:t>
            </a:r>
          </a:p>
          <a:p>
            <a:pPr marL="0" indent="0"/>
            <a:r>
              <a:rPr lang="en-CA" b="1" baseline="0" dirty="0" smtClean="0"/>
              <a:t>Other examples include the launch of the Canadian Oil Sands </a:t>
            </a:r>
            <a:r>
              <a:rPr lang="en-CA" b="1" baseline="0" dirty="0" err="1" smtClean="0"/>
              <a:t>Innovaiton</a:t>
            </a:r>
            <a:r>
              <a:rPr lang="en-CA" b="1" baseline="0" dirty="0" smtClean="0"/>
              <a:t> Alliance, unprecedented level of cooperation by companies to accelerate the </a:t>
            </a:r>
            <a:r>
              <a:rPr lang="en-CA" b="1" baseline="0" dirty="0" err="1" smtClean="0"/>
              <a:t>clockspeed</a:t>
            </a:r>
            <a:r>
              <a:rPr lang="en-CA" b="1" baseline="0" dirty="0" smtClean="0"/>
              <a:t> of their sector on the </a:t>
            </a:r>
            <a:r>
              <a:rPr lang="en-CA" b="1" baseline="0" dirty="0" err="1" smtClean="0"/>
              <a:t>env’tal</a:t>
            </a:r>
            <a:r>
              <a:rPr lang="en-CA" b="1" baseline="0" dirty="0" smtClean="0"/>
              <a:t> side; and </a:t>
            </a:r>
            <a:r>
              <a:rPr lang="en-CA" b="1" baseline="0" dirty="0" err="1" smtClean="0"/>
              <a:t>yb</a:t>
            </a:r>
            <a:r>
              <a:rPr lang="en-CA" b="1" baseline="0" dirty="0" smtClean="0"/>
              <a:t> the launch of our Province’s Climate Leadership Plan, which saw an unlikely set of allies across sectors stand together with the Premier to support its launch. </a:t>
            </a:r>
            <a:endParaRPr b="1" dirty="0"/>
          </a:p>
        </p:txBody>
      </p:sp>
    </p:spTree>
    <p:extLst>
      <p:ext uri="{BB962C8B-B14F-4D97-AF65-F5344CB8AC3E}">
        <p14:creationId xmlns:p14="http://schemas.microsoft.com/office/powerpoint/2010/main" val="27969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dirty="0" err="1" smtClean="0"/>
              <a:t>Byt</a:t>
            </a:r>
            <a:r>
              <a:rPr lang="en-CA" baseline="0" dirty="0" smtClean="0"/>
              <a:t> we cant do everything. How do we pick? </a:t>
            </a:r>
          </a:p>
          <a:p>
            <a:pPr marL="171450" lvl="0" indent="-171450">
              <a:spcBef>
                <a:spcPts val="0"/>
              </a:spcBef>
              <a:buFontTx/>
              <a:buChar char="-"/>
            </a:pPr>
            <a:r>
              <a:rPr lang="en-CA" baseline="0" dirty="0" smtClean="0"/>
              <a:t>We are good at many things. Lets double down on our strengths. Indeed lets do some things that provide wins to our existing large companies. We need to. This is part of the political economy of a resilient decision.  </a:t>
            </a:r>
          </a:p>
          <a:p>
            <a:pPr marL="171450" lvl="0" indent="-171450">
              <a:spcBef>
                <a:spcPts val="0"/>
              </a:spcBef>
              <a:buFontTx/>
              <a:buChar char="-"/>
            </a:pPr>
            <a:r>
              <a:rPr lang="en-CA" baseline="0" dirty="0" smtClean="0"/>
              <a:t>Lets focus on big prizes. The oilsands was an immense opportunity that focused minds and money. We need to </a:t>
            </a:r>
            <a:r>
              <a:rPr lang="en-CA" baseline="0" dirty="0" err="1" smtClean="0"/>
              <a:t>focs</a:t>
            </a:r>
            <a:r>
              <a:rPr lang="en-CA" baseline="0" dirty="0" smtClean="0"/>
              <a:t> on similar scale opportunities. </a:t>
            </a:r>
          </a:p>
          <a:p>
            <a:pPr marL="171450" lvl="0" indent="-171450">
              <a:spcBef>
                <a:spcPts val="0"/>
              </a:spcBef>
              <a:buFontTx/>
              <a:buChar char="-"/>
            </a:pPr>
            <a:r>
              <a:rPr lang="en-CA" baseline="0" dirty="0" smtClean="0"/>
              <a:t>Like building on existing strengths, lets ask ourselves what are we good at that opens up new opportunities. A great example is geothermal energy. We have detailed knowledge of our subsurface resource thanks to the half million wells that have been drilled in this province, we have the skillsets and now – we have the opportunity for change in the electricity sector. Lets crack this type of energy for global benefit – no one has done this well globally outside of places with lots of volcanoes. But don’t forget-  plenty of host spots – Banff Springs? We could be the first ion the world thru the door. </a:t>
            </a:r>
          </a:p>
          <a:p>
            <a:pPr marL="171450" lvl="0" indent="-171450">
              <a:spcBef>
                <a:spcPts val="0"/>
              </a:spcBef>
              <a:buFontTx/>
              <a:buChar char="-"/>
            </a:pPr>
            <a:r>
              <a:rPr lang="en-CA" dirty="0" smtClean="0"/>
              <a:t>Industry for tomorrow</a:t>
            </a:r>
          </a:p>
          <a:p>
            <a:pPr lvl="0">
              <a:spcBef>
                <a:spcPts val="0"/>
              </a:spcBef>
              <a:buNone/>
            </a:pPr>
            <a:endParaRPr lang="en-CA" dirty="0" smtClean="0"/>
          </a:p>
          <a:p>
            <a:pPr lvl="0">
              <a:spcBef>
                <a:spcPts val="0"/>
              </a:spcBef>
              <a:buNone/>
            </a:pPr>
            <a:r>
              <a:rPr lang="en-CA" dirty="0" smtClean="0"/>
              <a:t>4. The Big Idea</a:t>
            </a:r>
          </a:p>
          <a:p>
            <a:pPr lvl="0">
              <a:spcBef>
                <a:spcPts val="0"/>
              </a:spcBef>
              <a:buNone/>
            </a:pPr>
            <a:endParaRPr lang="en-CA" dirty="0" smtClean="0"/>
          </a:p>
          <a:p>
            <a:pPr marL="171450" lvl="0" indent="-171450">
              <a:spcBef>
                <a:spcPts val="0"/>
              </a:spcBef>
              <a:buFont typeface="Wingdings" panose="05000000000000000000" pitchFamily="2" charset="2"/>
              <a:buChar char="Ø"/>
            </a:pPr>
            <a:r>
              <a:rPr lang="en-CA" dirty="0" smtClean="0"/>
              <a:t>Public sector role. Market failures that have to be corrected – invest in the future, voice, patient capital, signaling</a:t>
            </a:r>
          </a:p>
          <a:p>
            <a:pPr marL="171450" lvl="0" indent="-171450">
              <a:spcBef>
                <a:spcPts val="0"/>
              </a:spcBef>
              <a:buFont typeface="Wingdings" panose="05000000000000000000" pitchFamily="2" charset="2"/>
              <a:buChar char="Ø"/>
            </a:pPr>
            <a:r>
              <a:rPr lang="en-CA" dirty="0" smtClean="0"/>
              <a:t>Govt role is to alieve inefficiencies</a:t>
            </a:r>
            <a:r>
              <a:rPr lang="en-CA" baseline="0" dirty="0" smtClean="0"/>
              <a:t> and respond to externalities</a:t>
            </a:r>
          </a:p>
          <a:p>
            <a:pPr marL="0" lvl="0" indent="0">
              <a:spcBef>
                <a:spcPts val="0"/>
              </a:spcBef>
              <a:buFont typeface="Wingdings" panose="05000000000000000000" pitchFamily="2" charset="2"/>
              <a:buNone/>
            </a:pPr>
            <a:endParaRPr lang="en-CA" baseline="0" dirty="0" smtClean="0"/>
          </a:p>
          <a:p>
            <a:pPr marL="0" lvl="0" indent="0">
              <a:spcBef>
                <a:spcPts val="0"/>
              </a:spcBef>
              <a:buFont typeface="Wingdings" panose="05000000000000000000" pitchFamily="2" charset="2"/>
              <a:buNone/>
            </a:pPr>
            <a:r>
              <a:rPr lang="en-CA" baseline="0" dirty="0" smtClean="0"/>
              <a:t>The future company doesn’t have a lobby. </a:t>
            </a:r>
            <a:r>
              <a:rPr lang="en-CA" baseline="0" dirty="0" err="1" smtClean="0"/>
              <a:t>Theres</a:t>
            </a:r>
            <a:r>
              <a:rPr lang="en-CA" baseline="0" dirty="0" smtClean="0"/>
              <a:t> a lot of incumbents in this space. Disruptive innovation doesn’t come from the incumbents due to risk appetite and due to lock in. </a:t>
            </a:r>
          </a:p>
          <a:p>
            <a:pPr marL="171450" lvl="0" indent="-171450">
              <a:spcBef>
                <a:spcPts val="0"/>
              </a:spcBef>
              <a:buFont typeface="Wingdings" panose="05000000000000000000" pitchFamily="2" charset="2"/>
              <a:buChar char="Ø"/>
            </a:pPr>
            <a:endParaRPr lang="en-CA" dirty="0" smtClean="0"/>
          </a:p>
          <a:p>
            <a:pPr lvl="0">
              <a:spcBef>
                <a:spcPts val="0"/>
              </a:spcBef>
              <a:buNone/>
            </a:pPr>
            <a:endParaRPr lang="en-CA" dirty="0" smtClean="0"/>
          </a:p>
          <a:p>
            <a:pPr lvl="0">
              <a:spcBef>
                <a:spcPts val="0"/>
              </a:spcBef>
              <a:buNone/>
            </a:pPr>
            <a:endParaRPr lang="en-CA" dirty="0" smtClean="0"/>
          </a:p>
          <a:p>
            <a:pPr lvl="0">
              <a:spcBef>
                <a:spcPts val="0"/>
              </a:spcBef>
              <a:buNone/>
            </a:pPr>
            <a:endParaRPr lang="en-CA" dirty="0" smtClean="0"/>
          </a:p>
          <a:p>
            <a:pPr marL="0" lvl="0" indent="0">
              <a:spcBef>
                <a:spcPts val="0"/>
              </a:spcBef>
              <a:buFontTx/>
              <a:buNone/>
            </a:pPr>
            <a:endParaRPr lang="en-CA" baseline="0" dirty="0" smtClean="0"/>
          </a:p>
          <a:p>
            <a:pPr marL="0" lvl="0" indent="0">
              <a:spcBef>
                <a:spcPts val="0"/>
              </a:spcBef>
              <a:buFontTx/>
              <a:buNone/>
            </a:pPr>
            <a:r>
              <a:rPr lang="en-CA" baseline="0" dirty="0" smtClean="0"/>
              <a:t>Have direct understanding of how environmental and associated social license constraints are </a:t>
            </a:r>
            <a:r>
              <a:rPr lang="en-CA" baseline="0" dirty="0" err="1" smtClean="0"/>
              <a:t>impedients</a:t>
            </a:r>
            <a:r>
              <a:rPr lang="en-CA" baseline="0" dirty="0" smtClean="0"/>
              <a:t> to economic success</a:t>
            </a:r>
          </a:p>
          <a:p>
            <a:pPr marL="171450" lvl="0" indent="-171450">
              <a:spcBef>
                <a:spcPts val="0"/>
              </a:spcBef>
              <a:buFontTx/>
              <a:buChar char="-"/>
            </a:pPr>
            <a:r>
              <a:rPr lang="en-CA" baseline="0" dirty="0" smtClean="0"/>
              <a:t>If you are in oil and gas today you recognize that the primary barrier to better pricing thru expanded market access for your product is failure to secure social license for pipelines</a:t>
            </a:r>
          </a:p>
          <a:p>
            <a:pPr marL="171450" lvl="0" indent="-171450">
              <a:spcBef>
                <a:spcPts val="0"/>
              </a:spcBef>
              <a:buFontTx/>
              <a:buChar char="-"/>
            </a:pPr>
            <a:r>
              <a:rPr lang="en-CA" baseline="0" dirty="0" smtClean="0"/>
              <a:t>But you also know that reducing costs for operations is critical to keeping </a:t>
            </a:r>
            <a:r>
              <a:rPr lang="en-CA" baseline="0" dirty="0" err="1" smtClean="0"/>
              <a:t>oilsands</a:t>
            </a:r>
            <a:r>
              <a:rPr lang="en-CA" baseline="0" dirty="0" smtClean="0"/>
              <a:t> and unconventional oil and gas from falling off the supply curve. Some companies are already shutting in production in the current ‘lower for longer’ price environment </a:t>
            </a:r>
          </a:p>
          <a:p>
            <a:pPr marL="171450" lvl="0" indent="-171450">
              <a:spcBef>
                <a:spcPts val="0"/>
              </a:spcBef>
              <a:buFontTx/>
              <a:buChar char="-"/>
            </a:pPr>
            <a:r>
              <a:rPr lang="en-CA" baseline="0" dirty="0" smtClean="0"/>
              <a:t>Those constraints offer massive business opportunities for people who have both the knowledge and the networks to transform them into deployable and scalable investments</a:t>
            </a:r>
          </a:p>
          <a:p>
            <a:pPr marL="0" lvl="0" indent="0">
              <a:spcBef>
                <a:spcPts val="0"/>
              </a:spcBef>
              <a:buFontTx/>
              <a:buNone/>
            </a:pPr>
            <a:endParaRPr dirty="0"/>
          </a:p>
        </p:txBody>
      </p:sp>
    </p:spTree>
    <p:extLst>
      <p:ext uri="{BB962C8B-B14F-4D97-AF65-F5344CB8AC3E}">
        <p14:creationId xmlns:p14="http://schemas.microsoft.com/office/powerpoint/2010/main" val="3730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From no project left behind to ‘take the</a:t>
            </a:r>
            <a:r>
              <a:rPr lang="en-CA" baseline="0" dirty="0" smtClean="0"/>
              <a:t> best, leave the rest’. ‘Purity’ problem. Going after that last 1 percent vs. .1 percent requires an exponential increase in energy and water use. We could make our oil and gas industry more profitable, with a dramatically smaller footprint </a:t>
            </a:r>
            <a:r>
              <a:rPr lang="en-CA" baseline="0" dirty="0" err="1" smtClean="0"/>
              <a:t>oer</a:t>
            </a:r>
            <a:r>
              <a:rPr lang="en-CA" baseline="0" dirty="0" smtClean="0"/>
              <a:t> a shorter timeframe, if we reduced the amount of resource they are obliged to go after. In mining, this is called ‘high grading’. A failure to do this is a driver for the size of our steam plants and energy use. This was recognized in our recent royalty review, and is being embraced by some of the oilsands miners. We need to widen this thinking. What are we trying to do with our natural resource endowment?</a:t>
            </a:r>
          </a:p>
          <a:p>
            <a:endParaRPr lang="en-CA" dirty="0"/>
          </a:p>
        </p:txBody>
      </p:sp>
      <p:sp>
        <p:nvSpPr>
          <p:cNvPr id="4" name="Slide Number Placeholder 3"/>
          <p:cNvSpPr>
            <a:spLocks noGrp="1"/>
          </p:cNvSpPr>
          <p:nvPr>
            <p:ph type="sldNum" sz="quarter" idx="10"/>
          </p:nvPr>
        </p:nvSpPr>
        <p:spPr/>
        <p:txBody>
          <a:bodyPr/>
          <a:lstStyle/>
          <a:p>
            <a:fld id="{5B3ED57A-5F69-6A45-B2B2-4A0006EB2E13}" type="slidenum">
              <a:rPr lang="en-US" smtClean="0"/>
              <a:t>12</a:t>
            </a:fld>
            <a:endParaRPr lang="en-US"/>
          </a:p>
        </p:txBody>
      </p:sp>
    </p:spTree>
    <p:extLst>
      <p:ext uri="{BB962C8B-B14F-4D97-AF65-F5344CB8AC3E}">
        <p14:creationId xmlns:p14="http://schemas.microsoft.com/office/powerpoint/2010/main" val="408767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Twenty five years ago, Harvard Business School economist and strategy professor Michael Porter stood conventional wisdom about the impact of environmental regulation on business on its head by declaring that well-designed regulation could actually enhance competitiveness. He wasn’t the first to suggest this, but coming from the sage</a:t>
            </a:r>
            <a:r>
              <a:rPr lang="en-CA" baseline="0" dirty="0" smtClean="0"/>
              <a:t> of business strategy at Harvard, it mainstreamed what had been a fringe view. </a:t>
            </a:r>
          </a:p>
          <a:p>
            <a:endParaRPr lang="en-CA" baseline="0" dirty="0" smtClean="0"/>
          </a:p>
          <a:p>
            <a:r>
              <a:rPr lang="en-CA" baseline="0" dirty="0" smtClean="0"/>
              <a:t>Strangely, in spite of the business case for hidden value in environmental performance, it remains viewed as an ‘either /or’ in public debates. We need to move past this, and look at how to use public policy to increase the </a:t>
            </a:r>
            <a:r>
              <a:rPr lang="en-CA" baseline="0" dirty="0" err="1" smtClean="0"/>
              <a:t>productity</a:t>
            </a:r>
            <a:r>
              <a:rPr lang="en-CA" baseline="0" dirty="0" smtClean="0"/>
              <a:t> and competitiveness of our key industrial sectors, to drive up the </a:t>
            </a:r>
            <a:r>
              <a:rPr lang="en-CA" baseline="0" dirty="0" err="1" smtClean="0"/>
              <a:t>clockspeed</a:t>
            </a:r>
            <a:r>
              <a:rPr lang="en-CA" baseline="0" dirty="0" smtClean="0"/>
              <a:t> of the sector. </a:t>
            </a:r>
          </a:p>
          <a:p>
            <a:endParaRPr lang="en-CA" baseline="0" dirty="0" smtClean="0"/>
          </a:p>
          <a:p>
            <a:r>
              <a:rPr lang="en-CA" baseline="0" dirty="0" smtClean="0"/>
              <a:t>Our methane regulation is an example of how this could look more widely. We set an ambitious target to reduce methane emissions in upstream oil and gas. This same policy was embraced by our key trading partners – the US and Mexico. We created a technology funding opportunity to enhance our competitiveness in this space – deploy and prove out the business models here, and then export to the US and Mexico, who collectively represent 20% of world oil and gas methane emissions. </a:t>
            </a:r>
          </a:p>
          <a:p>
            <a:endParaRPr lang="en-CA" dirty="0" smtClean="0"/>
          </a:p>
        </p:txBody>
      </p:sp>
      <p:sp>
        <p:nvSpPr>
          <p:cNvPr id="4" name="Slide Number Placeholder 3"/>
          <p:cNvSpPr>
            <a:spLocks noGrp="1"/>
          </p:cNvSpPr>
          <p:nvPr>
            <p:ph type="sldNum" sz="quarter" idx="10"/>
          </p:nvPr>
        </p:nvSpPr>
        <p:spPr/>
        <p:txBody>
          <a:bodyPr/>
          <a:lstStyle/>
          <a:p>
            <a:fld id="{5B3ED57A-5F69-6A45-B2B2-4A0006EB2E13}" type="slidenum">
              <a:rPr lang="en-US" smtClean="0"/>
              <a:t>13</a:t>
            </a:fld>
            <a:endParaRPr lang="en-US"/>
          </a:p>
        </p:txBody>
      </p:sp>
    </p:spTree>
    <p:extLst>
      <p:ext uri="{BB962C8B-B14F-4D97-AF65-F5344CB8AC3E}">
        <p14:creationId xmlns:p14="http://schemas.microsoft.com/office/powerpoint/2010/main" val="82902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dirty="0" smtClean="0"/>
              <a:t>Business</a:t>
            </a:r>
            <a:r>
              <a:rPr lang="en-CA" baseline="0" dirty="0" smtClean="0"/>
              <a:t> strategy tells us you can compete on price or on quality. If you are in a commodity business, you can only compete on price – be the lowest cost producer. But in industry after industry, we see the emergence of certifications – price premiums – for environmental and social performance. </a:t>
            </a:r>
          </a:p>
          <a:p>
            <a:pPr lvl="0">
              <a:spcBef>
                <a:spcPts val="0"/>
              </a:spcBef>
              <a:buNone/>
            </a:pPr>
            <a:r>
              <a:rPr lang="en-CA" baseline="0" dirty="0" smtClean="0"/>
              <a:t>In the early 2000s, Canada played a key role in creating the Kimberley Process, aimed at screening out of global markets so-called ‘conflict diamonds’, diamonds that were key to financing violent conflict in west Africa. Canada was simultaneously developing its first diamond mines in the North West Territories. While production costs were higher than diamonds from sub-Saharan Africa and Russia, Canadian diamonds came from nowhere to become #3 globally. Certification works. We’ve done this before. Alberta is home to the world’s largest forest stewardship council </a:t>
            </a:r>
            <a:r>
              <a:rPr lang="en-CA" baseline="0" dirty="0" err="1" smtClean="0"/>
              <a:t>certigied</a:t>
            </a:r>
            <a:r>
              <a:rPr lang="en-CA" baseline="0" dirty="0" smtClean="0"/>
              <a:t> forest management area. We can do this. </a:t>
            </a:r>
            <a:endParaRPr lang="en-CA" dirty="0" smtClean="0"/>
          </a:p>
        </p:txBody>
      </p:sp>
    </p:spTree>
    <p:extLst>
      <p:ext uri="{BB962C8B-B14F-4D97-AF65-F5344CB8AC3E}">
        <p14:creationId xmlns:p14="http://schemas.microsoft.com/office/powerpoint/2010/main" val="427641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York 56 Western59 Queens 79 - Economist </a:t>
            </a:r>
          </a:p>
          <a:p>
            <a:r>
              <a:rPr lang="en-CA" dirty="0" smtClean="0"/>
              <a:t>U of T  - 60</a:t>
            </a:r>
            <a:r>
              <a:rPr lang="en-CA" baseline="30000" dirty="0" smtClean="0"/>
              <a:t>th</a:t>
            </a:r>
            <a:r>
              <a:rPr lang="en-CA" dirty="0" smtClean="0"/>
              <a:t> FT</a:t>
            </a:r>
          </a:p>
          <a:p>
            <a:r>
              <a:rPr lang="en-CA" dirty="0" smtClean="0"/>
              <a:t>HEC-Montreal</a:t>
            </a:r>
            <a:r>
              <a:rPr lang="en-CA" baseline="0" dirty="0" smtClean="0"/>
              <a:t> – 11</a:t>
            </a:r>
            <a:r>
              <a:rPr lang="en-CA" baseline="30000" dirty="0" smtClean="0"/>
              <a:t>th</a:t>
            </a:r>
            <a:r>
              <a:rPr lang="en-CA" baseline="0" dirty="0" smtClean="0"/>
              <a:t> – Forbes</a:t>
            </a:r>
          </a:p>
          <a:p>
            <a:r>
              <a:rPr lang="en-CA" baseline="0" dirty="0" smtClean="0"/>
              <a:t>No one in Canada is ranked in the world’s top fifty business schools. Canada needs this. Alberta needs this. </a:t>
            </a:r>
          </a:p>
          <a:p>
            <a:pPr marL="171450" indent="-171450">
              <a:buFontTx/>
              <a:buChar char="-"/>
            </a:pPr>
            <a:r>
              <a:rPr lang="en-CA" baseline="0" dirty="0" smtClean="0"/>
              <a:t>tech-heavy entrepreneurship</a:t>
            </a:r>
          </a:p>
          <a:p>
            <a:pPr marL="171450" indent="-171450">
              <a:buFontTx/>
              <a:buChar char="-"/>
            </a:pPr>
            <a:r>
              <a:rPr lang="en-CA" baseline="0" dirty="0" smtClean="0"/>
              <a:t>Greatest gap is in Marketing and developing effective business models</a:t>
            </a:r>
          </a:p>
          <a:p>
            <a:pPr marL="171450" indent="-171450">
              <a:buFontTx/>
              <a:buChar char="-"/>
            </a:pPr>
            <a:r>
              <a:rPr lang="en-CA" baseline="0" dirty="0" smtClean="0"/>
              <a:t>Leverage existing strengths</a:t>
            </a:r>
            <a:endParaRPr lang="en-CA" dirty="0" smtClean="0"/>
          </a:p>
        </p:txBody>
      </p:sp>
      <p:sp>
        <p:nvSpPr>
          <p:cNvPr id="4" name="Slide Number Placeholder 3"/>
          <p:cNvSpPr>
            <a:spLocks noGrp="1"/>
          </p:cNvSpPr>
          <p:nvPr>
            <p:ph type="sldNum" sz="quarter" idx="10"/>
          </p:nvPr>
        </p:nvSpPr>
        <p:spPr/>
        <p:txBody>
          <a:bodyPr/>
          <a:lstStyle/>
          <a:p>
            <a:fld id="{5B3ED57A-5F69-6A45-B2B2-4A0006EB2E13}" type="slidenum">
              <a:rPr lang="en-US" smtClean="0"/>
              <a:t>15</a:t>
            </a:fld>
            <a:endParaRPr lang="en-US"/>
          </a:p>
        </p:txBody>
      </p:sp>
    </p:spTree>
    <p:extLst>
      <p:ext uri="{BB962C8B-B14F-4D97-AF65-F5344CB8AC3E}">
        <p14:creationId xmlns:p14="http://schemas.microsoft.com/office/powerpoint/2010/main" val="4260552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move a technology from the pilot/demonstration stage to the commercialization stage, the central challenge is accumulating enough capital for the commercialization, production, and manufacturing processes associated with demonstration and market launch. Clean energy technologies are routinely more capital-intensive than e.g. launching an App. large sums of capital, often on the order of hundreds of millions of dollars, are necessary to build commercial-scale facilities and demonstrate the validity of a first-of-a-kind technology in the field. This is</a:t>
            </a:r>
            <a:r>
              <a:rPr lang="en-CA" baseline="0" dirty="0" smtClean="0"/>
              <a:t> particularly acute in Energy tech, where innovation is very capital intensive, markets are commoditized (low margin), and IP is difficult to hold. And any change in technology creates regulatory approval </a:t>
            </a:r>
            <a:r>
              <a:rPr lang="en-CA" baseline="0" dirty="0" err="1" smtClean="0"/>
              <a:t>uceetainty</a:t>
            </a:r>
            <a:r>
              <a:rPr lang="en-CA" baseline="0" dirty="0" smtClean="0"/>
              <a:t> </a:t>
            </a:r>
          </a:p>
          <a:p>
            <a:endParaRPr lang="en-CA" baseline="0" dirty="0" smtClean="0"/>
          </a:p>
          <a:p>
            <a:r>
              <a:rPr lang="en-CA" baseline="0" dirty="0" smtClean="0"/>
              <a:t>To overcome these barriers</a:t>
            </a:r>
          </a:p>
          <a:p>
            <a:pPr marL="228600" indent="-228600">
              <a:buAutoNum type="arabicPeriod"/>
            </a:pPr>
            <a:r>
              <a:rPr lang="en-CA" baseline="0" dirty="0" smtClean="0"/>
              <a:t>Finance mechanisms to support large capital pilots. A counterpart to SDTC which funds early stage, need to underwrite additional deployments</a:t>
            </a:r>
          </a:p>
          <a:p>
            <a:pPr marL="228600" indent="-228600">
              <a:buAutoNum type="arabicPeriod"/>
            </a:pPr>
            <a:r>
              <a:rPr lang="en-CA" baseline="0" dirty="0" smtClean="0"/>
              <a:t>Test bed facilities – plug and play centres where people can demonstrate field viability of their technologies. Reduces the capital barrier and </a:t>
            </a:r>
            <a:r>
              <a:rPr lang="en-CA" baseline="0" dirty="0" err="1" smtClean="0"/>
              <a:t>enales</a:t>
            </a:r>
            <a:r>
              <a:rPr lang="en-CA" baseline="0" dirty="0" smtClean="0"/>
              <a:t> ‘faster failure’. </a:t>
            </a:r>
            <a:r>
              <a:rPr lang="en-CA" baseline="0" dirty="0" err="1" smtClean="0"/>
              <a:t>Oildsands</a:t>
            </a:r>
            <a:r>
              <a:rPr lang="en-CA" baseline="0" dirty="0" smtClean="0"/>
              <a:t> water tech centre will be launched soon. Similar platform for carbon utilization off back end of existing CCGT here for carbon capture and utilization. </a:t>
            </a:r>
          </a:p>
          <a:p>
            <a:pPr marL="228600" indent="-228600">
              <a:buAutoNum type="arabicPeriod"/>
            </a:pPr>
            <a:r>
              <a:rPr lang="en-CA" sz="1200" b="1" dirty="0" smtClean="0"/>
              <a:t>REGULATORY INNOVATION WAIVERS to enable</a:t>
            </a:r>
            <a:r>
              <a:rPr lang="en-CA" sz="1200" b="1" baseline="0" dirty="0" smtClean="0"/>
              <a:t> companies to pilot tech and fail, with appropriate safeguards. Exist in US under Clean Air and clean Water Acts. </a:t>
            </a:r>
            <a:endParaRPr lang="en-CA" sz="1200" b="1"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5B3ED57A-5F69-6A45-B2B2-4A0006EB2E13}" type="slidenum">
              <a:rPr lang="en-US" smtClean="0"/>
              <a:t>16</a:t>
            </a:fld>
            <a:endParaRPr lang="en-US"/>
          </a:p>
        </p:txBody>
      </p:sp>
    </p:spTree>
    <p:extLst>
      <p:ext uri="{BB962C8B-B14F-4D97-AF65-F5344CB8AC3E}">
        <p14:creationId xmlns:p14="http://schemas.microsoft.com/office/powerpoint/2010/main" val="7845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1-5 were about what government could do. But lets talk about what our companies</a:t>
            </a:r>
            <a:r>
              <a:rPr lang="en-CA" sz="1200" kern="1200" baseline="0" dirty="0" smtClean="0">
                <a:solidFill>
                  <a:schemeClr val="tx1"/>
                </a:solidFill>
                <a:effectLst/>
                <a:latin typeface="+mn-lt"/>
                <a:ea typeface="+mn-ea"/>
                <a:cs typeface="+mn-cs"/>
              </a:rPr>
              <a:t> and </a:t>
            </a:r>
            <a:r>
              <a:rPr lang="en-CA" sz="1200" kern="1200" baseline="0" dirty="0" err="1" smtClean="0">
                <a:solidFill>
                  <a:schemeClr val="tx1"/>
                </a:solidFill>
                <a:effectLst/>
                <a:latin typeface="+mn-lt"/>
                <a:ea typeface="+mn-ea"/>
                <a:cs typeface="+mn-cs"/>
              </a:rPr>
              <a:t>entreprenuers</a:t>
            </a:r>
            <a:r>
              <a:rPr lang="en-CA" sz="1200" kern="1200" baseline="0" dirty="0" smtClean="0">
                <a:solidFill>
                  <a:schemeClr val="tx1"/>
                </a:solidFill>
                <a:effectLst/>
                <a:latin typeface="+mn-lt"/>
                <a:ea typeface="+mn-ea"/>
                <a:cs typeface="+mn-cs"/>
              </a:rPr>
              <a:t> need to do. Uber has disrupted the taxi industry, and is coming after freight, food delivery and car ownership itself. The model matters more than the technology. </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Unlocking the full benefits of a novel technology, such as in the information and communications domain, requires entirely-new ways of thinking about the organizational architecture and business model of the oil and gas company itself. One study of </a:t>
            </a:r>
            <a:r>
              <a:rPr lang="en-CA" sz="1200" kern="1200" dirty="0" err="1" smtClean="0">
                <a:solidFill>
                  <a:schemeClr val="tx1"/>
                </a:solidFill>
                <a:effectLst/>
                <a:latin typeface="+mn-lt"/>
                <a:ea typeface="+mn-ea"/>
                <a:cs typeface="+mn-cs"/>
              </a:rPr>
              <a:t>IoT</a:t>
            </a:r>
            <a:r>
              <a:rPr lang="en-CA" sz="1200" kern="1200" dirty="0" smtClean="0">
                <a:solidFill>
                  <a:schemeClr val="tx1"/>
                </a:solidFill>
                <a:effectLst/>
                <a:latin typeface="+mn-lt"/>
                <a:ea typeface="+mn-ea"/>
                <a:cs typeface="+mn-cs"/>
              </a:rPr>
              <a:t> in oil and gas concludes that “managers [are] cautiously deploying ‘digital oil field of the future’ technologies in a way that preserves existing organizational boundaries and disciplinary silos…rather than fundamentally changing them.” What are you really selling? What is the unique value proposition. One company in town is trying to create a direct sales relationship</a:t>
            </a:r>
            <a:r>
              <a:rPr lang="en-CA" sz="1200" kern="1200" baseline="0" dirty="0" smtClean="0">
                <a:solidFill>
                  <a:schemeClr val="tx1"/>
                </a:solidFill>
                <a:effectLst/>
                <a:latin typeface="+mn-lt"/>
                <a:ea typeface="+mn-ea"/>
                <a:cs typeface="+mn-cs"/>
              </a:rPr>
              <a:t> with buyers by presenting itself as the environmental and social performance leader. Not selling a commodity. </a:t>
            </a:r>
            <a:endParaRPr lang="en-CA" dirty="0" smtClean="0"/>
          </a:p>
        </p:txBody>
      </p:sp>
      <p:sp>
        <p:nvSpPr>
          <p:cNvPr id="4" name="Slide Number Placeholder 3"/>
          <p:cNvSpPr>
            <a:spLocks noGrp="1"/>
          </p:cNvSpPr>
          <p:nvPr>
            <p:ph type="sldNum" sz="quarter" idx="10"/>
          </p:nvPr>
        </p:nvSpPr>
        <p:spPr/>
        <p:txBody>
          <a:bodyPr/>
          <a:lstStyle/>
          <a:p>
            <a:fld id="{5B3ED57A-5F69-6A45-B2B2-4A0006EB2E13}" type="slidenum">
              <a:rPr lang="en-US" smtClean="0"/>
              <a:t>17</a:t>
            </a:fld>
            <a:endParaRPr lang="en-US"/>
          </a:p>
        </p:txBody>
      </p:sp>
    </p:spTree>
    <p:extLst>
      <p:ext uri="{BB962C8B-B14F-4D97-AF65-F5344CB8AC3E}">
        <p14:creationId xmlns:p14="http://schemas.microsoft.com/office/powerpoint/2010/main" val="3538810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are going to overflow</a:t>
            </a:r>
            <a:r>
              <a:rPr lang="en-CA" baseline="0" dirty="0" smtClean="0"/>
              <a:t>. Even before the election of Donald Trump, In all but the rosiest of forward carbon emission projections, we are going to need to come up with ways of increasing our removal of carbon from the atmosphere thru net-negative technologies: carbon capture and storage, air removal of carbon, carbon utilisation, transformation of </a:t>
            </a:r>
            <a:r>
              <a:rPr lang="en-CA" baseline="0" dirty="0" err="1" smtClean="0"/>
              <a:t>agric</a:t>
            </a:r>
            <a:r>
              <a:rPr lang="en-CA" baseline="0" dirty="0" smtClean="0"/>
              <a:t> systems to pull co2 out of the air. Alberta could </a:t>
            </a:r>
            <a:r>
              <a:rPr lang="en-CA" baseline="0" dirty="0" err="1" smtClean="0"/>
              <a:t>bea</a:t>
            </a:r>
            <a:r>
              <a:rPr lang="en-CA" baseline="0" dirty="0" smtClean="0"/>
              <a:t> world leader in this space. One of the leading technology plays in this space launched here at U of C – carbon engineering. Similarly, we are a global leader in development of </a:t>
            </a:r>
            <a:r>
              <a:rPr lang="en-CA" baseline="0" dirty="0" err="1" smtClean="0"/>
              <a:t>agric</a:t>
            </a:r>
            <a:r>
              <a:rPr lang="en-CA" baseline="0" dirty="0" smtClean="0"/>
              <a:t> techniques that reduce carbon emissions, including </a:t>
            </a:r>
            <a:r>
              <a:rPr lang="en-CA" baseline="0" dirty="0" err="1" smtClean="0"/>
              <a:t>fertizilizers</a:t>
            </a:r>
            <a:r>
              <a:rPr lang="en-CA" baseline="0" dirty="0" smtClean="0"/>
              <a:t>, </a:t>
            </a:r>
            <a:r>
              <a:rPr lang="en-CA" baseline="0" dirty="0" err="1" smtClean="0"/>
              <a:t>chaging</a:t>
            </a:r>
            <a:r>
              <a:rPr lang="en-CA" baseline="0" dirty="0" smtClean="0"/>
              <a:t> </a:t>
            </a:r>
            <a:r>
              <a:rPr lang="en-CA" baseline="0" dirty="0" err="1" smtClean="0"/>
              <a:t>aniumal</a:t>
            </a:r>
            <a:r>
              <a:rPr lang="en-CA" baseline="0" dirty="0" smtClean="0"/>
              <a:t> feed practices and producing </a:t>
            </a:r>
            <a:r>
              <a:rPr lang="en-CA" baseline="0" dirty="0" err="1" smtClean="0"/>
              <a:t>biochar</a:t>
            </a:r>
            <a:r>
              <a:rPr lang="en-CA" baseline="0" dirty="0" smtClean="0"/>
              <a:t>. Watch this space. </a:t>
            </a:r>
          </a:p>
          <a:p>
            <a:endParaRPr lang="en-CA" dirty="0"/>
          </a:p>
        </p:txBody>
      </p:sp>
      <p:sp>
        <p:nvSpPr>
          <p:cNvPr id="4" name="Slide Number Placeholder 3"/>
          <p:cNvSpPr>
            <a:spLocks noGrp="1"/>
          </p:cNvSpPr>
          <p:nvPr>
            <p:ph type="sldNum" sz="quarter" idx="10"/>
          </p:nvPr>
        </p:nvSpPr>
        <p:spPr/>
        <p:txBody>
          <a:bodyPr/>
          <a:lstStyle/>
          <a:p>
            <a:fld id="{5B3ED57A-5F69-6A45-B2B2-4A0006EB2E13}" type="slidenum">
              <a:rPr lang="en-US" smtClean="0"/>
              <a:t>18</a:t>
            </a:fld>
            <a:endParaRPr lang="en-US"/>
          </a:p>
        </p:txBody>
      </p:sp>
    </p:spTree>
    <p:extLst>
      <p:ext uri="{BB962C8B-B14F-4D97-AF65-F5344CB8AC3E}">
        <p14:creationId xmlns:p14="http://schemas.microsoft.com/office/powerpoint/2010/main" val="2749970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a:t>
            </a:r>
            <a:r>
              <a:rPr lang="en-CA" baseline="0" dirty="0" smtClean="0"/>
              <a:t> need to transform how we think about doing business. Disrupt old models of thinking. “eat the feet”</a:t>
            </a:r>
            <a:endParaRPr lang="en-CA" dirty="0" smtClean="0"/>
          </a:p>
          <a:p>
            <a:r>
              <a:rPr lang="en-CA" dirty="0" smtClean="0"/>
              <a:t>Making</a:t>
            </a:r>
            <a:r>
              <a:rPr lang="en-CA" baseline="0" dirty="0" smtClean="0"/>
              <a:t> use of waste materials – shell sulphur products from sour gas waste – better cement, better fertilizer – even carbon reduction benefits</a:t>
            </a:r>
          </a:p>
          <a:p>
            <a:r>
              <a:rPr lang="en-CA" baseline="0" dirty="0" smtClean="0"/>
              <a:t>Titanium Corporation – extracting valuable metals from tailings</a:t>
            </a:r>
          </a:p>
          <a:p>
            <a:r>
              <a:rPr lang="en-CA" baseline="0" dirty="0" smtClean="0"/>
              <a:t>Geothermal from high-water cut wells</a:t>
            </a:r>
            <a:endParaRPr lang="en-CA" dirty="0"/>
          </a:p>
        </p:txBody>
      </p:sp>
      <p:sp>
        <p:nvSpPr>
          <p:cNvPr id="4" name="Slide Number Placeholder 3"/>
          <p:cNvSpPr>
            <a:spLocks noGrp="1"/>
          </p:cNvSpPr>
          <p:nvPr>
            <p:ph type="sldNum" sz="quarter" idx="10"/>
          </p:nvPr>
        </p:nvSpPr>
        <p:spPr/>
        <p:txBody>
          <a:bodyPr/>
          <a:lstStyle/>
          <a:p>
            <a:fld id="{5B3ED57A-5F69-6A45-B2B2-4A0006EB2E13}" type="slidenum">
              <a:rPr lang="en-US" smtClean="0"/>
              <a:t>19</a:t>
            </a:fld>
            <a:endParaRPr lang="en-US"/>
          </a:p>
        </p:txBody>
      </p:sp>
    </p:spTree>
    <p:extLst>
      <p:ext uri="{BB962C8B-B14F-4D97-AF65-F5344CB8AC3E}">
        <p14:creationId xmlns:p14="http://schemas.microsoft.com/office/powerpoint/2010/main" val="250319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ACTIA was established</a:t>
            </a:r>
            <a:r>
              <a:rPr lang="en-CA" baseline="0" dirty="0" smtClean="0"/>
              <a:t> to be the voice for the change agents in companies today as well as for the companies and industries of tomorrow. </a:t>
            </a:r>
          </a:p>
          <a:p>
            <a:endParaRPr lang="en-CA" baseline="0" dirty="0" smtClean="0"/>
          </a:p>
          <a:p>
            <a:r>
              <a:rPr lang="en-CA" baseline="0" dirty="0" smtClean="0"/>
              <a:t>Collaborators: influenced by discussions that I’ve been a part of over the course of the last several months. </a:t>
            </a:r>
          </a:p>
          <a:p>
            <a:endParaRPr lang="en-CA" baseline="0" dirty="0" smtClean="0"/>
          </a:p>
          <a:p>
            <a:pPr marL="0" indent="0" algn="l">
              <a:spcAft>
                <a:spcPts val="900"/>
              </a:spcAft>
            </a:pPr>
            <a:r>
              <a:rPr lang="en-US" b="1" dirty="0" smtClean="0">
                <a:solidFill>
                  <a:srgbClr val="000000"/>
                </a:solidFill>
              </a:rPr>
              <a:t>stablished</a:t>
            </a:r>
            <a:r>
              <a:rPr lang="en-US" dirty="0" smtClean="0">
                <a:solidFill>
                  <a:srgbClr val="000000"/>
                </a:solidFill>
              </a:rPr>
              <a:t> in 2011 to position Alberta as a global CT leader</a:t>
            </a:r>
          </a:p>
          <a:p>
            <a:pPr marL="0" indent="0" algn="l">
              <a:spcAft>
                <a:spcPts val="900"/>
              </a:spcAft>
            </a:pPr>
            <a:r>
              <a:rPr lang="en-US" b="1" dirty="0" smtClean="0">
                <a:solidFill>
                  <a:srgbClr val="000000"/>
                </a:solidFill>
              </a:rPr>
              <a:t>Board</a:t>
            </a:r>
            <a:r>
              <a:rPr lang="en-US" dirty="0" smtClean="0">
                <a:solidFill>
                  <a:srgbClr val="000000"/>
                </a:solidFill>
              </a:rPr>
              <a:t>: investors, entrepreneurs, ENGOs, major energy companies</a:t>
            </a:r>
          </a:p>
          <a:p>
            <a:pPr marL="0" indent="0" algn="l">
              <a:spcAft>
                <a:spcPts val="900"/>
              </a:spcAft>
            </a:pPr>
            <a:r>
              <a:rPr lang="en-US" b="1" dirty="0" smtClean="0">
                <a:solidFill>
                  <a:srgbClr val="000000"/>
                </a:solidFill>
              </a:rPr>
              <a:t>Co-founded Canada Cleantech Alliance</a:t>
            </a:r>
            <a:r>
              <a:rPr lang="en-US" dirty="0" smtClean="0">
                <a:solidFill>
                  <a:srgbClr val="000000"/>
                </a:solidFill>
              </a:rPr>
              <a:t> in summer 2016</a:t>
            </a:r>
            <a:endParaRPr lang="en-US" b="1" dirty="0" smtClean="0">
              <a:solidFill>
                <a:srgbClr val="000000"/>
              </a:solidFill>
            </a:endParaRPr>
          </a:p>
          <a:p>
            <a:pPr marL="0" indent="0" algn="l">
              <a:spcAft>
                <a:spcPts val="900"/>
              </a:spcAft>
            </a:pPr>
            <a:r>
              <a:rPr lang="en-US" b="1" i="1" dirty="0" smtClean="0">
                <a:solidFill>
                  <a:srgbClr val="000000"/>
                </a:solidFill>
              </a:rPr>
              <a:t>Members</a:t>
            </a:r>
            <a:r>
              <a:rPr lang="en-US" i="1" dirty="0" smtClean="0">
                <a:solidFill>
                  <a:srgbClr val="000000"/>
                </a:solidFill>
              </a:rPr>
              <a:t>: MaRS (ON), BC CT CEOs,               Ecotech (QC) and ACTia (AB)</a:t>
            </a:r>
          </a:p>
          <a:p>
            <a:pPr marL="0" indent="0" algn="l">
              <a:spcAft>
                <a:spcPts val="900"/>
              </a:spcAft>
            </a:pPr>
            <a:r>
              <a:rPr lang="en-US" b="1" dirty="0" smtClean="0">
                <a:solidFill>
                  <a:srgbClr val="000000"/>
                </a:solidFill>
              </a:rPr>
              <a:t>Activities</a:t>
            </a:r>
            <a:r>
              <a:rPr lang="en-US" dirty="0" smtClean="0">
                <a:solidFill>
                  <a:srgbClr val="000000"/>
                </a:solidFill>
              </a:rPr>
              <a:t>:</a:t>
            </a:r>
          </a:p>
          <a:p>
            <a:pPr marL="342900" indent="-342900" algn="l">
              <a:spcAft>
                <a:spcPts val="900"/>
              </a:spcAft>
              <a:buFont typeface="Arial"/>
              <a:buChar char="•"/>
            </a:pPr>
            <a:r>
              <a:rPr lang="en-US" dirty="0" smtClean="0">
                <a:solidFill>
                  <a:schemeClr val="tx1"/>
                </a:solidFill>
              </a:rPr>
              <a:t>Data &amp; Connectivity – Survey &amp; Map</a:t>
            </a:r>
          </a:p>
          <a:p>
            <a:pPr marL="342900" indent="-342900" algn="l">
              <a:spcAft>
                <a:spcPts val="900"/>
              </a:spcAft>
              <a:buFont typeface="Arial"/>
              <a:buChar char="•"/>
            </a:pPr>
            <a:r>
              <a:rPr lang="en-US" dirty="0" smtClean="0">
                <a:solidFill>
                  <a:schemeClr val="tx1"/>
                </a:solidFill>
              </a:rPr>
              <a:t>Collaboration – Events, Analysis, Coalitions</a:t>
            </a:r>
          </a:p>
          <a:p>
            <a:pPr marL="342900" indent="-342900" algn="l">
              <a:spcAft>
                <a:spcPts val="900"/>
              </a:spcAft>
              <a:buFont typeface="Arial"/>
              <a:buChar char="•"/>
            </a:pPr>
            <a:r>
              <a:rPr lang="en-US" dirty="0" smtClean="0">
                <a:solidFill>
                  <a:schemeClr val="tx1"/>
                </a:solidFill>
              </a:rPr>
              <a:t>Voice – Policy advocacy, Celebration of Alberta’s successes</a:t>
            </a:r>
          </a:p>
          <a:p>
            <a:endParaRPr lang="en-CA" dirty="0"/>
          </a:p>
        </p:txBody>
      </p:sp>
      <p:sp>
        <p:nvSpPr>
          <p:cNvPr id="4" name="Slide Number Placeholder 3"/>
          <p:cNvSpPr>
            <a:spLocks noGrp="1"/>
          </p:cNvSpPr>
          <p:nvPr>
            <p:ph type="sldNum" sz="quarter" idx="10"/>
          </p:nvPr>
        </p:nvSpPr>
        <p:spPr/>
        <p:txBody>
          <a:bodyPr/>
          <a:lstStyle/>
          <a:p>
            <a:fld id="{5B3ED57A-5F69-6A45-B2B2-4A0006EB2E13}" type="slidenum">
              <a:rPr lang="en-US" smtClean="0"/>
              <a:t>2</a:t>
            </a:fld>
            <a:endParaRPr lang="en-US"/>
          </a:p>
        </p:txBody>
      </p:sp>
    </p:spTree>
    <p:extLst>
      <p:ext uri="{BB962C8B-B14F-4D97-AF65-F5344CB8AC3E}">
        <p14:creationId xmlns:p14="http://schemas.microsoft.com/office/powerpoint/2010/main" val="3162590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last recommendation is for us all. Ultimately, we need to transform the story we tell ourselves about ourselves, and live</a:t>
            </a:r>
            <a:r>
              <a:rPr lang="en-CA" baseline="0" dirty="0" smtClean="0"/>
              <a:t> up to that story</a:t>
            </a:r>
            <a:r>
              <a:rPr lang="en-CA" dirty="0" smtClean="0"/>
              <a:t>. </a:t>
            </a:r>
            <a:r>
              <a:rPr lang="en-CA" baseline="0" dirty="0" smtClean="0"/>
              <a:t> Alberta tells ourselves that we are an entrepreneurial place, where people work together and overcome challenges. We are an Olympic province. A sophisticated province. A place that isn’t looking back, but instead is looking forward. </a:t>
            </a:r>
          </a:p>
          <a:p>
            <a:endParaRPr lang="en-CA" baseline="0" dirty="0" smtClean="0"/>
          </a:p>
          <a:p>
            <a:r>
              <a:rPr lang="en-CA" baseline="0" dirty="0" smtClean="0"/>
              <a:t>Silicon Valley tells itself a story of ‘yes and..’, of making opportunities open to everyone who goes out seeking them. it’s a place where a crazy kid with an idea in a garage can get a meeting with a billionaire. </a:t>
            </a:r>
          </a:p>
          <a:p>
            <a:r>
              <a:rPr lang="en-CA" baseline="0" dirty="0" smtClean="0"/>
              <a:t/>
            </a:r>
            <a:br>
              <a:rPr lang="en-CA" baseline="0" dirty="0" smtClean="0"/>
            </a:br>
            <a:r>
              <a:rPr lang="en-CA" baseline="0" dirty="0" smtClean="0"/>
              <a:t>We have all the ingredients we need. Right now. to be the place that people come to. Where innovation happens. </a:t>
            </a:r>
            <a:endParaRPr lang="en-CA" dirty="0"/>
          </a:p>
        </p:txBody>
      </p:sp>
      <p:sp>
        <p:nvSpPr>
          <p:cNvPr id="4" name="Slide Number Placeholder 3"/>
          <p:cNvSpPr>
            <a:spLocks noGrp="1"/>
          </p:cNvSpPr>
          <p:nvPr>
            <p:ph type="sldNum" sz="quarter" idx="10"/>
          </p:nvPr>
        </p:nvSpPr>
        <p:spPr/>
        <p:txBody>
          <a:bodyPr/>
          <a:lstStyle/>
          <a:p>
            <a:fld id="{5B3ED57A-5F69-6A45-B2B2-4A0006EB2E13}" type="slidenum">
              <a:rPr lang="en-US" smtClean="0"/>
              <a:t>20</a:t>
            </a:fld>
            <a:endParaRPr lang="en-US"/>
          </a:p>
        </p:txBody>
      </p:sp>
    </p:spTree>
    <p:extLst>
      <p:ext uri="{BB962C8B-B14F-4D97-AF65-F5344CB8AC3E}">
        <p14:creationId xmlns:p14="http://schemas.microsoft.com/office/powerpoint/2010/main" val="380467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a:r>
              <a:rPr lang="en" dirty="0" smtClean="0">
                <a:solidFill>
                  <a:schemeClr val="tx1"/>
                </a:solidFill>
              </a:rPr>
              <a:t>Why:</a:t>
            </a:r>
            <a:r>
              <a:rPr lang="en" baseline="0" dirty="0" smtClean="0">
                <a:solidFill>
                  <a:schemeClr val="tx1"/>
                </a:solidFill>
              </a:rPr>
              <a:t> </a:t>
            </a:r>
            <a:r>
              <a:rPr kumimoji="0" lang="en-CA" altLang="en-US" b="0" i="0" u="none" strike="noStrike" cap="none" normalizeH="0" baseline="0" dirty="0" smtClean="0">
                <a:ln>
                  <a:noFill/>
                </a:ln>
                <a:solidFill>
                  <a:schemeClr val="tx1"/>
                </a:solidFill>
                <a:effectLst/>
                <a:latin typeface="Calibri" panose="020F0502020204030204" pitchFamily="34" charset="0"/>
                <a:ea typeface="+mn-ea"/>
                <a:cs typeface="+mn-cs"/>
              </a:rPr>
              <a:t>The Forces and Sources of Change. What is driving change in the industry or profession? </a:t>
            </a:r>
            <a:endParaRPr lang="en" dirty="0" smtClean="0">
              <a:solidFill>
                <a:schemeClr val="tx1"/>
              </a:solidFill>
            </a:endParaRPr>
          </a:p>
          <a:p>
            <a:pPr marL="0" indent="0"/>
            <a:endParaRPr lang="en" dirty="0" smtClean="0">
              <a:solidFill>
                <a:schemeClr val="tx1"/>
              </a:solidFill>
            </a:endParaRPr>
          </a:p>
          <a:p>
            <a:pPr marL="0" indent="0"/>
            <a:r>
              <a:rPr lang="en" dirty="0" smtClean="0">
                <a:solidFill>
                  <a:schemeClr val="tx1"/>
                </a:solidFill>
              </a:rPr>
              <a:t>-Compelled by Economic Circumstance</a:t>
            </a:r>
          </a:p>
          <a:p>
            <a:pPr marL="0" indent="0"/>
            <a:r>
              <a:rPr lang="en" dirty="0" smtClean="0">
                <a:solidFill>
                  <a:schemeClr val="tx1"/>
                </a:solidFill>
              </a:rPr>
              <a:t>-Impeded by social license failures </a:t>
            </a:r>
          </a:p>
          <a:p>
            <a:pPr marL="0" indent="0"/>
            <a:r>
              <a:rPr lang="en" dirty="0" smtClean="0">
                <a:solidFill>
                  <a:schemeClr val="tx1"/>
                </a:solidFill>
              </a:rPr>
              <a:t>-Imperiled by market transformations</a:t>
            </a:r>
            <a:r>
              <a:rPr lang="en" baseline="0" dirty="0" smtClean="0">
                <a:solidFill>
                  <a:schemeClr val="tx1"/>
                </a:solidFill>
              </a:rPr>
              <a:t> brought about by technology change</a:t>
            </a:r>
            <a:endParaRPr lang="en" dirty="0" smtClean="0">
              <a:solidFill>
                <a:schemeClr val="tx1"/>
              </a:solidFill>
            </a:endParaRPr>
          </a:p>
          <a:p>
            <a:pPr lvl="0">
              <a:spcBef>
                <a:spcPts val="0"/>
              </a:spcBef>
              <a:buNone/>
            </a:pPr>
            <a:endParaRPr lang="en-CA" dirty="0" smtClean="0"/>
          </a:p>
          <a:p>
            <a:pPr lvl="0">
              <a:spcBef>
                <a:spcPts val="0"/>
              </a:spcBef>
              <a:buNone/>
            </a:pPr>
            <a:endParaRPr lang="en-CA" dirty="0" smtClean="0"/>
          </a:p>
        </p:txBody>
      </p:sp>
    </p:spTree>
    <p:extLst>
      <p:ext uri="{BB962C8B-B14F-4D97-AF65-F5344CB8AC3E}">
        <p14:creationId xmlns:p14="http://schemas.microsoft.com/office/powerpoint/2010/main" val="129818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Exponential</a:t>
            </a:r>
            <a:r>
              <a:rPr lang="en-US" baseline="0" dirty="0" smtClean="0"/>
              <a:t> pace of change. These are drawn from IT, where </a:t>
            </a:r>
            <a:r>
              <a:rPr lang="en-US" baseline="0" dirty="0" err="1" smtClean="0"/>
              <a:t>moore’s</a:t>
            </a:r>
            <a:r>
              <a:rPr lang="en-US" baseline="0" dirty="0" smtClean="0"/>
              <a:t> law regarding doubling time in processing capability is changing the game in new and unforeseen ways. In the early 1990s no one had a computer at home and desktops at work were just becoming common place. Now most of us in this room have several considerably more powerful computers with us right now.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But in some ways that was a small change, migrating work we were already doing to a different ‘virtual’ desktop. Incremental improvement. Secretary pools started to disappear.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Then we started plugging those </a:t>
            </a:r>
            <a:r>
              <a:rPr lang="en-US" sz="1200" kern="1200" baseline="0" dirty="0" err="1" smtClean="0">
                <a:solidFill>
                  <a:schemeClr val="tx1"/>
                </a:solidFill>
                <a:effectLst/>
                <a:latin typeface="+mn-lt"/>
                <a:ea typeface="+mn-ea"/>
                <a:cs typeface="+mn-cs"/>
              </a:rPr>
              <a:t>ocmputers</a:t>
            </a:r>
            <a:r>
              <a:rPr lang="en-US" sz="1200" kern="1200" baseline="0" dirty="0" smtClean="0">
                <a:solidFill>
                  <a:schemeClr val="tx1"/>
                </a:solidFill>
                <a:effectLst/>
                <a:latin typeface="+mn-lt"/>
                <a:ea typeface="+mn-ea"/>
                <a:cs typeface="+mn-cs"/>
              </a:rPr>
              <a:t> into the internet. And … boom… whole </a:t>
            </a:r>
            <a:r>
              <a:rPr lang="en-US" sz="1200" kern="1200" baseline="0" dirty="0" err="1" smtClean="0">
                <a:solidFill>
                  <a:schemeClr val="tx1"/>
                </a:solidFill>
                <a:effectLst/>
                <a:latin typeface="+mn-lt"/>
                <a:ea typeface="+mn-ea"/>
                <a:cs typeface="+mn-cs"/>
              </a:rPr>
              <a:t>industeies</a:t>
            </a:r>
            <a:r>
              <a:rPr lang="en-US" sz="1200" kern="1200" baseline="0" dirty="0" smtClean="0">
                <a:solidFill>
                  <a:schemeClr val="tx1"/>
                </a:solidFill>
                <a:effectLst/>
                <a:latin typeface="+mn-lt"/>
                <a:ea typeface="+mn-ea"/>
                <a:cs typeface="+mn-cs"/>
              </a:rPr>
              <a:t> have emerged as others have nearly winked out of existence.  Zellers is gone. Hello Amazon.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radical or disruptive changes can bring about major upheavals in the industries they impact, transforming relationships between customers and suppliers, restructuring marketplace economics, displacing existing competitors, and creating entirely new product categories. The consequences can also invalidate existing business models and organizational architectures. </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example of disruptive innovation is Uber, which threatens the viability of the taxi business model globally. Disruption in related markets, such as freight, food delivery and public transit, will likely follow.</a:t>
            </a:r>
            <a:endParaRPr lang="en-CA"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5B3ED57A-5F69-6A45-B2B2-4A0006EB2E13}" type="slidenum">
              <a:rPr lang="en-US" smtClean="0"/>
              <a:t>4</a:t>
            </a:fld>
            <a:endParaRPr lang="en-US"/>
          </a:p>
        </p:txBody>
      </p:sp>
    </p:spTree>
    <p:extLst>
      <p:ext uri="{BB962C8B-B14F-4D97-AF65-F5344CB8AC3E}">
        <p14:creationId xmlns:p14="http://schemas.microsoft.com/office/powerpoint/2010/main" val="312520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know that</a:t>
            </a:r>
            <a:r>
              <a:rPr lang="en-CA" baseline="0" dirty="0" smtClean="0"/>
              <a:t> we are in a time of significant environmental change as well. Major natural system thresholds are under threat, posing moral challenges – what makes us believe we have any greater right to occupy the world than any other species – to existential – at what point does climate change or ocean acidification become severe enough to pose risks to global food security?</a:t>
            </a:r>
          </a:p>
          <a:p>
            <a:r>
              <a:rPr lang="en-CA" baseline="0" dirty="0" smtClean="0"/>
              <a:t> </a:t>
            </a:r>
          </a:p>
          <a:p>
            <a:r>
              <a:rPr lang="en-CA" baseline="0" dirty="0" smtClean="0"/>
              <a:t>And how we choose to respond, or fail to choose, which is a choice too – will help to define how much we pay, and to whom the bill shall come due (us, our children or grandchildren) </a:t>
            </a:r>
          </a:p>
          <a:p>
            <a:r>
              <a:rPr lang="en-CA" baseline="0" dirty="0" smtClean="0"/>
              <a:t>This is playing out right now in a debate over pipelines and market access, over carbon pricing and coal phase out. Will environmental limits be a constraint to economic growth?</a:t>
            </a:r>
          </a:p>
        </p:txBody>
      </p:sp>
      <p:sp>
        <p:nvSpPr>
          <p:cNvPr id="4" name="Slide Number Placeholder 3"/>
          <p:cNvSpPr>
            <a:spLocks noGrp="1"/>
          </p:cNvSpPr>
          <p:nvPr>
            <p:ph type="sldNum" sz="quarter" idx="10"/>
          </p:nvPr>
        </p:nvSpPr>
        <p:spPr/>
        <p:txBody>
          <a:bodyPr/>
          <a:lstStyle/>
          <a:p>
            <a:fld id="{5B3ED57A-5F69-6A45-B2B2-4A0006EB2E13}" type="slidenum">
              <a:rPr lang="en-US" smtClean="0"/>
              <a:t>5</a:t>
            </a:fld>
            <a:endParaRPr lang="en-US"/>
          </a:p>
        </p:txBody>
      </p:sp>
    </p:spTree>
    <p:extLst>
      <p:ext uri="{BB962C8B-B14F-4D97-AF65-F5344CB8AC3E}">
        <p14:creationId xmlns:p14="http://schemas.microsoft.com/office/powerpoint/2010/main" val="49815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baseline="0" dirty="0" smtClean="0"/>
              <a:t>environmental and associated social license constraints are </a:t>
            </a:r>
            <a:r>
              <a:rPr lang="en-CA" baseline="0" dirty="0" err="1" smtClean="0"/>
              <a:t>impedients</a:t>
            </a:r>
            <a:r>
              <a:rPr lang="en-CA" baseline="0" dirty="0" smtClean="0"/>
              <a:t> to economic success of our energy sector. </a:t>
            </a:r>
            <a:r>
              <a:rPr lang="en-US" baseline="0" dirty="0" smtClean="0"/>
              <a:t>market </a:t>
            </a:r>
            <a:r>
              <a:rPr lang="en-US" baseline="0" dirty="0" err="1" smtClean="0"/>
              <a:t>acess</a:t>
            </a:r>
            <a:r>
              <a:rPr lang="en-US" baseline="0" dirty="0" smtClean="0"/>
              <a:t> aside, our dominant industry, oil and gas, is being disrupted right now by horizontal drilling and hydraulic fracturing. Ideas that were in some instances developed and perfected here are putting many of us out of work as the US, our primary customer, becomes our primary competitor.  We are out there on the edge of the curve. </a:t>
            </a:r>
            <a:endParaRPr lang="en-CA" baseline="0" dirty="0" smtClean="0"/>
          </a:p>
          <a:p>
            <a:pPr marL="0" lvl="0" indent="0">
              <a:spcBef>
                <a:spcPts val="0"/>
              </a:spcBef>
              <a:buFontTx/>
              <a:buNone/>
            </a:pPr>
            <a:endParaRPr lang="en-CA" baseline="0" dirty="0" smtClean="0"/>
          </a:p>
          <a:p>
            <a:pPr marL="171450" lvl="0" indent="-171450">
              <a:spcBef>
                <a:spcPts val="0"/>
              </a:spcBef>
              <a:buFontTx/>
              <a:buChar char="-"/>
            </a:pPr>
            <a:r>
              <a:rPr lang="en-CA" baseline="0" dirty="0" smtClean="0"/>
              <a:t>If you are in oil and gas today you recognize that the primary barrier to better pricing thru expanded market access for your product is failure to secure social license for pipelines</a:t>
            </a:r>
          </a:p>
          <a:p>
            <a:pPr marL="171450" lvl="0" indent="-171450">
              <a:spcBef>
                <a:spcPts val="0"/>
              </a:spcBef>
              <a:buFontTx/>
              <a:buChar char="-"/>
            </a:pPr>
            <a:r>
              <a:rPr lang="en-CA" baseline="0" dirty="0" smtClean="0"/>
              <a:t>But you also know that reducing costs for operations is critical to keeping oilsands and unconventional oil and gas from falling off the supply curve. Some companies are already shutting in production in the current ‘lower for longer’ price environment </a:t>
            </a:r>
          </a:p>
          <a:p>
            <a:pPr marL="171450" lvl="0" indent="-171450">
              <a:spcBef>
                <a:spcPts val="0"/>
              </a:spcBef>
              <a:buFontTx/>
              <a:buChar char="-"/>
            </a:pPr>
            <a:r>
              <a:rPr lang="en-CA" baseline="0" dirty="0" smtClean="0"/>
              <a:t>Those constraints offer massive business opportunities for people who have both the knowledge and the networks to transform them into deployable and scalable investments</a:t>
            </a:r>
          </a:p>
          <a:p>
            <a:endParaRPr lang="en-US" baseline="0" dirty="0" smtClean="0"/>
          </a:p>
          <a:p>
            <a:endParaRPr lang="en-US" baseline="0" dirty="0" smtClean="0"/>
          </a:p>
          <a:p>
            <a:endParaRPr lang="en-US" baseline="0" dirty="0" smtClean="0"/>
          </a:p>
          <a:p>
            <a:r>
              <a:rPr lang="en-US" baseline="0" dirty="0" smtClean="0"/>
              <a:t>Moreover, the machines may be coming for white collar workers more generally. </a:t>
            </a:r>
          </a:p>
          <a:p>
            <a:r>
              <a:rPr lang="en-US" baseline="0" dirty="0" smtClean="0"/>
              <a:t>Bottom right a chart with an estimate of the range of professions or activities that can be automated using currently-demonstrated technologies a whole lot of jobs are under threat when computers can more effectively and efficiently diagnose diseases, undertake legal research and process prescriptions. </a:t>
            </a:r>
          </a:p>
          <a:p>
            <a:endParaRPr lang="en-US" baseline="0" dirty="0" smtClean="0"/>
          </a:p>
          <a:p>
            <a:r>
              <a:rPr lang="en-US" baseline="0" dirty="0" smtClean="0"/>
              <a:t>Clearly Alberta needs to be at the front end of technology</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5B3ED57A-5F69-6A45-B2B2-4A0006EB2E13}" type="slidenum">
              <a:rPr lang="en-US" smtClean="0"/>
              <a:t>6</a:t>
            </a:fld>
            <a:endParaRPr lang="en-US"/>
          </a:p>
        </p:txBody>
      </p:sp>
    </p:spTree>
    <p:extLst>
      <p:ext uri="{BB962C8B-B14F-4D97-AF65-F5344CB8AC3E}">
        <p14:creationId xmlns:p14="http://schemas.microsoft.com/office/powerpoint/2010/main" val="7851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a:spcBef>
                <a:spcPts val="0"/>
              </a:spcBef>
              <a:buFontTx/>
              <a:buNone/>
            </a:pPr>
            <a:r>
              <a:rPr lang="en-CA" dirty="0" smtClean="0"/>
              <a:t>But</a:t>
            </a:r>
            <a:r>
              <a:rPr lang="en-CA" baseline="0" dirty="0" smtClean="0"/>
              <a:t> there is a more positive story to tell. We need to become smarter in how we use our assets in a world of environmental limits. Fortunately we have 3 unique strengths, the ingredients of the new </a:t>
            </a:r>
            <a:r>
              <a:rPr lang="en-CA" baseline="0" dirty="0" err="1" smtClean="0"/>
              <a:t>alberta</a:t>
            </a:r>
            <a:r>
              <a:rPr lang="en-CA" baseline="0" dirty="0" smtClean="0"/>
              <a:t> advantage. </a:t>
            </a:r>
            <a:endParaRPr dirty="0"/>
          </a:p>
        </p:txBody>
      </p:sp>
    </p:spTree>
    <p:extLst>
      <p:ext uri="{BB962C8B-B14F-4D97-AF65-F5344CB8AC3E}">
        <p14:creationId xmlns:p14="http://schemas.microsoft.com/office/powerpoint/2010/main" val="177420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CA" dirty="0" smtClean="0"/>
              <a:t>We all know</a:t>
            </a:r>
            <a:r>
              <a:rPr lang="en-CA" baseline="0" dirty="0" smtClean="0"/>
              <a:t> that youth, immigration and level of education are among the strongest predictors of innovation and entrepreneurship. </a:t>
            </a:r>
          </a:p>
          <a:p>
            <a:pPr marL="171450" lvl="0" indent="-171450">
              <a:spcBef>
                <a:spcPts val="0"/>
              </a:spcBef>
              <a:buFontTx/>
              <a:buChar char="-"/>
            </a:pPr>
            <a:r>
              <a:rPr lang="en-CA" baseline="0" dirty="0" smtClean="0"/>
              <a:t>Alberta’s 4M people are the </a:t>
            </a:r>
            <a:r>
              <a:rPr lang="en-CA" dirty="0" smtClean="0"/>
              <a:t>youngest of all Canadian provinces, with a median age of 36.2 years</a:t>
            </a:r>
            <a:r>
              <a:rPr lang="en-CA" baseline="0" dirty="0" smtClean="0"/>
              <a:t> vs. global average of 30. </a:t>
            </a:r>
            <a:endParaRPr lang="en-CA" dirty="0" smtClean="0"/>
          </a:p>
          <a:p>
            <a:pPr marL="171450" lvl="0" indent="-171450">
              <a:spcBef>
                <a:spcPts val="0"/>
              </a:spcBef>
              <a:buFontTx/>
              <a:buChar char="-"/>
            </a:pPr>
            <a:r>
              <a:rPr lang="en-CA" sz="1200" b="0" i="0" kern="1200" dirty="0" smtClean="0">
                <a:solidFill>
                  <a:schemeClr val="tx1"/>
                </a:solidFill>
                <a:effectLst/>
                <a:latin typeface="+mn-lt"/>
                <a:ea typeface="+mn-ea"/>
                <a:cs typeface="+mn-cs"/>
              </a:rPr>
              <a:t>Alberta, like Canada, has a highly educated population with 90 per cent of our working age population* with at least a high school education. The average across Organisation for Economic Co-operation and Development (OECD) countries is 76 per cent. Among the OECD’s five leading</a:t>
            </a:r>
            <a:r>
              <a:rPr lang="en-CA" sz="1200" b="0" i="0" kern="1200" baseline="0" dirty="0" smtClean="0">
                <a:solidFill>
                  <a:schemeClr val="tx1"/>
                </a:solidFill>
                <a:effectLst/>
                <a:latin typeface="+mn-lt"/>
                <a:ea typeface="+mn-ea"/>
                <a:cs typeface="+mn-cs"/>
              </a:rPr>
              <a:t> jurisdictions for education</a:t>
            </a:r>
            <a:endParaRPr lang="en-CA" sz="1200" b="0" i="0" kern="1200" dirty="0" smtClean="0">
              <a:solidFill>
                <a:schemeClr val="tx1"/>
              </a:solidFill>
              <a:effectLst/>
              <a:latin typeface="+mn-lt"/>
              <a:ea typeface="+mn-ea"/>
              <a:cs typeface="+mn-cs"/>
            </a:endParaRPr>
          </a:p>
          <a:p>
            <a:pPr marL="171450" lvl="0" indent="-171450">
              <a:spcBef>
                <a:spcPts val="0"/>
              </a:spcBef>
              <a:buFontTx/>
              <a:buChar char="-"/>
            </a:pPr>
            <a:r>
              <a:rPr lang="en-CA" sz="1200" b="0" i="0" kern="1200" dirty="0" smtClean="0">
                <a:solidFill>
                  <a:schemeClr val="tx1"/>
                </a:solidFill>
                <a:effectLst/>
                <a:latin typeface="+mn-lt"/>
                <a:ea typeface="+mn-ea"/>
                <a:cs typeface="+mn-cs"/>
              </a:rPr>
              <a:t>Disproportionately high level of skilled trades. One of the world’s best education</a:t>
            </a:r>
            <a:r>
              <a:rPr lang="en-CA" sz="1200" b="0" i="0" kern="1200" baseline="0" dirty="0" smtClean="0">
                <a:solidFill>
                  <a:schemeClr val="tx1"/>
                </a:solidFill>
                <a:effectLst/>
                <a:latin typeface="+mn-lt"/>
                <a:ea typeface="+mn-ea"/>
                <a:cs typeface="+mn-cs"/>
              </a:rPr>
              <a:t> systems. </a:t>
            </a:r>
            <a:endParaRPr lang="en-CA" sz="1200" b="0" i="0" kern="1200" dirty="0" smtClean="0">
              <a:solidFill>
                <a:schemeClr val="tx1"/>
              </a:solidFill>
              <a:effectLst/>
              <a:latin typeface="+mn-lt"/>
              <a:ea typeface="+mn-ea"/>
              <a:cs typeface="+mn-cs"/>
            </a:endParaRPr>
          </a:p>
          <a:p>
            <a:pPr marL="0" lvl="0" indent="0">
              <a:spcBef>
                <a:spcPts val="0"/>
              </a:spcBef>
              <a:buFontTx/>
              <a:buNone/>
            </a:pPr>
            <a:endParaRPr lang="en-CA" dirty="0" smtClean="0"/>
          </a:p>
          <a:p>
            <a:endParaRPr lang="en-CA" dirty="0"/>
          </a:p>
        </p:txBody>
      </p:sp>
      <p:sp>
        <p:nvSpPr>
          <p:cNvPr id="4" name="Slide Number Placeholder 3"/>
          <p:cNvSpPr>
            <a:spLocks noGrp="1"/>
          </p:cNvSpPr>
          <p:nvPr>
            <p:ph type="sldNum" sz="quarter" idx="10"/>
          </p:nvPr>
        </p:nvSpPr>
        <p:spPr/>
        <p:txBody>
          <a:bodyPr/>
          <a:lstStyle/>
          <a:p>
            <a:fld id="{5B3ED57A-5F69-6A45-B2B2-4A0006EB2E13}" type="slidenum">
              <a:rPr lang="en-US" smtClean="0"/>
              <a:t>8</a:t>
            </a:fld>
            <a:endParaRPr lang="en-US"/>
          </a:p>
        </p:txBody>
      </p:sp>
    </p:spTree>
    <p:extLst>
      <p:ext uri="{BB962C8B-B14F-4D97-AF65-F5344CB8AC3E}">
        <p14:creationId xmlns:p14="http://schemas.microsoft.com/office/powerpoint/2010/main" val="1359797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Tx/>
              <a:buNone/>
            </a:pPr>
            <a:r>
              <a:rPr lang="en-CA" baseline="0" dirty="0" smtClean="0"/>
              <a:t>we have an entrepreneurial culture: </a:t>
            </a:r>
          </a:p>
          <a:p>
            <a:pPr marL="171450" lvl="0" indent="-171450">
              <a:spcBef>
                <a:spcPts val="0"/>
              </a:spcBef>
              <a:buFontTx/>
              <a:buChar char="-"/>
            </a:pPr>
            <a:r>
              <a:rPr lang="en-CA" dirty="0" smtClean="0"/>
              <a:t>Amid all the growth in the resource sector, and in spite of the competition for skilled talent, the number of employees in Alberta’s small business sector grew by 23.1 per cent between 2004 and 2014. </a:t>
            </a:r>
            <a:endParaRPr lang="en-CA" baseline="0" dirty="0" smtClean="0"/>
          </a:p>
          <a:p>
            <a:pPr marL="171450" lvl="0" indent="-171450">
              <a:spcBef>
                <a:spcPts val="0"/>
              </a:spcBef>
              <a:buFontTx/>
              <a:buChar char="-"/>
            </a:pPr>
            <a:r>
              <a:rPr lang="en-CA" dirty="0" smtClean="0"/>
              <a:t>Alberta’s ICT industry includes about 4,500 companies and 59,000 employees, which generated about $15 billion in annual revenues in 2014,</a:t>
            </a:r>
            <a:r>
              <a:rPr lang="en-CA" baseline="0" dirty="0" smtClean="0"/>
              <a:t> or roughly the same as its farming sector or its processed foods industries, </a:t>
            </a:r>
            <a:endParaRPr lang="en-CA" dirty="0" smtClean="0"/>
          </a:p>
          <a:p>
            <a:endParaRPr lang="en-CA" dirty="0"/>
          </a:p>
        </p:txBody>
      </p:sp>
      <p:sp>
        <p:nvSpPr>
          <p:cNvPr id="4" name="Slide Number Placeholder 3"/>
          <p:cNvSpPr>
            <a:spLocks noGrp="1"/>
          </p:cNvSpPr>
          <p:nvPr>
            <p:ph type="sldNum" sz="quarter" idx="10"/>
          </p:nvPr>
        </p:nvSpPr>
        <p:spPr/>
        <p:txBody>
          <a:bodyPr/>
          <a:lstStyle/>
          <a:p>
            <a:fld id="{5B3ED57A-5F69-6A45-B2B2-4A0006EB2E13}" type="slidenum">
              <a:rPr lang="en-US" smtClean="0"/>
              <a:t>9</a:t>
            </a:fld>
            <a:endParaRPr lang="en-US"/>
          </a:p>
        </p:txBody>
      </p:sp>
    </p:spTree>
    <p:extLst>
      <p:ext uri="{BB962C8B-B14F-4D97-AF65-F5344CB8AC3E}">
        <p14:creationId xmlns:p14="http://schemas.microsoft.com/office/powerpoint/2010/main" val="23892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4882"/>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graphicFrame>
        <p:nvGraphicFramePr>
          <p:cNvPr id="21" name="Table 20"/>
          <p:cNvGraphicFramePr>
            <a:graphicFrameLocks noGrp="1"/>
          </p:cNvGraphicFramePr>
          <p:nvPr userDrawn="1">
            <p:extLst>
              <p:ext uri="{D42A27DB-BD31-4B8C-83A1-F6EECF244321}">
                <p14:modId xmlns:p14="http://schemas.microsoft.com/office/powerpoint/2010/main" val="1461612828"/>
              </p:ext>
            </p:extLst>
          </p:nvPr>
        </p:nvGraphicFramePr>
        <p:xfrm>
          <a:off x="3509537" y="6461760"/>
          <a:ext cx="7869464" cy="243840"/>
        </p:xfrm>
        <a:graphic>
          <a:graphicData uri="http://schemas.openxmlformats.org/drawingml/2006/table">
            <a:tbl>
              <a:tblPr firstRow="1" bandRow="1">
                <a:tableStyleId>{5940675A-B579-460E-94D1-54222C63F5DA}</a:tableStyleId>
              </a:tblPr>
              <a:tblGrid>
                <a:gridCol w="2096584"/>
                <a:gridCol w="2424268"/>
                <a:gridCol w="1381246"/>
                <a:gridCol w="1967366"/>
              </a:tblGrid>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Slide: </a:t>
                      </a:r>
                      <a:fld id="{000C8A8E-353B-9048-8B12-6C9A7D6F4DB1}" type="slidenum">
                        <a:rPr lang="en-US" sz="1000" smtClean="0">
                          <a:solidFill>
                            <a:schemeClr val="tx1">
                              <a:lumMod val="75000"/>
                              <a:lumOff val="25000"/>
                            </a:schemeClr>
                          </a:solidFill>
                          <a:latin typeface="Avenir Light"/>
                          <a:cs typeface="Avenir Light"/>
                        </a:rPr>
                        <a:t>‹#›</a:t>
                      </a:fld>
                      <a:endParaRPr lang="en-US" sz="1000" dirty="0" smtClean="0">
                        <a:solidFill>
                          <a:schemeClr val="tx1">
                            <a:lumMod val="75000"/>
                            <a:lumOff val="25000"/>
                          </a:schemeClr>
                        </a:solidFill>
                        <a:latin typeface="Avenir Light"/>
                        <a:cs typeface="Avenir Light"/>
                      </a:endParaRPr>
                    </a:p>
                  </a:txBody>
                  <a:tcPr>
                    <a:lnL w="12700" cmpd="sng">
                      <a:noFill/>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Status: Confidential  For</a:t>
                      </a:r>
                      <a:r>
                        <a:rPr lang="en-US" sz="1000" baseline="0" dirty="0" smtClean="0">
                          <a:solidFill>
                            <a:schemeClr val="tx1">
                              <a:lumMod val="75000"/>
                              <a:lumOff val="25000"/>
                            </a:schemeClr>
                          </a:solidFill>
                          <a:latin typeface="Avenir Light"/>
                          <a:cs typeface="Avenir Light"/>
                        </a:rPr>
                        <a:t> </a:t>
                      </a:r>
                      <a:r>
                        <a:rPr lang="en-US" sz="1000" dirty="0" smtClean="0">
                          <a:solidFill>
                            <a:schemeClr val="tx1">
                              <a:lumMod val="75000"/>
                              <a:lumOff val="25000"/>
                            </a:schemeClr>
                          </a:solidFill>
                          <a:latin typeface="Avenir Light"/>
                          <a:cs typeface="Avenir Light"/>
                        </a:rPr>
                        <a:t>Discussion</a:t>
                      </a: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Project: 061015-01</a:t>
                      </a:r>
                      <a:r>
                        <a:rPr lang="en-CA" sz="1000" dirty="0" smtClean="0">
                          <a:solidFill>
                            <a:schemeClr val="tx1">
                              <a:lumMod val="75000"/>
                              <a:lumOff val="25000"/>
                            </a:schemeClr>
                          </a:solidFill>
                          <a:latin typeface="Avenir Light"/>
                          <a:cs typeface="Avenir Light"/>
                        </a:rPr>
                        <a:t> </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By: Oil &amp; Gas Sustainability Ltd.</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729193793"/>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SKILL">
    <p:spTree>
      <p:nvGrpSpPr>
        <p:cNvPr id="1" name=""/>
        <p:cNvGrpSpPr/>
        <p:nvPr/>
      </p:nvGrpSpPr>
      <p:grpSpPr>
        <a:xfrm>
          <a:off x="0" y="0"/>
          <a:ext cx="0" cy="0"/>
          <a:chOff x="0" y="0"/>
          <a:chExt cx="0" cy="0"/>
        </a:xfrm>
      </p:grpSpPr>
      <p:graphicFrame>
        <p:nvGraphicFramePr>
          <p:cNvPr id="18" name="Table 17"/>
          <p:cNvGraphicFramePr>
            <a:graphicFrameLocks noGrp="1"/>
          </p:cNvGraphicFramePr>
          <p:nvPr userDrawn="1">
            <p:extLst>
              <p:ext uri="{D42A27DB-BD31-4B8C-83A1-F6EECF244321}">
                <p14:modId xmlns:p14="http://schemas.microsoft.com/office/powerpoint/2010/main" val="1461612828"/>
              </p:ext>
            </p:extLst>
          </p:nvPr>
        </p:nvGraphicFramePr>
        <p:xfrm>
          <a:off x="3509537" y="6461760"/>
          <a:ext cx="7869464" cy="243840"/>
        </p:xfrm>
        <a:graphic>
          <a:graphicData uri="http://schemas.openxmlformats.org/drawingml/2006/table">
            <a:tbl>
              <a:tblPr firstRow="1" bandRow="1">
                <a:tableStyleId>{5940675A-B579-460E-94D1-54222C63F5DA}</a:tableStyleId>
              </a:tblPr>
              <a:tblGrid>
                <a:gridCol w="2096584"/>
                <a:gridCol w="2424268"/>
                <a:gridCol w="1381246"/>
                <a:gridCol w="1967366"/>
              </a:tblGrid>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Slide: </a:t>
                      </a:r>
                      <a:fld id="{000C8A8E-353B-9048-8B12-6C9A7D6F4DB1}" type="slidenum">
                        <a:rPr lang="en-US" sz="1000" smtClean="0">
                          <a:solidFill>
                            <a:schemeClr val="tx1">
                              <a:lumMod val="75000"/>
                              <a:lumOff val="25000"/>
                            </a:schemeClr>
                          </a:solidFill>
                          <a:latin typeface="Avenir Light"/>
                          <a:cs typeface="Avenir Light"/>
                        </a:rPr>
                        <a:t>‹#›</a:t>
                      </a:fld>
                      <a:endParaRPr lang="en-US" sz="1000" dirty="0" smtClean="0">
                        <a:solidFill>
                          <a:schemeClr val="tx1">
                            <a:lumMod val="75000"/>
                            <a:lumOff val="25000"/>
                          </a:schemeClr>
                        </a:solidFill>
                        <a:latin typeface="Avenir Light"/>
                        <a:cs typeface="Avenir Light"/>
                      </a:endParaRPr>
                    </a:p>
                  </a:txBody>
                  <a:tcPr>
                    <a:lnL w="12700" cmpd="sng">
                      <a:noFill/>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Status: Confidential  For</a:t>
                      </a:r>
                      <a:r>
                        <a:rPr lang="en-US" sz="1000" baseline="0" dirty="0" smtClean="0">
                          <a:solidFill>
                            <a:schemeClr val="tx1">
                              <a:lumMod val="75000"/>
                              <a:lumOff val="25000"/>
                            </a:schemeClr>
                          </a:solidFill>
                          <a:latin typeface="Avenir Light"/>
                          <a:cs typeface="Avenir Light"/>
                        </a:rPr>
                        <a:t> </a:t>
                      </a:r>
                      <a:r>
                        <a:rPr lang="en-US" sz="1000" dirty="0" smtClean="0">
                          <a:solidFill>
                            <a:schemeClr val="tx1">
                              <a:lumMod val="75000"/>
                              <a:lumOff val="25000"/>
                            </a:schemeClr>
                          </a:solidFill>
                          <a:latin typeface="Avenir Light"/>
                          <a:cs typeface="Avenir Light"/>
                        </a:rPr>
                        <a:t>Discussion</a:t>
                      </a: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Project: 061015-01</a:t>
                      </a:r>
                      <a:r>
                        <a:rPr lang="en-CA" sz="1000" dirty="0" smtClean="0">
                          <a:solidFill>
                            <a:schemeClr val="tx1">
                              <a:lumMod val="75000"/>
                              <a:lumOff val="25000"/>
                            </a:schemeClr>
                          </a:solidFill>
                          <a:latin typeface="Avenir Light"/>
                          <a:cs typeface="Avenir Light"/>
                        </a:rPr>
                        <a:t> </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By: Oil &amp; Gas Sustainability Ltd.</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17609133"/>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graphicFrame>
        <p:nvGraphicFramePr>
          <p:cNvPr id="21" name="Table 20"/>
          <p:cNvGraphicFramePr>
            <a:graphicFrameLocks noGrp="1"/>
          </p:cNvGraphicFramePr>
          <p:nvPr userDrawn="1">
            <p:extLst>
              <p:ext uri="{D42A27DB-BD31-4B8C-83A1-F6EECF244321}">
                <p14:modId xmlns:p14="http://schemas.microsoft.com/office/powerpoint/2010/main" val="1461612828"/>
              </p:ext>
            </p:extLst>
          </p:nvPr>
        </p:nvGraphicFramePr>
        <p:xfrm>
          <a:off x="3509537" y="6461760"/>
          <a:ext cx="7869464" cy="243840"/>
        </p:xfrm>
        <a:graphic>
          <a:graphicData uri="http://schemas.openxmlformats.org/drawingml/2006/table">
            <a:tbl>
              <a:tblPr firstRow="1" bandRow="1">
                <a:tableStyleId>{5940675A-B579-460E-94D1-54222C63F5DA}</a:tableStyleId>
              </a:tblPr>
              <a:tblGrid>
                <a:gridCol w="2096584"/>
                <a:gridCol w="2424268"/>
                <a:gridCol w="1381246"/>
                <a:gridCol w="1967366"/>
              </a:tblGrid>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Slide: </a:t>
                      </a:r>
                      <a:fld id="{000C8A8E-353B-9048-8B12-6C9A7D6F4DB1}" type="slidenum">
                        <a:rPr lang="en-US" sz="1000" smtClean="0">
                          <a:solidFill>
                            <a:schemeClr val="tx1">
                              <a:lumMod val="75000"/>
                              <a:lumOff val="25000"/>
                            </a:schemeClr>
                          </a:solidFill>
                          <a:latin typeface="Avenir Light"/>
                          <a:cs typeface="Avenir Light"/>
                        </a:rPr>
                        <a:t>‹#›</a:t>
                      </a:fld>
                      <a:endParaRPr lang="en-US" sz="1000" dirty="0" smtClean="0">
                        <a:solidFill>
                          <a:schemeClr val="tx1">
                            <a:lumMod val="75000"/>
                            <a:lumOff val="25000"/>
                          </a:schemeClr>
                        </a:solidFill>
                        <a:latin typeface="Avenir Light"/>
                        <a:cs typeface="Avenir Light"/>
                      </a:endParaRPr>
                    </a:p>
                  </a:txBody>
                  <a:tcPr>
                    <a:lnL w="12700" cmpd="sng">
                      <a:noFill/>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Status: Confidential  For</a:t>
                      </a:r>
                      <a:r>
                        <a:rPr lang="en-US" sz="1000" baseline="0" dirty="0" smtClean="0">
                          <a:solidFill>
                            <a:schemeClr val="tx1">
                              <a:lumMod val="75000"/>
                              <a:lumOff val="25000"/>
                            </a:schemeClr>
                          </a:solidFill>
                          <a:latin typeface="Avenir Light"/>
                          <a:cs typeface="Avenir Light"/>
                        </a:rPr>
                        <a:t> </a:t>
                      </a:r>
                      <a:r>
                        <a:rPr lang="en-US" sz="1000" dirty="0" smtClean="0">
                          <a:solidFill>
                            <a:schemeClr val="tx1">
                              <a:lumMod val="75000"/>
                              <a:lumOff val="25000"/>
                            </a:schemeClr>
                          </a:solidFill>
                          <a:latin typeface="Avenir Light"/>
                          <a:cs typeface="Avenir Light"/>
                        </a:rPr>
                        <a:t>Discussion</a:t>
                      </a: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Project: 061015-01</a:t>
                      </a:r>
                      <a:r>
                        <a:rPr lang="en-CA" sz="1000" dirty="0" smtClean="0">
                          <a:solidFill>
                            <a:schemeClr val="tx1">
                              <a:lumMod val="75000"/>
                              <a:lumOff val="25000"/>
                            </a:schemeClr>
                          </a:solidFill>
                          <a:latin typeface="Avenir Light"/>
                          <a:cs typeface="Avenir Light"/>
                        </a:rPr>
                        <a:t> </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By: Oil &amp; Gas Sustainability Ltd.</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13582821"/>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RKETING">
    <p:spTree>
      <p:nvGrpSpPr>
        <p:cNvPr id="1" name=""/>
        <p:cNvGrpSpPr/>
        <p:nvPr/>
      </p:nvGrpSpPr>
      <p:grpSpPr>
        <a:xfrm>
          <a:off x="0" y="0"/>
          <a:ext cx="0" cy="0"/>
          <a:chOff x="0" y="0"/>
          <a:chExt cx="0" cy="0"/>
        </a:xfrm>
      </p:grpSpPr>
      <p:graphicFrame>
        <p:nvGraphicFramePr>
          <p:cNvPr id="32" name="Table 31"/>
          <p:cNvGraphicFramePr>
            <a:graphicFrameLocks noGrp="1"/>
          </p:cNvGraphicFramePr>
          <p:nvPr userDrawn="1">
            <p:extLst>
              <p:ext uri="{D42A27DB-BD31-4B8C-83A1-F6EECF244321}">
                <p14:modId xmlns:p14="http://schemas.microsoft.com/office/powerpoint/2010/main" val="1461612828"/>
              </p:ext>
            </p:extLst>
          </p:nvPr>
        </p:nvGraphicFramePr>
        <p:xfrm>
          <a:off x="3509537" y="6461760"/>
          <a:ext cx="7869464" cy="243840"/>
        </p:xfrm>
        <a:graphic>
          <a:graphicData uri="http://schemas.openxmlformats.org/drawingml/2006/table">
            <a:tbl>
              <a:tblPr firstRow="1" bandRow="1">
                <a:tableStyleId>{5940675A-B579-460E-94D1-54222C63F5DA}</a:tableStyleId>
              </a:tblPr>
              <a:tblGrid>
                <a:gridCol w="2096584"/>
                <a:gridCol w="2424268"/>
                <a:gridCol w="1381246"/>
                <a:gridCol w="1967366"/>
              </a:tblGrid>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Slide: </a:t>
                      </a:r>
                      <a:fld id="{000C8A8E-353B-9048-8B12-6C9A7D6F4DB1}" type="slidenum">
                        <a:rPr lang="en-US" sz="1000" smtClean="0">
                          <a:solidFill>
                            <a:schemeClr val="tx1">
                              <a:lumMod val="75000"/>
                              <a:lumOff val="25000"/>
                            </a:schemeClr>
                          </a:solidFill>
                          <a:latin typeface="Avenir Light"/>
                          <a:cs typeface="Avenir Light"/>
                        </a:rPr>
                        <a:t>‹#›</a:t>
                      </a:fld>
                      <a:endParaRPr lang="en-US" sz="1000" dirty="0" smtClean="0">
                        <a:solidFill>
                          <a:schemeClr val="tx1">
                            <a:lumMod val="75000"/>
                            <a:lumOff val="25000"/>
                          </a:schemeClr>
                        </a:solidFill>
                        <a:latin typeface="Avenir Light"/>
                        <a:cs typeface="Avenir Light"/>
                      </a:endParaRPr>
                    </a:p>
                  </a:txBody>
                  <a:tcPr>
                    <a:lnL w="12700" cmpd="sng">
                      <a:noFill/>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Status: Confidential  For</a:t>
                      </a:r>
                      <a:r>
                        <a:rPr lang="en-US" sz="1000" baseline="0" dirty="0" smtClean="0">
                          <a:solidFill>
                            <a:schemeClr val="tx1">
                              <a:lumMod val="75000"/>
                              <a:lumOff val="25000"/>
                            </a:schemeClr>
                          </a:solidFill>
                          <a:latin typeface="Avenir Light"/>
                          <a:cs typeface="Avenir Light"/>
                        </a:rPr>
                        <a:t> </a:t>
                      </a:r>
                      <a:r>
                        <a:rPr lang="en-US" sz="1000" dirty="0" smtClean="0">
                          <a:solidFill>
                            <a:schemeClr val="tx1">
                              <a:lumMod val="75000"/>
                              <a:lumOff val="25000"/>
                            </a:schemeClr>
                          </a:solidFill>
                          <a:latin typeface="Avenir Light"/>
                          <a:cs typeface="Avenir Light"/>
                        </a:rPr>
                        <a:t>Discussion</a:t>
                      </a: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Project: 061015-01</a:t>
                      </a:r>
                      <a:r>
                        <a:rPr lang="en-CA" sz="1000" dirty="0" smtClean="0">
                          <a:solidFill>
                            <a:schemeClr val="tx1">
                              <a:lumMod val="75000"/>
                              <a:lumOff val="25000"/>
                            </a:schemeClr>
                          </a:solidFill>
                          <a:latin typeface="Avenir Light"/>
                          <a:cs typeface="Avenir Light"/>
                        </a:rPr>
                        <a:t> </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By: Oil &amp; Gas Sustainability Ltd.</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43493243"/>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K">
    <p:spTree>
      <p:nvGrpSpPr>
        <p:cNvPr id="1" name=""/>
        <p:cNvGrpSpPr/>
        <p:nvPr/>
      </p:nvGrpSpPr>
      <p:grpSpPr>
        <a:xfrm>
          <a:off x="0" y="0"/>
          <a:ext cx="0" cy="0"/>
          <a:chOff x="0" y="0"/>
          <a:chExt cx="0" cy="0"/>
        </a:xfrm>
      </p:grpSpPr>
      <p:graphicFrame>
        <p:nvGraphicFramePr>
          <p:cNvPr id="32" name="Table 31"/>
          <p:cNvGraphicFramePr>
            <a:graphicFrameLocks noGrp="1"/>
          </p:cNvGraphicFramePr>
          <p:nvPr userDrawn="1">
            <p:extLst>
              <p:ext uri="{D42A27DB-BD31-4B8C-83A1-F6EECF244321}">
                <p14:modId xmlns:p14="http://schemas.microsoft.com/office/powerpoint/2010/main" val="1461612828"/>
              </p:ext>
            </p:extLst>
          </p:nvPr>
        </p:nvGraphicFramePr>
        <p:xfrm>
          <a:off x="3509537" y="6461760"/>
          <a:ext cx="7869464" cy="243840"/>
        </p:xfrm>
        <a:graphic>
          <a:graphicData uri="http://schemas.openxmlformats.org/drawingml/2006/table">
            <a:tbl>
              <a:tblPr firstRow="1" bandRow="1">
                <a:tableStyleId>{5940675A-B579-460E-94D1-54222C63F5DA}</a:tableStyleId>
              </a:tblPr>
              <a:tblGrid>
                <a:gridCol w="2096584"/>
                <a:gridCol w="2424268"/>
                <a:gridCol w="1381246"/>
                <a:gridCol w="1967366"/>
              </a:tblGrid>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Slide: </a:t>
                      </a:r>
                      <a:fld id="{000C8A8E-353B-9048-8B12-6C9A7D6F4DB1}" type="slidenum">
                        <a:rPr lang="en-US" sz="1000" smtClean="0">
                          <a:solidFill>
                            <a:schemeClr val="tx1">
                              <a:lumMod val="75000"/>
                              <a:lumOff val="25000"/>
                            </a:schemeClr>
                          </a:solidFill>
                          <a:latin typeface="Avenir Light"/>
                          <a:cs typeface="Avenir Light"/>
                        </a:rPr>
                        <a:t>‹#›</a:t>
                      </a:fld>
                      <a:endParaRPr lang="en-US" sz="1000" dirty="0" smtClean="0">
                        <a:solidFill>
                          <a:schemeClr val="tx1">
                            <a:lumMod val="75000"/>
                            <a:lumOff val="25000"/>
                          </a:schemeClr>
                        </a:solidFill>
                        <a:latin typeface="Avenir Light"/>
                        <a:cs typeface="Avenir Light"/>
                      </a:endParaRPr>
                    </a:p>
                  </a:txBody>
                  <a:tcPr>
                    <a:lnL w="12700" cmpd="sng">
                      <a:noFill/>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Status: Confidential  For</a:t>
                      </a:r>
                      <a:r>
                        <a:rPr lang="en-US" sz="1000" baseline="0" dirty="0" smtClean="0">
                          <a:solidFill>
                            <a:schemeClr val="tx1">
                              <a:lumMod val="75000"/>
                              <a:lumOff val="25000"/>
                            </a:schemeClr>
                          </a:solidFill>
                          <a:latin typeface="Avenir Light"/>
                          <a:cs typeface="Avenir Light"/>
                        </a:rPr>
                        <a:t> </a:t>
                      </a:r>
                      <a:r>
                        <a:rPr lang="en-US" sz="1000" dirty="0" smtClean="0">
                          <a:solidFill>
                            <a:schemeClr val="tx1">
                              <a:lumMod val="75000"/>
                              <a:lumOff val="25000"/>
                            </a:schemeClr>
                          </a:solidFill>
                          <a:latin typeface="Avenir Light"/>
                          <a:cs typeface="Avenir Light"/>
                        </a:rPr>
                        <a:t>Discussion</a:t>
                      </a: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Project: 061015-01</a:t>
                      </a:r>
                      <a:r>
                        <a:rPr lang="en-CA" sz="1000" dirty="0" smtClean="0">
                          <a:solidFill>
                            <a:schemeClr val="tx1">
                              <a:lumMod val="75000"/>
                              <a:lumOff val="25000"/>
                            </a:schemeClr>
                          </a:solidFill>
                          <a:latin typeface="Avenir Light"/>
                          <a:cs typeface="Avenir Light"/>
                        </a:rPr>
                        <a:t> </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By: Oil &amp; Gas Sustainability Ltd.</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66338348"/>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graphicFrame>
        <p:nvGraphicFramePr>
          <p:cNvPr id="34" name="Table 33"/>
          <p:cNvGraphicFramePr>
            <a:graphicFrameLocks noGrp="1"/>
          </p:cNvGraphicFramePr>
          <p:nvPr userDrawn="1">
            <p:extLst>
              <p:ext uri="{D42A27DB-BD31-4B8C-83A1-F6EECF244321}">
                <p14:modId xmlns:p14="http://schemas.microsoft.com/office/powerpoint/2010/main" val="1461612828"/>
              </p:ext>
            </p:extLst>
          </p:nvPr>
        </p:nvGraphicFramePr>
        <p:xfrm>
          <a:off x="3509537" y="6461760"/>
          <a:ext cx="7869464" cy="243840"/>
        </p:xfrm>
        <a:graphic>
          <a:graphicData uri="http://schemas.openxmlformats.org/drawingml/2006/table">
            <a:tbl>
              <a:tblPr firstRow="1" bandRow="1">
                <a:tableStyleId>{5940675A-B579-460E-94D1-54222C63F5DA}</a:tableStyleId>
              </a:tblPr>
              <a:tblGrid>
                <a:gridCol w="2096584"/>
                <a:gridCol w="2424268"/>
                <a:gridCol w="1381246"/>
                <a:gridCol w="1967366"/>
              </a:tblGrid>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Slide: </a:t>
                      </a:r>
                      <a:fld id="{000C8A8E-353B-9048-8B12-6C9A7D6F4DB1}" type="slidenum">
                        <a:rPr lang="en-US" sz="1000" smtClean="0">
                          <a:solidFill>
                            <a:schemeClr val="tx1">
                              <a:lumMod val="75000"/>
                              <a:lumOff val="25000"/>
                            </a:schemeClr>
                          </a:solidFill>
                          <a:latin typeface="Avenir Light"/>
                          <a:cs typeface="Avenir Light"/>
                        </a:rPr>
                        <a:t>‹#›</a:t>
                      </a:fld>
                      <a:endParaRPr lang="en-US" sz="1000" dirty="0" smtClean="0">
                        <a:solidFill>
                          <a:schemeClr val="tx1">
                            <a:lumMod val="75000"/>
                            <a:lumOff val="25000"/>
                          </a:schemeClr>
                        </a:solidFill>
                        <a:latin typeface="Avenir Light"/>
                        <a:cs typeface="Avenir Light"/>
                      </a:endParaRPr>
                    </a:p>
                  </a:txBody>
                  <a:tcPr>
                    <a:lnL w="12700" cmpd="sng">
                      <a:noFill/>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Status: Confidential  For</a:t>
                      </a:r>
                      <a:r>
                        <a:rPr lang="en-US" sz="1000" baseline="0" dirty="0" smtClean="0">
                          <a:solidFill>
                            <a:schemeClr val="tx1">
                              <a:lumMod val="75000"/>
                              <a:lumOff val="25000"/>
                            </a:schemeClr>
                          </a:solidFill>
                          <a:latin typeface="Avenir Light"/>
                          <a:cs typeface="Avenir Light"/>
                        </a:rPr>
                        <a:t> </a:t>
                      </a:r>
                      <a:r>
                        <a:rPr lang="en-US" sz="1000" dirty="0" smtClean="0">
                          <a:solidFill>
                            <a:schemeClr val="tx1">
                              <a:lumMod val="75000"/>
                              <a:lumOff val="25000"/>
                            </a:schemeClr>
                          </a:solidFill>
                          <a:latin typeface="Avenir Light"/>
                          <a:cs typeface="Avenir Light"/>
                        </a:rPr>
                        <a:t>Discussion</a:t>
                      </a: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Project: 061015-01</a:t>
                      </a:r>
                      <a:r>
                        <a:rPr lang="en-CA" sz="1000" dirty="0" smtClean="0">
                          <a:solidFill>
                            <a:schemeClr val="tx1">
                              <a:lumMod val="75000"/>
                              <a:lumOff val="25000"/>
                            </a:schemeClr>
                          </a:solidFill>
                          <a:latin typeface="Avenir Light"/>
                          <a:cs typeface="Avenir Light"/>
                        </a:rPr>
                        <a:t> </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By: Oil &amp; Gas Sustainability Ltd.</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02256746"/>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2" name="Table 31"/>
          <p:cNvGraphicFramePr>
            <a:graphicFrameLocks noGrp="1"/>
          </p:cNvGraphicFramePr>
          <p:nvPr userDrawn="1">
            <p:extLst>
              <p:ext uri="{D42A27DB-BD31-4B8C-83A1-F6EECF244321}">
                <p14:modId xmlns:p14="http://schemas.microsoft.com/office/powerpoint/2010/main" val="1461612828"/>
              </p:ext>
            </p:extLst>
          </p:nvPr>
        </p:nvGraphicFramePr>
        <p:xfrm>
          <a:off x="3509537" y="6461760"/>
          <a:ext cx="7869464" cy="243840"/>
        </p:xfrm>
        <a:graphic>
          <a:graphicData uri="http://schemas.openxmlformats.org/drawingml/2006/table">
            <a:tbl>
              <a:tblPr firstRow="1" bandRow="1">
                <a:tableStyleId>{5940675A-B579-460E-94D1-54222C63F5DA}</a:tableStyleId>
              </a:tblPr>
              <a:tblGrid>
                <a:gridCol w="2096584"/>
                <a:gridCol w="2424268"/>
                <a:gridCol w="1381246"/>
                <a:gridCol w="1967366"/>
              </a:tblGrid>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Slide: </a:t>
                      </a:r>
                      <a:fld id="{000C8A8E-353B-9048-8B12-6C9A7D6F4DB1}" type="slidenum">
                        <a:rPr lang="en-US" sz="1000" smtClean="0">
                          <a:solidFill>
                            <a:schemeClr val="tx1">
                              <a:lumMod val="75000"/>
                              <a:lumOff val="25000"/>
                            </a:schemeClr>
                          </a:solidFill>
                          <a:latin typeface="Avenir Light"/>
                          <a:cs typeface="Avenir Light"/>
                        </a:rPr>
                        <a:t>‹#›</a:t>
                      </a:fld>
                      <a:endParaRPr lang="en-US" sz="1000" dirty="0" smtClean="0">
                        <a:solidFill>
                          <a:schemeClr val="tx1">
                            <a:lumMod val="75000"/>
                            <a:lumOff val="25000"/>
                          </a:schemeClr>
                        </a:solidFill>
                        <a:latin typeface="Avenir Light"/>
                        <a:cs typeface="Avenir Light"/>
                      </a:endParaRPr>
                    </a:p>
                  </a:txBody>
                  <a:tcPr>
                    <a:lnL w="12700" cmpd="sng">
                      <a:noFill/>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Status: Confidential  For</a:t>
                      </a:r>
                      <a:r>
                        <a:rPr lang="en-US" sz="1000" baseline="0" dirty="0" smtClean="0">
                          <a:solidFill>
                            <a:schemeClr val="tx1">
                              <a:lumMod val="75000"/>
                              <a:lumOff val="25000"/>
                            </a:schemeClr>
                          </a:solidFill>
                          <a:latin typeface="Avenir Light"/>
                          <a:cs typeface="Avenir Light"/>
                        </a:rPr>
                        <a:t> </a:t>
                      </a:r>
                      <a:r>
                        <a:rPr lang="en-US" sz="1000" dirty="0" smtClean="0">
                          <a:solidFill>
                            <a:schemeClr val="tx1">
                              <a:lumMod val="75000"/>
                              <a:lumOff val="25000"/>
                            </a:schemeClr>
                          </a:solidFill>
                          <a:latin typeface="Avenir Light"/>
                          <a:cs typeface="Avenir Light"/>
                        </a:rPr>
                        <a:t>Discussion</a:t>
                      </a: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Project: 061015-01</a:t>
                      </a:r>
                      <a:r>
                        <a:rPr lang="en-CA" sz="1000" dirty="0" smtClean="0">
                          <a:solidFill>
                            <a:schemeClr val="tx1">
                              <a:lumMod val="75000"/>
                              <a:lumOff val="25000"/>
                            </a:schemeClr>
                          </a:solidFill>
                          <a:latin typeface="Avenir Light"/>
                          <a:cs typeface="Avenir Light"/>
                        </a:rPr>
                        <a:t> </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By: Oil &amp; Gas Sustainability Ltd.</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62482601"/>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p:nvPr/>
        </p:nvSpPr>
        <p:spPr>
          <a:xfrm>
            <a:off x="291901"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4"/>
          <p:cNvSpPr/>
          <p:nvPr/>
        </p:nvSpPr>
        <p:spPr>
          <a:xfrm>
            <a:off x="-12899"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5" name="Shape 15"/>
          <p:cNvSpPr txBox="1">
            <a:spLocks noGrp="1"/>
          </p:cNvSpPr>
          <p:nvPr>
            <p:ph type="ctrTitle"/>
          </p:nvPr>
        </p:nvSpPr>
        <p:spPr>
          <a:xfrm>
            <a:off x="864400" y="2111134"/>
            <a:ext cx="4696400" cy="3986399"/>
          </a:xfrm>
          <a:prstGeom prst="rect">
            <a:avLst/>
          </a:prstGeom>
        </p:spPr>
        <p:txBody>
          <a:bodyPr lIns="91425" tIns="91425" rIns="91425" bIns="91425" anchor="b" anchorCtr="0"/>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r>
              <a:rPr lang="en-US" smtClean="0"/>
              <a:t>Click to edit Master title style</a:t>
            </a:r>
            <a:endParaRPr/>
          </a:p>
        </p:txBody>
      </p:sp>
      <p:sp>
        <p:nvSpPr>
          <p:cNvPr id="16" name="Shape 16"/>
          <p:cNvSpPr txBox="1">
            <a:spLocks noGrp="1"/>
          </p:cNvSpPr>
          <p:nvPr>
            <p:ph type="subTitle" idx="1"/>
          </p:nvPr>
        </p:nvSpPr>
        <p:spPr>
          <a:xfrm>
            <a:off x="8966601" y="4659067"/>
            <a:ext cx="2541599" cy="1375599"/>
          </a:xfrm>
          <a:prstGeom prst="rect">
            <a:avLst/>
          </a:prstGeom>
        </p:spPr>
        <p:txBody>
          <a:bodyPr lIns="91425" tIns="91425" rIns="91425" bIns="91425" anchor="b" anchorCtr="0"/>
          <a:lstStyle>
            <a:lvl1pPr lvl="0" algn="r" rtl="0">
              <a:spcBef>
                <a:spcPts val="0"/>
              </a:spcBef>
              <a:buClr>
                <a:srgbClr val="FFFFFF"/>
              </a:buClr>
              <a:buSzPct val="100000"/>
              <a:buNone/>
              <a:defRPr sz="2400">
                <a:solidFill>
                  <a:srgbClr val="FFFFFF"/>
                </a:solidFill>
              </a:defRPr>
            </a:lvl1pPr>
            <a:lvl2pPr lvl="1" algn="r" rtl="0">
              <a:spcBef>
                <a:spcPts val="0"/>
              </a:spcBef>
              <a:buClr>
                <a:srgbClr val="FFFFFF"/>
              </a:buClr>
              <a:buSzPct val="100000"/>
              <a:buNone/>
              <a:defRPr sz="2400">
                <a:solidFill>
                  <a:srgbClr val="FFFFFF"/>
                </a:solidFill>
              </a:defRPr>
            </a:lvl2pPr>
            <a:lvl3pPr lvl="2" algn="r" rtl="0">
              <a:spcBef>
                <a:spcPts val="0"/>
              </a:spcBef>
              <a:buClr>
                <a:srgbClr val="FFFFFF"/>
              </a:buClr>
              <a:buSzPct val="100000"/>
              <a:buNone/>
              <a:defRPr sz="2400">
                <a:solidFill>
                  <a:srgbClr val="FFFFFF"/>
                </a:solidFill>
              </a:defRPr>
            </a:lvl3pPr>
            <a:lvl4pPr lvl="3" algn="r" rtl="0">
              <a:spcBef>
                <a:spcPts val="0"/>
              </a:spcBef>
              <a:buClr>
                <a:srgbClr val="FFFFFF"/>
              </a:buClr>
              <a:buSzPct val="100000"/>
              <a:buNone/>
              <a:defRPr sz="2400">
                <a:solidFill>
                  <a:srgbClr val="FFFFFF"/>
                </a:solidFill>
              </a:defRPr>
            </a:lvl4pPr>
            <a:lvl5pPr lvl="4" algn="r" rtl="0">
              <a:spcBef>
                <a:spcPts val="0"/>
              </a:spcBef>
              <a:buClr>
                <a:srgbClr val="FFFFFF"/>
              </a:buClr>
              <a:buSzPct val="100000"/>
              <a:buNone/>
              <a:defRPr sz="2400">
                <a:solidFill>
                  <a:srgbClr val="FFFFFF"/>
                </a:solidFill>
              </a:defRPr>
            </a:lvl5pPr>
            <a:lvl6pPr lvl="5" algn="r" rtl="0">
              <a:spcBef>
                <a:spcPts val="0"/>
              </a:spcBef>
              <a:buClr>
                <a:srgbClr val="FFFFFF"/>
              </a:buClr>
              <a:buSzPct val="100000"/>
              <a:buNone/>
              <a:defRPr sz="2400">
                <a:solidFill>
                  <a:srgbClr val="FFFFFF"/>
                </a:solidFill>
              </a:defRPr>
            </a:lvl6pPr>
            <a:lvl7pPr lvl="6" algn="r" rtl="0">
              <a:spcBef>
                <a:spcPts val="0"/>
              </a:spcBef>
              <a:buClr>
                <a:srgbClr val="FFFFFF"/>
              </a:buClr>
              <a:buSzPct val="100000"/>
              <a:buNone/>
              <a:defRPr sz="2400">
                <a:solidFill>
                  <a:srgbClr val="FFFFFF"/>
                </a:solidFill>
              </a:defRPr>
            </a:lvl7pPr>
            <a:lvl8pPr lvl="7" algn="r" rtl="0">
              <a:spcBef>
                <a:spcPts val="0"/>
              </a:spcBef>
              <a:buClr>
                <a:srgbClr val="FFFFFF"/>
              </a:buClr>
              <a:buSzPct val="100000"/>
              <a:buNone/>
              <a:defRPr sz="2400">
                <a:solidFill>
                  <a:srgbClr val="FFFFFF"/>
                </a:solidFill>
              </a:defRPr>
            </a:lvl8pPr>
            <a:lvl9pPr lvl="8" algn="r" rtl="0">
              <a:spcBef>
                <a:spcPts val="0"/>
              </a:spcBef>
              <a:buClr>
                <a:srgbClr val="FFFFFF"/>
              </a:buClr>
              <a:buSzPct val="100000"/>
              <a:buNone/>
              <a:defRPr sz="2400">
                <a:solidFill>
                  <a:srgbClr val="FFFFFF"/>
                </a:solidFill>
              </a:defRPr>
            </a:lvl9pPr>
          </a:lstStyle>
          <a:p>
            <a:r>
              <a:rPr lang="en-US" smtClean="0"/>
              <a:t>Click to edit Master subtitle style</a:t>
            </a:r>
            <a:endParaRPr/>
          </a:p>
        </p:txBody>
      </p:sp>
    </p:spTree>
    <p:extLst>
      <p:ext uri="{BB962C8B-B14F-4D97-AF65-F5344CB8AC3E}">
        <p14:creationId xmlns:p14="http://schemas.microsoft.com/office/powerpoint/2010/main" val="219142641"/>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948067"/>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SECTION BREAK">
    <p:bg>
      <p:bgPr>
        <a:solidFill>
          <a:srgbClr val="213540"/>
        </a:solidFill>
        <a:effectLst/>
      </p:bgPr>
    </p:bg>
    <p:spTree>
      <p:nvGrpSpPr>
        <p:cNvPr id="1" name=""/>
        <p:cNvGrpSpPr/>
        <p:nvPr/>
      </p:nvGrpSpPr>
      <p:grpSpPr>
        <a:xfrm>
          <a:off x="0" y="0"/>
          <a:ext cx="0" cy="0"/>
          <a:chOff x="0" y="0"/>
          <a:chExt cx="0" cy="0"/>
        </a:xfrm>
      </p:grpSpPr>
      <p:sp>
        <p:nvSpPr>
          <p:cNvPr id="6" name="Text Placeholder 16"/>
          <p:cNvSpPr>
            <a:spLocks noGrp="1"/>
          </p:cNvSpPr>
          <p:nvPr>
            <p:ph type="body" sz="quarter" idx="10" hasCustomPrompt="1"/>
          </p:nvPr>
        </p:nvSpPr>
        <p:spPr>
          <a:xfrm>
            <a:off x="3637983" y="2781801"/>
            <a:ext cx="5821902" cy="1208308"/>
          </a:xfrm>
          <a:noFill/>
        </p:spPr>
        <p:txBody>
          <a:bodyPr>
            <a:noAutofit/>
          </a:bodyPr>
          <a:lstStyle>
            <a:lvl1pPr marL="0" indent="0">
              <a:buNone/>
              <a:defRPr sz="9600" b="1" spc="-300">
                <a:solidFill>
                  <a:schemeClr val="bg1"/>
                </a:solidFill>
                <a:latin typeface="Source Sans Pro" panose="020B0503030403020204" pitchFamily="34" charset="0"/>
              </a:defRPr>
            </a:lvl1pPr>
          </a:lstStyle>
          <a:p>
            <a:pPr lvl="0"/>
            <a:r>
              <a:rPr lang="en-MY" dirty="0" smtClean="0"/>
              <a:t>ABOUT US</a:t>
            </a:r>
            <a:endParaRPr lang="en-MY" dirty="0"/>
          </a:p>
        </p:txBody>
      </p:sp>
      <p:sp>
        <p:nvSpPr>
          <p:cNvPr id="7" name="Rectangle 6"/>
          <p:cNvSpPr/>
          <p:nvPr userDrawn="1"/>
        </p:nvSpPr>
        <p:spPr>
          <a:xfrm rot="18035615">
            <a:off x="1276109" y="-968729"/>
            <a:ext cx="1398140" cy="2646878"/>
          </a:xfrm>
          <a:prstGeom prst="rect">
            <a:avLst/>
          </a:prstGeom>
          <a:noFill/>
        </p:spPr>
        <p:txBody>
          <a:bodyPr wrap="none">
            <a:spAutoFit/>
          </a:bodyPr>
          <a:lstStyle/>
          <a:p>
            <a:pPr algn="ctr"/>
            <a:r>
              <a:rPr lang="en-US" sz="16600" dirty="0">
                <a:solidFill>
                  <a:srgbClr val="365668"/>
                </a:solidFill>
                <a:latin typeface="Entypo" pitchFamily="2" charset="0"/>
                <a:ea typeface="Entypo" pitchFamily="2" charset="0"/>
              </a:rPr>
              <a:t>+</a:t>
            </a:r>
            <a:endParaRPr lang="ru-RU" sz="28700" dirty="0">
              <a:solidFill>
                <a:srgbClr val="365668"/>
              </a:solidFill>
              <a:ea typeface="Entypo" pitchFamily="2" charset="0"/>
            </a:endParaRPr>
          </a:p>
        </p:txBody>
      </p:sp>
      <p:sp>
        <p:nvSpPr>
          <p:cNvPr id="8" name="Rectangle 7"/>
          <p:cNvSpPr/>
          <p:nvPr userDrawn="1"/>
        </p:nvSpPr>
        <p:spPr>
          <a:xfrm rot="20303005">
            <a:off x="-692703" y="372359"/>
            <a:ext cx="1931939" cy="3770263"/>
          </a:xfrm>
          <a:prstGeom prst="rect">
            <a:avLst/>
          </a:prstGeom>
          <a:noFill/>
        </p:spPr>
        <p:txBody>
          <a:bodyPr wrap="none">
            <a:spAutoFit/>
          </a:bodyPr>
          <a:lstStyle/>
          <a:p>
            <a:pPr algn="ctr"/>
            <a:r>
              <a:rPr lang="en-US" sz="23900" dirty="0">
                <a:solidFill>
                  <a:srgbClr val="365668"/>
                </a:solidFill>
                <a:latin typeface="Entypo" pitchFamily="2" charset="0"/>
                <a:ea typeface="Entypo" pitchFamily="2" charset="0"/>
              </a:rPr>
              <a:t>+</a:t>
            </a:r>
            <a:endParaRPr lang="ru-RU" sz="23900" dirty="0">
              <a:solidFill>
                <a:srgbClr val="365668"/>
              </a:solidFill>
              <a:ea typeface="Entypo" pitchFamily="2" charset="0"/>
            </a:endParaRPr>
          </a:p>
        </p:txBody>
      </p:sp>
      <p:sp>
        <p:nvSpPr>
          <p:cNvPr id="9" name="Rectangle 8"/>
          <p:cNvSpPr/>
          <p:nvPr userDrawn="1"/>
        </p:nvSpPr>
        <p:spPr>
          <a:xfrm rot="17276409">
            <a:off x="-1182534" y="-1449036"/>
            <a:ext cx="2699778" cy="5386090"/>
          </a:xfrm>
          <a:prstGeom prst="rect">
            <a:avLst/>
          </a:prstGeom>
          <a:noFill/>
        </p:spPr>
        <p:txBody>
          <a:bodyPr wrap="none">
            <a:spAutoFit/>
          </a:bodyPr>
          <a:lstStyle/>
          <a:p>
            <a:pPr algn="ctr"/>
            <a:r>
              <a:rPr lang="en-US" sz="34400" dirty="0">
                <a:solidFill>
                  <a:srgbClr val="365668"/>
                </a:solidFill>
                <a:latin typeface="Entypo" pitchFamily="2" charset="0"/>
                <a:ea typeface="Entypo" pitchFamily="2" charset="0"/>
              </a:rPr>
              <a:t>+</a:t>
            </a:r>
            <a:endParaRPr lang="ru-RU" sz="59500" dirty="0">
              <a:solidFill>
                <a:srgbClr val="365668"/>
              </a:solidFill>
              <a:ea typeface="Entypo" pitchFamily="2" charset="0"/>
            </a:endParaRPr>
          </a:p>
        </p:txBody>
      </p:sp>
      <p:sp>
        <p:nvSpPr>
          <p:cNvPr id="10" name="Rectangle 9"/>
          <p:cNvSpPr/>
          <p:nvPr userDrawn="1"/>
        </p:nvSpPr>
        <p:spPr>
          <a:xfrm>
            <a:off x="-383133" y="2022435"/>
            <a:ext cx="3203121" cy="6447919"/>
          </a:xfrm>
          <a:prstGeom prst="rect">
            <a:avLst/>
          </a:prstGeom>
          <a:noFill/>
        </p:spPr>
        <p:txBody>
          <a:bodyPr wrap="none">
            <a:spAutoFit/>
          </a:bodyPr>
          <a:lstStyle/>
          <a:p>
            <a:pPr algn="ctr"/>
            <a:r>
              <a:rPr lang="en-US" sz="41300" dirty="0">
                <a:solidFill>
                  <a:srgbClr val="365668"/>
                </a:solidFill>
                <a:latin typeface="Entypo" pitchFamily="2" charset="0"/>
                <a:ea typeface="Entypo" pitchFamily="2" charset="0"/>
              </a:rPr>
              <a:t>+</a:t>
            </a:r>
            <a:endParaRPr lang="ru-RU" sz="41300" dirty="0">
              <a:solidFill>
                <a:srgbClr val="365668"/>
              </a:solidFill>
              <a:ea typeface="Entypo" pitchFamily="2" charset="0"/>
            </a:endParaRPr>
          </a:p>
        </p:txBody>
      </p:sp>
      <p:sp>
        <p:nvSpPr>
          <p:cNvPr id="11" name="Rectangle 10"/>
          <p:cNvSpPr/>
          <p:nvPr userDrawn="1"/>
        </p:nvSpPr>
        <p:spPr>
          <a:xfrm>
            <a:off x="1861392" y="4149874"/>
            <a:ext cx="1931939" cy="3770263"/>
          </a:xfrm>
          <a:prstGeom prst="rect">
            <a:avLst/>
          </a:prstGeom>
          <a:noFill/>
        </p:spPr>
        <p:txBody>
          <a:bodyPr wrap="none">
            <a:spAutoFit/>
          </a:bodyPr>
          <a:lstStyle/>
          <a:p>
            <a:pPr algn="ctr"/>
            <a:r>
              <a:rPr lang="en-US" sz="23900" dirty="0">
                <a:solidFill>
                  <a:srgbClr val="365668"/>
                </a:solidFill>
                <a:latin typeface="Entypo" pitchFamily="2" charset="0"/>
                <a:ea typeface="Entypo" pitchFamily="2" charset="0"/>
              </a:rPr>
              <a:t>+</a:t>
            </a:r>
            <a:endParaRPr lang="ru-RU" sz="23900" dirty="0">
              <a:solidFill>
                <a:srgbClr val="365668"/>
              </a:solidFill>
              <a:ea typeface="Entypo" pitchFamily="2" charset="0"/>
            </a:endParaRPr>
          </a:p>
        </p:txBody>
      </p:sp>
      <p:sp>
        <p:nvSpPr>
          <p:cNvPr id="12" name="Rectangle 11"/>
          <p:cNvSpPr/>
          <p:nvPr userDrawn="1"/>
        </p:nvSpPr>
        <p:spPr>
          <a:xfrm rot="3775448">
            <a:off x="-208847" y="973304"/>
            <a:ext cx="2699778" cy="5386090"/>
          </a:xfrm>
          <a:prstGeom prst="rect">
            <a:avLst/>
          </a:prstGeom>
          <a:noFill/>
        </p:spPr>
        <p:txBody>
          <a:bodyPr wrap="none">
            <a:spAutoFit/>
          </a:bodyPr>
          <a:lstStyle/>
          <a:p>
            <a:pPr algn="ctr"/>
            <a:r>
              <a:rPr lang="en-US" sz="34400" dirty="0">
                <a:solidFill>
                  <a:srgbClr val="365668"/>
                </a:solidFill>
                <a:latin typeface="Entypo" pitchFamily="2" charset="0"/>
                <a:ea typeface="Entypo" pitchFamily="2" charset="0"/>
              </a:rPr>
              <a:t>+</a:t>
            </a:r>
            <a:endParaRPr lang="ru-RU" sz="34400" dirty="0">
              <a:solidFill>
                <a:srgbClr val="365668"/>
              </a:solidFill>
              <a:ea typeface="Entypo" pitchFamily="2" charset="0"/>
            </a:endParaRPr>
          </a:p>
        </p:txBody>
      </p:sp>
      <p:sp>
        <p:nvSpPr>
          <p:cNvPr id="13" name="Rectangle 12"/>
          <p:cNvSpPr/>
          <p:nvPr userDrawn="1"/>
        </p:nvSpPr>
        <p:spPr>
          <a:xfrm rot="1220905">
            <a:off x="1157668" y="1328920"/>
            <a:ext cx="2282997" cy="4508927"/>
          </a:xfrm>
          <a:prstGeom prst="rect">
            <a:avLst/>
          </a:prstGeom>
          <a:noFill/>
        </p:spPr>
        <p:txBody>
          <a:bodyPr wrap="none">
            <a:spAutoFit/>
          </a:bodyPr>
          <a:lstStyle/>
          <a:p>
            <a:pPr algn="ctr"/>
            <a:r>
              <a:rPr lang="en-US" sz="28700" dirty="0">
                <a:solidFill>
                  <a:srgbClr val="365668"/>
                </a:solidFill>
                <a:latin typeface="Entypo" pitchFamily="2" charset="0"/>
                <a:ea typeface="Entypo" pitchFamily="2" charset="0"/>
              </a:rPr>
              <a:t>+</a:t>
            </a:r>
            <a:endParaRPr lang="ru-RU" sz="28700" dirty="0">
              <a:solidFill>
                <a:srgbClr val="365668"/>
              </a:solidFill>
              <a:ea typeface="Entypo" pitchFamily="2" charset="0"/>
            </a:endParaRPr>
          </a:p>
        </p:txBody>
      </p:sp>
      <p:sp>
        <p:nvSpPr>
          <p:cNvPr id="14" name="Rectangle 13"/>
          <p:cNvSpPr/>
          <p:nvPr userDrawn="1"/>
        </p:nvSpPr>
        <p:spPr>
          <a:xfrm rot="2879938">
            <a:off x="-474567" y="4164834"/>
            <a:ext cx="1638590" cy="3154710"/>
          </a:xfrm>
          <a:prstGeom prst="rect">
            <a:avLst/>
          </a:prstGeom>
          <a:noFill/>
        </p:spPr>
        <p:txBody>
          <a:bodyPr wrap="none">
            <a:spAutoFit/>
          </a:bodyPr>
          <a:lstStyle/>
          <a:p>
            <a:pPr algn="ctr"/>
            <a:r>
              <a:rPr lang="en-US" sz="19900" dirty="0">
                <a:solidFill>
                  <a:srgbClr val="365668"/>
                </a:solidFill>
                <a:latin typeface="Entypo" pitchFamily="2" charset="0"/>
                <a:ea typeface="Entypo" pitchFamily="2" charset="0"/>
              </a:rPr>
              <a:t>+</a:t>
            </a:r>
            <a:endParaRPr lang="ru-RU" sz="19900" dirty="0">
              <a:solidFill>
                <a:srgbClr val="365668"/>
              </a:solidFill>
              <a:ea typeface="Entypo" pitchFamily="2" charset="0"/>
            </a:endParaRPr>
          </a:p>
        </p:txBody>
      </p:sp>
      <p:sp>
        <p:nvSpPr>
          <p:cNvPr id="15" name="Rectangle 14"/>
          <p:cNvSpPr/>
          <p:nvPr userDrawn="1"/>
        </p:nvSpPr>
        <p:spPr>
          <a:xfrm>
            <a:off x="1246134" y="1074262"/>
            <a:ext cx="1398139" cy="2646878"/>
          </a:xfrm>
          <a:prstGeom prst="rect">
            <a:avLst/>
          </a:prstGeom>
          <a:noFill/>
        </p:spPr>
        <p:txBody>
          <a:bodyPr wrap="none">
            <a:spAutoFit/>
          </a:bodyPr>
          <a:lstStyle/>
          <a:p>
            <a:pPr algn="ctr"/>
            <a:r>
              <a:rPr lang="en-US" sz="16600" dirty="0">
                <a:solidFill>
                  <a:srgbClr val="365668"/>
                </a:solidFill>
                <a:latin typeface="Entypo" pitchFamily="2" charset="0"/>
                <a:ea typeface="Entypo" pitchFamily="2" charset="0"/>
              </a:rPr>
              <a:t>+</a:t>
            </a:r>
            <a:endParaRPr lang="ru-RU" sz="28700" dirty="0">
              <a:solidFill>
                <a:srgbClr val="365668"/>
              </a:solidFill>
              <a:ea typeface="Entypo" pitchFamily="2" charset="0"/>
            </a:endParaRPr>
          </a:p>
        </p:txBody>
      </p:sp>
      <p:sp>
        <p:nvSpPr>
          <p:cNvPr id="16" name="Rectangle 15"/>
          <p:cNvSpPr/>
          <p:nvPr userDrawn="1"/>
        </p:nvSpPr>
        <p:spPr>
          <a:xfrm rot="11128511">
            <a:off x="1604014" y="4834353"/>
            <a:ext cx="1192955" cy="2215991"/>
          </a:xfrm>
          <a:prstGeom prst="rect">
            <a:avLst/>
          </a:prstGeom>
          <a:noFill/>
        </p:spPr>
        <p:txBody>
          <a:bodyPr wrap="none">
            <a:spAutoFit/>
          </a:bodyPr>
          <a:lstStyle/>
          <a:p>
            <a:pPr algn="ctr"/>
            <a:r>
              <a:rPr lang="en-US" sz="13800" dirty="0">
                <a:solidFill>
                  <a:srgbClr val="365668"/>
                </a:solidFill>
                <a:latin typeface="Entypo" pitchFamily="2" charset="0"/>
                <a:ea typeface="Entypo" pitchFamily="2" charset="0"/>
              </a:rPr>
              <a:t>+</a:t>
            </a:r>
            <a:endParaRPr lang="ru-RU" sz="23900" dirty="0">
              <a:solidFill>
                <a:srgbClr val="365668"/>
              </a:solidFill>
              <a:ea typeface="Entypo" pitchFamily="2" charset="0"/>
            </a:endParaRPr>
          </a:p>
        </p:txBody>
      </p:sp>
      <p:sp>
        <p:nvSpPr>
          <p:cNvPr id="17" name="Rectangle 16"/>
          <p:cNvSpPr/>
          <p:nvPr userDrawn="1"/>
        </p:nvSpPr>
        <p:spPr>
          <a:xfrm rot="8103634">
            <a:off x="80422" y="-661307"/>
            <a:ext cx="1398140" cy="2646878"/>
          </a:xfrm>
          <a:prstGeom prst="rect">
            <a:avLst/>
          </a:prstGeom>
          <a:noFill/>
        </p:spPr>
        <p:txBody>
          <a:bodyPr wrap="none">
            <a:spAutoFit/>
          </a:bodyPr>
          <a:lstStyle/>
          <a:p>
            <a:pPr algn="ctr"/>
            <a:r>
              <a:rPr lang="en-US" sz="16600" dirty="0">
                <a:solidFill>
                  <a:srgbClr val="365668"/>
                </a:solidFill>
                <a:latin typeface="Entypo" pitchFamily="2" charset="0"/>
                <a:ea typeface="Entypo" pitchFamily="2" charset="0"/>
              </a:rPr>
              <a:t>+</a:t>
            </a:r>
            <a:endParaRPr lang="ru-RU" sz="28700" dirty="0">
              <a:solidFill>
                <a:srgbClr val="365668"/>
              </a:solidFill>
              <a:ea typeface="Entypo" pitchFamily="2" charset="0"/>
            </a:endParaRPr>
          </a:p>
        </p:txBody>
      </p:sp>
      <p:sp>
        <p:nvSpPr>
          <p:cNvPr id="18" name="Rectangle 17"/>
          <p:cNvSpPr/>
          <p:nvPr userDrawn="1"/>
        </p:nvSpPr>
        <p:spPr>
          <a:xfrm rot="11375038">
            <a:off x="820633" y="-458343"/>
            <a:ext cx="1024639" cy="1862048"/>
          </a:xfrm>
          <a:prstGeom prst="rect">
            <a:avLst/>
          </a:prstGeom>
          <a:noFill/>
        </p:spPr>
        <p:txBody>
          <a:bodyPr wrap="none">
            <a:spAutoFit/>
          </a:bodyPr>
          <a:lstStyle/>
          <a:p>
            <a:pPr algn="ctr"/>
            <a:r>
              <a:rPr lang="en-US" sz="11500" dirty="0">
                <a:solidFill>
                  <a:srgbClr val="365668"/>
                </a:solidFill>
                <a:latin typeface="Entypo" pitchFamily="2" charset="0"/>
                <a:ea typeface="Entypo" pitchFamily="2" charset="0"/>
              </a:rPr>
              <a:t>+</a:t>
            </a:r>
            <a:endParaRPr lang="ru-RU" sz="19900" dirty="0">
              <a:solidFill>
                <a:srgbClr val="365668"/>
              </a:solidFill>
              <a:ea typeface="Entypo" pitchFamily="2" charset="0"/>
            </a:endParaRPr>
          </a:p>
        </p:txBody>
      </p:sp>
      <p:sp>
        <p:nvSpPr>
          <p:cNvPr id="19" name="Rectangle 18"/>
          <p:cNvSpPr/>
          <p:nvPr userDrawn="1"/>
        </p:nvSpPr>
        <p:spPr>
          <a:xfrm rot="1194630">
            <a:off x="1890924" y="-1261106"/>
            <a:ext cx="2282997" cy="4508927"/>
          </a:xfrm>
          <a:prstGeom prst="rect">
            <a:avLst/>
          </a:prstGeom>
          <a:noFill/>
        </p:spPr>
        <p:txBody>
          <a:bodyPr wrap="none">
            <a:spAutoFit/>
          </a:bodyPr>
          <a:lstStyle/>
          <a:p>
            <a:pPr algn="ctr"/>
            <a:r>
              <a:rPr lang="en-US" sz="28700" dirty="0">
                <a:solidFill>
                  <a:srgbClr val="365668"/>
                </a:solidFill>
                <a:latin typeface="Entypo" pitchFamily="2" charset="0"/>
                <a:ea typeface="Entypo" pitchFamily="2" charset="0"/>
              </a:rPr>
              <a:t>+</a:t>
            </a:r>
            <a:endParaRPr lang="ru-RU" sz="49600" dirty="0">
              <a:solidFill>
                <a:srgbClr val="365668"/>
              </a:solidFill>
              <a:ea typeface="Entypo" pitchFamily="2" charset="0"/>
            </a:endParaRPr>
          </a:p>
        </p:txBody>
      </p:sp>
    </p:spTree>
    <p:extLst>
      <p:ext uri="{BB962C8B-B14F-4D97-AF65-F5344CB8AC3E}">
        <p14:creationId xmlns:p14="http://schemas.microsoft.com/office/powerpoint/2010/main" val="3851188849"/>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repeatCount="indefinite" fill="hold" grpId="0" nodeType="withEffect">
                                  <p:stCondLst>
                                    <p:cond delay="250"/>
                                  </p:stCondLst>
                                  <p:endCondLst>
                                    <p:cond evt="onNext" delay="0">
                                      <p:tgtEl>
                                        <p:sldTgt/>
                                      </p:tgtEl>
                                    </p:cond>
                                  </p:end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repeatCount="indefinite" fill="hold" grpId="0" nodeType="withEffect">
                                  <p:stCondLst>
                                    <p:cond delay="500"/>
                                  </p:stCondLst>
                                  <p:endCondLst>
                                    <p:cond evt="onNext" delay="0">
                                      <p:tgtEl>
                                        <p:sldTgt/>
                                      </p:tgtEl>
                                    </p:cond>
                                  </p:end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childTnLst>
                                </p:cTn>
                              </p:par>
                              <p:par>
                                <p:cTn id="14" presetID="10" presetClass="entr" presetSubtype="0" repeatCount="indefinite" fill="hold" grpId="0" nodeType="withEffect">
                                  <p:stCondLst>
                                    <p:cond delay="1000"/>
                                  </p:stCondLst>
                                  <p:endCondLst>
                                    <p:cond evt="onNext" delay="0">
                                      <p:tgtEl>
                                        <p:sldTgt/>
                                      </p:tgtEl>
                                    </p:cond>
                                  </p:end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10" presetClass="entr" presetSubtype="0" repeatCount="indefinite" fill="hold" grpId="0" nodeType="withEffect">
                                  <p:stCondLst>
                                    <p:cond delay="1250"/>
                                  </p:stCondLst>
                                  <p:endCondLst>
                                    <p:cond evt="onNext" delay="0">
                                      <p:tgtEl>
                                        <p:sldTgt/>
                                      </p:tgtEl>
                                    </p:cond>
                                  </p:end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childTnLst>
                                </p:cTn>
                              </p:par>
                              <p:par>
                                <p:cTn id="20" presetID="10" presetClass="entr" presetSubtype="0" repeatCount="indefinite" fill="hold" grpId="0" nodeType="withEffect">
                                  <p:stCondLst>
                                    <p:cond delay="1500"/>
                                  </p:stCondLst>
                                  <p:endCondLst>
                                    <p:cond evt="onNext" delay="0">
                                      <p:tgtEl>
                                        <p:sldTgt/>
                                      </p:tgtEl>
                                    </p:cond>
                                  </p:end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10" presetClass="entr" presetSubtype="0" repeatCount="indefinite" fill="hold" grpId="0" nodeType="withEffect">
                                  <p:stCondLst>
                                    <p:cond delay="1750"/>
                                  </p:stCondLst>
                                  <p:endCondLst>
                                    <p:cond evt="onNext" delay="0">
                                      <p:tgtEl>
                                        <p:sldTgt/>
                                      </p:tgtEl>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50"/>
                                        <p:tgtEl>
                                          <p:spTgt spid="11"/>
                                        </p:tgtEl>
                                      </p:cBhvr>
                                    </p:animEffect>
                                  </p:childTnLst>
                                </p:cTn>
                              </p:par>
                              <p:par>
                                <p:cTn id="26" presetID="10" presetClass="entr" presetSubtype="0" repeatCount="indefinite" fill="hold" grpId="0" nodeType="withEffect">
                                  <p:stCondLst>
                                    <p:cond delay="2000"/>
                                  </p:stCondLst>
                                  <p:endCondLst>
                                    <p:cond evt="onNext" delay="0">
                                      <p:tgtEl>
                                        <p:sldTgt/>
                                      </p:tgtEl>
                                    </p:cond>
                                  </p:endCondLst>
                                  <p:childTnLst>
                                    <p:set>
                                      <p:cBhvr>
                                        <p:cTn id="27" dur="1" fill="hold">
                                          <p:stCondLst>
                                            <p:cond delay="0"/>
                                          </p:stCondLst>
                                        </p:cTn>
                                        <p:tgtEl>
                                          <p:spTgt spid="16"/>
                                        </p:tgtEl>
                                        <p:attrNameLst>
                                          <p:attrName>style.visibility</p:attrName>
                                        </p:attrNameLst>
                                      </p:cBhvr>
                                      <p:to>
                                        <p:strVal val="visible"/>
                                      </p:to>
                                    </p:set>
                                    <p:animEffect transition="in" filter="fade">
                                      <p:cBhvr>
                                        <p:cTn id="28" dur="750"/>
                                        <p:tgtEl>
                                          <p:spTgt spid="16"/>
                                        </p:tgtEl>
                                      </p:cBhvr>
                                    </p:animEffect>
                                  </p:childTnLst>
                                </p:cTn>
                              </p:par>
                              <p:par>
                                <p:cTn id="29" presetID="10" presetClass="entr" presetSubtype="0" repeatCount="indefinite" fill="hold" grpId="0" nodeType="withEffect">
                                  <p:stCondLst>
                                    <p:cond delay="2250"/>
                                  </p:stCondLst>
                                  <p:endCondLst>
                                    <p:cond evt="onNext" delay="0">
                                      <p:tgtEl>
                                        <p:sldTgt/>
                                      </p:tgtEl>
                                    </p:cond>
                                  </p:end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childTnLst>
                                </p:cTn>
                              </p:par>
                              <p:par>
                                <p:cTn id="32" presetID="10" presetClass="entr" presetSubtype="0" repeatCount="indefinite" fill="hold" grpId="0" nodeType="withEffect">
                                  <p:stCondLst>
                                    <p:cond delay="2500"/>
                                  </p:stCondLst>
                                  <p:endCondLst>
                                    <p:cond evt="onNext" delay="0">
                                      <p:tgtEl>
                                        <p:sldTgt/>
                                      </p:tgtEl>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750"/>
                                        <p:tgtEl>
                                          <p:spTgt spid="10"/>
                                        </p:tgtEl>
                                      </p:cBhvr>
                                    </p:animEffect>
                                  </p:childTnLst>
                                </p:cTn>
                              </p:par>
                              <p:par>
                                <p:cTn id="35" presetID="10" presetClass="entr" presetSubtype="0" repeatCount="indefinite" fill="hold" grpId="0" nodeType="withEffect">
                                  <p:stCondLst>
                                    <p:cond delay="2750"/>
                                  </p:stCondLst>
                                  <p:endCondLst>
                                    <p:cond evt="onNext" delay="0">
                                      <p:tgtEl>
                                        <p:sldTgt/>
                                      </p:tgtEl>
                                    </p:cond>
                                  </p:end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childTnLst>
                                </p:cTn>
                              </p:par>
                              <p:par>
                                <p:cTn id="38" presetID="10" presetClass="entr" presetSubtype="0" repeatCount="indefinite" fill="hold" grpId="0" nodeType="withEffect">
                                  <p:stCondLst>
                                    <p:cond delay="3000"/>
                                  </p:stCondLst>
                                  <p:endCondLst>
                                    <p:cond evt="onNext" delay="0">
                                      <p:tgtEl>
                                        <p:sldTgt/>
                                      </p:tgtEl>
                                    </p:cond>
                                  </p:endCondLst>
                                  <p:childTnLst>
                                    <p:set>
                                      <p:cBhvr>
                                        <p:cTn id="39" dur="1" fill="hold">
                                          <p:stCondLst>
                                            <p:cond delay="0"/>
                                          </p:stCondLst>
                                        </p:cTn>
                                        <p:tgtEl>
                                          <p:spTgt spid="12"/>
                                        </p:tgtEl>
                                        <p:attrNameLst>
                                          <p:attrName>style.visibility</p:attrName>
                                        </p:attrNameLst>
                                      </p:cBhvr>
                                      <p:to>
                                        <p:strVal val="visible"/>
                                      </p:to>
                                    </p:set>
                                    <p:animEffect transition="in" filter="fade">
                                      <p:cBhvr>
                                        <p:cTn id="40" dur="750"/>
                                        <p:tgtEl>
                                          <p:spTgt spid="12"/>
                                        </p:tgtEl>
                                      </p:cBhvr>
                                    </p:animEffect>
                                  </p:childTnLst>
                                </p:cTn>
                              </p:par>
                              <p:par>
                                <p:cTn id="41" presetID="10" presetClass="entr" presetSubtype="0" repeatCount="indefinite" fill="hold" grpId="0" nodeType="withEffect">
                                  <p:stCondLst>
                                    <p:cond delay="3250"/>
                                  </p:stCondLst>
                                  <p:endCondLst>
                                    <p:cond evt="onNext" delay="0">
                                      <p:tgtEl>
                                        <p:sldTgt/>
                                      </p:tgtEl>
                                    </p:cond>
                                  </p:endCondLst>
                                  <p:childTnLst>
                                    <p:set>
                                      <p:cBhvr>
                                        <p:cTn id="42" dur="1" fill="hold">
                                          <p:stCondLst>
                                            <p:cond delay="0"/>
                                          </p:stCondLst>
                                        </p:cTn>
                                        <p:tgtEl>
                                          <p:spTgt spid="18"/>
                                        </p:tgtEl>
                                        <p:attrNameLst>
                                          <p:attrName>style.visibility</p:attrName>
                                        </p:attrNameLst>
                                      </p:cBhvr>
                                      <p:to>
                                        <p:strVal val="visible"/>
                                      </p:to>
                                    </p:set>
                                    <p:animEffect transition="in" filter="fade">
                                      <p:cBhvr>
                                        <p:cTn id="4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SECTION BREAK">
    <p:bg>
      <p:bgPr>
        <a:solidFill>
          <a:srgbClr val="F36324"/>
        </a:solidFill>
        <a:effectLst/>
      </p:bgPr>
    </p:bg>
    <p:spTree>
      <p:nvGrpSpPr>
        <p:cNvPr id="1" name=""/>
        <p:cNvGrpSpPr/>
        <p:nvPr/>
      </p:nvGrpSpPr>
      <p:grpSpPr>
        <a:xfrm>
          <a:off x="0" y="0"/>
          <a:ext cx="0" cy="0"/>
          <a:chOff x="0" y="0"/>
          <a:chExt cx="0" cy="0"/>
        </a:xfrm>
      </p:grpSpPr>
      <p:sp>
        <p:nvSpPr>
          <p:cNvPr id="20" name="Rectangle 19"/>
          <p:cNvSpPr/>
          <p:nvPr userDrawn="1"/>
        </p:nvSpPr>
        <p:spPr>
          <a:xfrm rot="20641953">
            <a:off x="9622690" y="3506150"/>
            <a:ext cx="2895343" cy="4508927"/>
          </a:xfrm>
          <a:prstGeom prst="rect">
            <a:avLst/>
          </a:prstGeom>
        </p:spPr>
        <p:txBody>
          <a:bodyPr wrap="none">
            <a:spAutoFit/>
          </a:bodyPr>
          <a:lstStyle/>
          <a:p>
            <a:pPr algn="ctr"/>
            <a:r>
              <a:rPr lang="en-US" sz="28700" dirty="0">
                <a:solidFill>
                  <a:srgbClr val="DD5943"/>
                </a:solidFill>
                <a:latin typeface="RaphaelIcons" pitchFamily="2" charset="0"/>
              </a:rPr>
              <a:t>1</a:t>
            </a:r>
            <a:endParaRPr lang="ru-RU" sz="28700" dirty="0">
              <a:solidFill>
                <a:srgbClr val="DD5943"/>
              </a:solidFill>
            </a:endParaRPr>
          </a:p>
        </p:txBody>
      </p:sp>
      <p:sp>
        <p:nvSpPr>
          <p:cNvPr id="21" name="Rectangle 20"/>
          <p:cNvSpPr/>
          <p:nvPr userDrawn="1"/>
        </p:nvSpPr>
        <p:spPr>
          <a:xfrm rot="1664863">
            <a:off x="10619256" y="1992359"/>
            <a:ext cx="2063385" cy="3154710"/>
          </a:xfrm>
          <a:prstGeom prst="rect">
            <a:avLst/>
          </a:prstGeom>
        </p:spPr>
        <p:txBody>
          <a:bodyPr wrap="none">
            <a:spAutoFit/>
          </a:bodyPr>
          <a:lstStyle/>
          <a:p>
            <a:pPr algn="ctr"/>
            <a:r>
              <a:rPr lang="en-US" sz="19900" dirty="0">
                <a:solidFill>
                  <a:srgbClr val="DD5943"/>
                </a:solidFill>
                <a:latin typeface="RaphaelIcons" pitchFamily="2" charset="0"/>
              </a:rPr>
              <a:t>1</a:t>
            </a:r>
            <a:endParaRPr lang="ru-RU" sz="19900" dirty="0">
              <a:solidFill>
                <a:srgbClr val="DD5943"/>
              </a:solidFill>
            </a:endParaRPr>
          </a:p>
        </p:txBody>
      </p:sp>
      <p:sp>
        <p:nvSpPr>
          <p:cNvPr id="22" name="Rectangle 21"/>
          <p:cNvSpPr/>
          <p:nvPr userDrawn="1"/>
        </p:nvSpPr>
        <p:spPr>
          <a:xfrm rot="15182191">
            <a:off x="8273968" y="1748811"/>
            <a:ext cx="2441694" cy="3770263"/>
          </a:xfrm>
          <a:prstGeom prst="rect">
            <a:avLst/>
          </a:prstGeom>
        </p:spPr>
        <p:txBody>
          <a:bodyPr wrap="none">
            <a:spAutoFit/>
          </a:bodyPr>
          <a:lstStyle/>
          <a:p>
            <a:pPr algn="ctr"/>
            <a:r>
              <a:rPr lang="en-US" sz="23900" dirty="0">
                <a:solidFill>
                  <a:srgbClr val="DD5943"/>
                </a:solidFill>
                <a:latin typeface="RaphaelIcons" pitchFamily="2" charset="0"/>
              </a:rPr>
              <a:t>1</a:t>
            </a:r>
            <a:endParaRPr lang="ru-RU" sz="23900" dirty="0">
              <a:solidFill>
                <a:srgbClr val="DD5943"/>
              </a:solidFill>
            </a:endParaRPr>
          </a:p>
        </p:txBody>
      </p:sp>
      <p:sp>
        <p:nvSpPr>
          <p:cNvPr id="23" name="Rectangle 22"/>
          <p:cNvSpPr/>
          <p:nvPr userDrawn="1"/>
        </p:nvSpPr>
        <p:spPr>
          <a:xfrm rot="306257">
            <a:off x="9865622" y="1179141"/>
            <a:ext cx="1487907" cy="2215991"/>
          </a:xfrm>
          <a:prstGeom prst="rect">
            <a:avLst/>
          </a:prstGeom>
        </p:spPr>
        <p:txBody>
          <a:bodyPr wrap="none">
            <a:spAutoFit/>
          </a:bodyPr>
          <a:lstStyle/>
          <a:p>
            <a:pPr algn="ctr"/>
            <a:r>
              <a:rPr lang="en-US" sz="13800" dirty="0">
                <a:solidFill>
                  <a:srgbClr val="DD5943"/>
                </a:solidFill>
                <a:latin typeface="RaphaelIcons" pitchFamily="2" charset="0"/>
              </a:rPr>
              <a:t>1</a:t>
            </a:r>
            <a:endParaRPr lang="ru-RU" sz="13800" dirty="0">
              <a:solidFill>
                <a:srgbClr val="DD5943"/>
              </a:solidFill>
            </a:endParaRPr>
          </a:p>
        </p:txBody>
      </p:sp>
      <p:sp>
        <p:nvSpPr>
          <p:cNvPr id="24" name="Rectangle 23"/>
          <p:cNvSpPr/>
          <p:nvPr userDrawn="1"/>
        </p:nvSpPr>
        <p:spPr>
          <a:xfrm rot="19809601">
            <a:off x="11160672" y="-318075"/>
            <a:ext cx="2441694" cy="3770263"/>
          </a:xfrm>
          <a:prstGeom prst="rect">
            <a:avLst/>
          </a:prstGeom>
        </p:spPr>
        <p:txBody>
          <a:bodyPr wrap="none">
            <a:spAutoFit/>
          </a:bodyPr>
          <a:lstStyle/>
          <a:p>
            <a:pPr algn="ctr"/>
            <a:r>
              <a:rPr lang="en-US" sz="23900" dirty="0">
                <a:solidFill>
                  <a:srgbClr val="DD5943"/>
                </a:solidFill>
                <a:latin typeface="RaphaelIcons" pitchFamily="2" charset="0"/>
              </a:rPr>
              <a:t>1</a:t>
            </a:r>
            <a:endParaRPr lang="ru-RU" sz="23900" dirty="0">
              <a:solidFill>
                <a:srgbClr val="DD5943"/>
              </a:solidFill>
            </a:endParaRPr>
          </a:p>
        </p:txBody>
      </p:sp>
      <p:sp>
        <p:nvSpPr>
          <p:cNvPr id="25" name="Rectangle 24"/>
          <p:cNvSpPr/>
          <p:nvPr userDrawn="1"/>
        </p:nvSpPr>
        <p:spPr>
          <a:xfrm rot="19947171">
            <a:off x="10085717" y="81311"/>
            <a:ext cx="1269899" cy="1862048"/>
          </a:xfrm>
          <a:prstGeom prst="rect">
            <a:avLst/>
          </a:prstGeom>
        </p:spPr>
        <p:txBody>
          <a:bodyPr wrap="none">
            <a:spAutoFit/>
          </a:bodyPr>
          <a:lstStyle/>
          <a:p>
            <a:pPr algn="ctr"/>
            <a:r>
              <a:rPr lang="en-US" sz="11500" dirty="0">
                <a:solidFill>
                  <a:srgbClr val="DD5943"/>
                </a:solidFill>
                <a:latin typeface="RaphaelIcons" pitchFamily="2" charset="0"/>
              </a:rPr>
              <a:t>1</a:t>
            </a:r>
            <a:endParaRPr lang="ru-RU" sz="11500" dirty="0">
              <a:solidFill>
                <a:srgbClr val="DD5943"/>
              </a:solidFill>
            </a:endParaRPr>
          </a:p>
        </p:txBody>
      </p:sp>
      <p:sp>
        <p:nvSpPr>
          <p:cNvPr id="26" name="Rectangle 25"/>
          <p:cNvSpPr/>
          <p:nvPr userDrawn="1"/>
        </p:nvSpPr>
        <p:spPr>
          <a:xfrm rot="1454196">
            <a:off x="7654088" y="4074319"/>
            <a:ext cx="2063385" cy="3154710"/>
          </a:xfrm>
          <a:prstGeom prst="rect">
            <a:avLst/>
          </a:prstGeom>
        </p:spPr>
        <p:txBody>
          <a:bodyPr wrap="none">
            <a:spAutoFit/>
          </a:bodyPr>
          <a:lstStyle/>
          <a:p>
            <a:pPr algn="ctr"/>
            <a:r>
              <a:rPr lang="en-US" sz="19900" dirty="0">
                <a:solidFill>
                  <a:srgbClr val="DD5943"/>
                </a:solidFill>
                <a:latin typeface="RaphaelIcons" pitchFamily="2" charset="0"/>
              </a:rPr>
              <a:t>1</a:t>
            </a:r>
            <a:endParaRPr lang="ru-RU" sz="19900" dirty="0">
              <a:solidFill>
                <a:srgbClr val="DD5943"/>
              </a:solidFill>
            </a:endParaRPr>
          </a:p>
        </p:txBody>
      </p:sp>
      <p:sp>
        <p:nvSpPr>
          <p:cNvPr id="27" name="Rectangle 26"/>
          <p:cNvSpPr/>
          <p:nvPr userDrawn="1"/>
        </p:nvSpPr>
        <p:spPr>
          <a:xfrm rot="1102522">
            <a:off x="10911054" y="-449938"/>
            <a:ext cx="1015021" cy="1446550"/>
          </a:xfrm>
          <a:prstGeom prst="rect">
            <a:avLst/>
          </a:prstGeom>
        </p:spPr>
        <p:txBody>
          <a:bodyPr wrap="none">
            <a:spAutoFit/>
          </a:bodyPr>
          <a:lstStyle/>
          <a:p>
            <a:pPr algn="ctr"/>
            <a:r>
              <a:rPr lang="en-US" sz="8800" dirty="0">
                <a:solidFill>
                  <a:srgbClr val="DD5943"/>
                </a:solidFill>
                <a:latin typeface="RaphaelIcons" pitchFamily="2" charset="0"/>
              </a:rPr>
              <a:t>1</a:t>
            </a:r>
            <a:endParaRPr lang="ru-RU" sz="8800" dirty="0">
              <a:solidFill>
                <a:srgbClr val="DD5943"/>
              </a:solidFill>
            </a:endParaRPr>
          </a:p>
        </p:txBody>
      </p:sp>
      <p:sp>
        <p:nvSpPr>
          <p:cNvPr id="28" name="Rectangle 27"/>
          <p:cNvSpPr/>
          <p:nvPr userDrawn="1"/>
        </p:nvSpPr>
        <p:spPr>
          <a:xfrm rot="306257">
            <a:off x="8929518" y="-720200"/>
            <a:ext cx="1487907" cy="2215991"/>
          </a:xfrm>
          <a:prstGeom prst="rect">
            <a:avLst/>
          </a:prstGeom>
        </p:spPr>
        <p:txBody>
          <a:bodyPr wrap="none">
            <a:spAutoFit/>
          </a:bodyPr>
          <a:lstStyle/>
          <a:p>
            <a:pPr algn="ctr"/>
            <a:r>
              <a:rPr lang="en-US" sz="13800" dirty="0">
                <a:solidFill>
                  <a:srgbClr val="DD5943"/>
                </a:solidFill>
                <a:latin typeface="RaphaelIcons" pitchFamily="2" charset="0"/>
              </a:rPr>
              <a:t>1</a:t>
            </a:r>
            <a:endParaRPr lang="ru-RU" sz="13800" dirty="0">
              <a:solidFill>
                <a:srgbClr val="DD5943"/>
              </a:solidFill>
            </a:endParaRPr>
          </a:p>
        </p:txBody>
      </p:sp>
      <p:sp>
        <p:nvSpPr>
          <p:cNvPr id="29" name="Rectangle 28"/>
          <p:cNvSpPr/>
          <p:nvPr userDrawn="1"/>
        </p:nvSpPr>
        <p:spPr>
          <a:xfrm rot="1454196">
            <a:off x="8374168" y="5874519"/>
            <a:ext cx="2063385" cy="3154710"/>
          </a:xfrm>
          <a:prstGeom prst="rect">
            <a:avLst/>
          </a:prstGeom>
        </p:spPr>
        <p:txBody>
          <a:bodyPr wrap="none">
            <a:spAutoFit/>
          </a:bodyPr>
          <a:lstStyle/>
          <a:p>
            <a:pPr algn="ctr"/>
            <a:r>
              <a:rPr lang="en-US" sz="19900" dirty="0">
                <a:solidFill>
                  <a:srgbClr val="DD5943"/>
                </a:solidFill>
                <a:latin typeface="RaphaelIcons" pitchFamily="2" charset="0"/>
              </a:rPr>
              <a:t>1</a:t>
            </a:r>
            <a:endParaRPr lang="ru-RU" sz="19900" dirty="0">
              <a:solidFill>
                <a:srgbClr val="DD5943"/>
              </a:solidFill>
            </a:endParaRPr>
          </a:p>
        </p:txBody>
      </p:sp>
      <p:sp>
        <p:nvSpPr>
          <p:cNvPr id="30" name="Rectangle 29"/>
          <p:cNvSpPr/>
          <p:nvPr userDrawn="1"/>
        </p:nvSpPr>
        <p:spPr>
          <a:xfrm rot="1635591">
            <a:off x="9252822" y="750998"/>
            <a:ext cx="1015022" cy="1446550"/>
          </a:xfrm>
          <a:prstGeom prst="rect">
            <a:avLst/>
          </a:prstGeom>
        </p:spPr>
        <p:txBody>
          <a:bodyPr wrap="none">
            <a:spAutoFit/>
          </a:bodyPr>
          <a:lstStyle/>
          <a:p>
            <a:pPr algn="ctr"/>
            <a:r>
              <a:rPr lang="en-US" sz="8800" dirty="0">
                <a:solidFill>
                  <a:srgbClr val="DD5943"/>
                </a:solidFill>
                <a:latin typeface="RaphaelIcons" pitchFamily="2" charset="0"/>
              </a:rPr>
              <a:t>1</a:t>
            </a:r>
            <a:endParaRPr lang="ru-RU" sz="8800" dirty="0">
              <a:solidFill>
                <a:srgbClr val="DD5943"/>
              </a:solidFill>
            </a:endParaRPr>
          </a:p>
        </p:txBody>
      </p:sp>
      <p:sp>
        <p:nvSpPr>
          <p:cNvPr id="31" name="Rectangle 30"/>
          <p:cNvSpPr/>
          <p:nvPr userDrawn="1"/>
        </p:nvSpPr>
        <p:spPr>
          <a:xfrm rot="20122714">
            <a:off x="10279863" y="-460493"/>
            <a:ext cx="808235" cy="1107996"/>
          </a:xfrm>
          <a:prstGeom prst="rect">
            <a:avLst/>
          </a:prstGeom>
        </p:spPr>
        <p:txBody>
          <a:bodyPr wrap="none">
            <a:spAutoFit/>
          </a:bodyPr>
          <a:lstStyle/>
          <a:p>
            <a:pPr algn="ctr"/>
            <a:r>
              <a:rPr lang="en-US" sz="6600" dirty="0">
                <a:solidFill>
                  <a:srgbClr val="DD5943"/>
                </a:solidFill>
                <a:latin typeface="RaphaelIcons" pitchFamily="2" charset="0"/>
              </a:rPr>
              <a:t>1</a:t>
            </a:r>
            <a:endParaRPr lang="ru-RU" sz="6600" dirty="0">
              <a:solidFill>
                <a:srgbClr val="DD5943"/>
              </a:solidFill>
            </a:endParaRPr>
          </a:p>
        </p:txBody>
      </p:sp>
      <p:sp>
        <p:nvSpPr>
          <p:cNvPr id="6" name="Text Placeholder 16"/>
          <p:cNvSpPr>
            <a:spLocks noGrp="1"/>
          </p:cNvSpPr>
          <p:nvPr>
            <p:ph type="body" sz="quarter" idx="10" hasCustomPrompt="1"/>
          </p:nvPr>
        </p:nvSpPr>
        <p:spPr>
          <a:xfrm>
            <a:off x="1808219" y="2781801"/>
            <a:ext cx="5821902" cy="1208308"/>
          </a:xfrm>
          <a:noFill/>
        </p:spPr>
        <p:txBody>
          <a:bodyPr>
            <a:noAutofit/>
          </a:bodyPr>
          <a:lstStyle>
            <a:lvl1pPr marL="0" indent="0">
              <a:buNone/>
              <a:defRPr sz="9600" b="1" spc="-300">
                <a:solidFill>
                  <a:schemeClr val="bg1"/>
                </a:solidFill>
                <a:latin typeface="Source Sans Pro" panose="020B0503030403020204" pitchFamily="34" charset="0"/>
              </a:defRPr>
            </a:lvl1pPr>
          </a:lstStyle>
          <a:p>
            <a:pPr lvl="0"/>
            <a:r>
              <a:rPr lang="en-MY" dirty="0" smtClean="0"/>
              <a:t>OUR TEAM</a:t>
            </a:r>
            <a:endParaRPr lang="en-MY" dirty="0"/>
          </a:p>
        </p:txBody>
      </p:sp>
    </p:spTree>
    <p:extLst>
      <p:ext uri="{BB962C8B-B14F-4D97-AF65-F5344CB8AC3E}">
        <p14:creationId xmlns:p14="http://schemas.microsoft.com/office/powerpoint/2010/main" val="3898510700"/>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750"/>
                                        <p:tgtEl>
                                          <p:spTgt spid="2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750"/>
                                        <p:tgtEl>
                                          <p:spTgt spid="27"/>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750"/>
                                        <p:tgtEl>
                                          <p:spTgt spid="30"/>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750"/>
                                        <p:tgtEl>
                                          <p:spTgt spid="31"/>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750"/>
                                        <p:tgtEl>
                                          <p:spTgt spid="22"/>
                                        </p:tgtEl>
                                      </p:cBhvr>
                                    </p:animEffect>
                                  </p:childTnLst>
                                </p:cTn>
                              </p:par>
                              <p:par>
                                <p:cTn id="26" presetID="10" presetClass="entr" presetSubtype="0" fill="hold" grpId="0" nodeType="withEffect">
                                  <p:stCondLst>
                                    <p:cond delay="175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750"/>
                                        <p:tgtEl>
                                          <p:spTgt spid="21"/>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750"/>
                                        <p:tgtEl>
                                          <p:spTgt spid="20"/>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750"/>
                                        <p:tgtEl>
                                          <p:spTgt spid="29"/>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750"/>
                                        <p:tgtEl>
                                          <p:spTgt spid="25"/>
                                        </p:tgtEl>
                                      </p:cBhvr>
                                    </p:animEffect>
                                  </p:childTnLst>
                                </p:cTn>
                              </p:par>
                              <p:par>
                                <p:cTn id="38" presetID="10" presetClass="entr" presetSubtype="0" fill="hold" grpId="0" nodeType="withEffect">
                                  <p:stCondLst>
                                    <p:cond delay="27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750"/>
                                        <p:tgtEl>
                                          <p:spTgt spid="24"/>
                                        </p:tgtEl>
                                      </p:cBhvr>
                                    </p:animEffect>
                                  </p:childTnLst>
                                </p:cTn>
                              </p:par>
                            </p:childTnLst>
                          </p:cTn>
                        </p:par>
                        <p:par>
                          <p:cTn id="41" fill="hold">
                            <p:stCondLst>
                              <p:cond delay="3500"/>
                            </p:stCondLst>
                            <p:childTnLst>
                              <p:par>
                                <p:cTn id="42" presetID="32" presetClass="emph" presetSubtype="0" repeatCount="indefinite" fill="hold" grpId="1" nodeType="afterEffect">
                                  <p:stCondLst>
                                    <p:cond delay="0"/>
                                  </p:stCondLst>
                                  <p:childTnLst>
                                    <p:animRot by="120000">
                                      <p:cBhvr>
                                        <p:cTn id="43" dur="100" fill="hold">
                                          <p:stCondLst>
                                            <p:cond delay="0"/>
                                          </p:stCondLst>
                                        </p:cTn>
                                        <p:tgtEl>
                                          <p:spTgt spid="26"/>
                                        </p:tgtEl>
                                        <p:attrNameLst>
                                          <p:attrName>r</p:attrName>
                                        </p:attrNameLst>
                                      </p:cBhvr>
                                    </p:animRot>
                                    <p:animRot by="-240000">
                                      <p:cBhvr>
                                        <p:cTn id="44" dur="200" fill="hold">
                                          <p:stCondLst>
                                            <p:cond delay="200"/>
                                          </p:stCondLst>
                                        </p:cTn>
                                        <p:tgtEl>
                                          <p:spTgt spid="26"/>
                                        </p:tgtEl>
                                        <p:attrNameLst>
                                          <p:attrName>r</p:attrName>
                                        </p:attrNameLst>
                                      </p:cBhvr>
                                    </p:animRot>
                                    <p:animRot by="240000">
                                      <p:cBhvr>
                                        <p:cTn id="45" dur="200" fill="hold">
                                          <p:stCondLst>
                                            <p:cond delay="400"/>
                                          </p:stCondLst>
                                        </p:cTn>
                                        <p:tgtEl>
                                          <p:spTgt spid="26"/>
                                        </p:tgtEl>
                                        <p:attrNameLst>
                                          <p:attrName>r</p:attrName>
                                        </p:attrNameLst>
                                      </p:cBhvr>
                                    </p:animRot>
                                    <p:animRot by="-240000">
                                      <p:cBhvr>
                                        <p:cTn id="46" dur="200" fill="hold">
                                          <p:stCondLst>
                                            <p:cond delay="600"/>
                                          </p:stCondLst>
                                        </p:cTn>
                                        <p:tgtEl>
                                          <p:spTgt spid="26"/>
                                        </p:tgtEl>
                                        <p:attrNameLst>
                                          <p:attrName>r</p:attrName>
                                        </p:attrNameLst>
                                      </p:cBhvr>
                                    </p:animRot>
                                    <p:animRot by="120000">
                                      <p:cBhvr>
                                        <p:cTn id="47" dur="200" fill="hold">
                                          <p:stCondLst>
                                            <p:cond delay="800"/>
                                          </p:stCondLst>
                                        </p:cTn>
                                        <p:tgtEl>
                                          <p:spTgt spid="26"/>
                                        </p:tgtEl>
                                        <p:attrNameLst>
                                          <p:attrName>r</p:attrName>
                                        </p:attrNameLst>
                                      </p:cBhvr>
                                    </p:animRot>
                                  </p:childTnLst>
                                </p:cTn>
                              </p:par>
                              <p:par>
                                <p:cTn id="48" presetID="32" presetClass="emph" presetSubtype="0" repeatCount="indefinite" fill="hold" grpId="1" nodeType="withEffect">
                                  <p:stCondLst>
                                    <p:cond delay="250"/>
                                  </p:stCondLst>
                                  <p:childTnLst>
                                    <p:animRot by="120000">
                                      <p:cBhvr>
                                        <p:cTn id="49" dur="100" fill="hold">
                                          <p:stCondLst>
                                            <p:cond delay="0"/>
                                          </p:stCondLst>
                                        </p:cTn>
                                        <p:tgtEl>
                                          <p:spTgt spid="23"/>
                                        </p:tgtEl>
                                        <p:attrNameLst>
                                          <p:attrName>r</p:attrName>
                                        </p:attrNameLst>
                                      </p:cBhvr>
                                    </p:animRot>
                                    <p:animRot by="-240000">
                                      <p:cBhvr>
                                        <p:cTn id="50" dur="200" fill="hold">
                                          <p:stCondLst>
                                            <p:cond delay="200"/>
                                          </p:stCondLst>
                                        </p:cTn>
                                        <p:tgtEl>
                                          <p:spTgt spid="23"/>
                                        </p:tgtEl>
                                        <p:attrNameLst>
                                          <p:attrName>r</p:attrName>
                                        </p:attrNameLst>
                                      </p:cBhvr>
                                    </p:animRot>
                                    <p:animRot by="240000">
                                      <p:cBhvr>
                                        <p:cTn id="51" dur="200" fill="hold">
                                          <p:stCondLst>
                                            <p:cond delay="400"/>
                                          </p:stCondLst>
                                        </p:cTn>
                                        <p:tgtEl>
                                          <p:spTgt spid="23"/>
                                        </p:tgtEl>
                                        <p:attrNameLst>
                                          <p:attrName>r</p:attrName>
                                        </p:attrNameLst>
                                      </p:cBhvr>
                                    </p:animRot>
                                    <p:animRot by="-240000">
                                      <p:cBhvr>
                                        <p:cTn id="52" dur="200" fill="hold">
                                          <p:stCondLst>
                                            <p:cond delay="600"/>
                                          </p:stCondLst>
                                        </p:cTn>
                                        <p:tgtEl>
                                          <p:spTgt spid="23"/>
                                        </p:tgtEl>
                                        <p:attrNameLst>
                                          <p:attrName>r</p:attrName>
                                        </p:attrNameLst>
                                      </p:cBhvr>
                                    </p:animRot>
                                    <p:animRot by="120000">
                                      <p:cBhvr>
                                        <p:cTn id="53" dur="200" fill="hold">
                                          <p:stCondLst>
                                            <p:cond delay="800"/>
                                          </p:stCondLst>
                                        </p:cTn>
                                        <p:tgtEl>
                                          <p:spTgt spid="23"/>
                                        </p:tgtEl>
                                        <p:attrNameLst>
                                          <p:attrName>r</p:attrName>
                                        </p:attrNameLst>
                                      </p:cBhvr>
                                    </p:animRot>
                                  </p:childTnLst>
                                </p:cTn>
                              </p:par>
                              <p:par>
                                <p:cTn id="54" presetID="32" presetClass="emph" presetSubtype="0" repeatCount="indefinite" fill="hold" grpId="1" nodeType="withEffect">
                                  <p:stCondLst>
                                    <p:cond delay="500"/>
                                  </p:stCondLst>
                                  <p:childTnLst>
                                    <p:animRot by="120000">
                                      <p:cBhvr>
                                        <p:cTn id="55" dur="100" fill="hold">
                                          <p:stCondLst>
                                            <p:cond delay="0"/>
                                          </p:stCondLst>
                                        </p:cTn>
                                        <p:tgtEl>
                                          <p:spTgt spid="27"/>
                                        </p:tgtEl>
                                        <p:attrNameLst>
                                          <p:attrName>r</p:attrName>
                                        </p:attrNameLst>
                                      </p:cBhvr>
                                    </p:animRot>
                                    <p:animRot by="-240000">
                                      <p:cBhvr>
                                        <p:cTn id="56" dur="200" fill="hold">
                                          <p:stCondLst>
                                            <p:cond delay="200"/>
                                          </p:stCondLst>
                                        </p:cTn>
                                        <p:tgtEl>
                                          <p:spTgt spid="27"/>
                                        </p:tgtEl>
                                        <p:attrNameLst>
                                          <p:attrName>r</p:attrName>
                                        </p:attrNameLst>
                                      </p:cBhvr>
                                    </p:animRot>
                                    <p:animRot by="240000">
                                      <p:cBhvr>
                                        <p:cTn id="57" dur="200" fill="hold">
                                          <p:stCondLst>
                                            <p:cond delay="400"/>
                                          </p:stCondLst>
                                        </p:cTn>
                                        <p:tgtEl>
                                          <p:spTgt spid="27"/>
                                        </p:tgtEl>
                                        <p:attrNameLst>
                                          <p:attrName>r</p:attrName>
                                        </p:attrNameLst>
                                      </p:cBhvr>
                                    </p:animRot>
                                    <p:animRot by="-240000">
                                      <p:cBhvr>
                                        <p:cTn id="58" dur="200" fill="hold">
                                          <p:stCondLst>
                                            <p:cond delay="600"/>
                                          </p:stCondLst>
                                        </p:cTn>
                                        <p:tgtEl>
                                          <p:spTgt spid="27"/>
                                        </p:tgtEl>
                                        <p:attrNameLst>
                                          <p:attrName>r</p:attrName>
                                        </p:attrNameLst>
                                      </p:cBhvr>
                                    </p:animRot>
                                    <p:animRot by="120000">
                                      <p:cBhvr>
                                        <p:cTn id="59" dur="200" fill="hold">
                                          <p:stCondLst>
                                            <p:cond delay="800"/>
                                          </p:stCondLst>
                                        </p:cTn>
                                        <p:tgtEl>
                                          <p:spTgt spid="27"/>
                                        </p:tgtEl>
                                        <p:attrNameLst>
                                          <p:attrName>r</p:attrName>
                                        </p:attrNameLst>
                                      </p:cBhvr>
                                    </p:animRot>
                                  </p:childTnLst>
                                </p:cTn>
                              </p:par>
                              <p:par>
                                <p:cTn id="60" presetID="32" presetClass="emph" presetSubtype="0" repeatCount="indefinite" fill="hold" grpId="1" nodeType="withEffect">
                                  <p:stCondLst>
                                    <p:cond delay="750"/>
                                  </p:stCondLst>
                                  <p:childTnLst>
                                    <p:animRot by="120000">
                                      <p:cBhvr>
                                        <p:cTn id="61" dur="100" fill="hold">
                                          <p:stCondLst>
                                            <p:cond delay="0"/>
                                          </p:stCondLst>
                                        </p:cTn>
                                        <p:tgtEl>
                                          <p:spTgt spid="28"/>
                                        </p:tgtEl>
                                        <p:attrNameLst>
                                          <p:attrName>r</p:attrName>
                                        </p:attrNameLst>
                                      </p:cBhvr>
                                    </p:animRot>
                                    <p:animRot by="-240000">
                                      <p:cBhvr>
                                        <p:cTn id="62" dur="200" fill="hold">
                                          <p:stCondLst>
                                            <p:cond delay="200"/>
                                          </p:stCondLst>
                                        </p:cTn>
                                        <p:tgtEl>
                                          <p:spTgt spid="28"/>
                                        </p:tgtEl>
                                        <p:attrNameLst>
                                          <p:attrName>r</p:attrName>
                                        </p:attrNameLst>
                                      </p:cBhvr>
                                    </p:animRot>
                                    <p:animRot by="240000">
                                      <p:cBhvr>
                                        <p:cTn id="63" dur="200" fill="hold">
                                          <p:stCondLst>
                                            <p:cond delay="400"/>
                                          </p:stCondLst>
                                        </p:cTn>
                                        <p:tgtEl>
                                          <p:spTgt spid="28"/>
                                        </p:tgtEl>
                                        <p:attrNameLst>
                                          <p:attrName>r</p:attrName>
                                        </p:attrNameLst>
                                      </p:cBhvr>
                                    </p:animRot>
                                    <p:animRot by="-240000">
                                      <p:cBhvr>
                                        <p:cTn id="64" dur="200" fill="hold">
                                          <p:stCondLst>
                                            <p:cond delay="600"/>
                                          </p:stCondLst>
                                        </p:cTn>
                                        <p:tgtEl>
                                          <p:spTgt spid="28"/>
                                        </p:tgtEl>
                                        <p:attrNameLst>
                                          <p:attrName>r</p:attrName>
                                        </p:attrNameLst>
                                      </p:cBhvr>
                                    </p:animRot>
                                    <p:animRot by="120000">
                                      <p:cBhvr>
                                        <p:cTn id="65" dur="200" fill="hold">
                                          <p:stCondLst>
                                            <p:cond delay="800"/>
                                          </p:stCondLst>
                                        </p:cTn>
                                        <p:tgtEl>
                                          <p:spTgt spid="28"/>
                                        </p:tgtEl>
                                        <p:attrNameLst>
                                          <p:attrName>r</p:attrName>
                                        </p:attrNameLst>
                                      </p:cBhvr>
                                    </p:animRot>
                                  </p:childTnLst>
                                </p:cTn>
                              </p:par>
                              <p:par>
                                <p:cTn id="66" presetID="32" presetClass="emph" presetSubtype="0" repeatCount="indefinite" fill="hold" grpId="1" nodeType="withEffect">
                                  <p:stCondLst>
                                    <p:cond delay="1000"/>
                                  </p:stCondLst>
                                  <p:childTnLst>
                                    <p:animRot by="120000">
                                      <p:cBhvr>
                                        <p:cTn id="67" dur="100" fill="hold">
                                          <p:stCondLst>
                                            <p:cond delay="0"/>
                                          </p:stCondLst>
                                        </p:cTn>
                                        <p:tgtEl>
                                          <p:spTgt spid="30"/>
                                        </p:tgtEl>
                                        <p:attrNameLst>
                                          <p:attrName>r</p:attrName>
                                        </p:attrNameLst>
                                      </p:cBhvr>
                                    </p:animRot>
                                    <p:animRot by="-240000">
                                      <p:cBhvr>
                                        <p:cTn id="68" dur="200" fill="hold">
                                          <p:stCondLst>
                                            <p:cond delay="200"/>
                                          </p:stCondLst>
                                        </p:cTn>
                                        <p:tgtEl>
                                          <p:spTgt spid="30"/>
                                        </p:tgtEl>
                                        <p:attrNameLst>
                                          <p:attrName>r</p:attrName>
                                        </p:attrNameLst>
                                      </p:cBhvr>
                                    </p:animRot>
                                    <p:animRot by="240000">
                                      <p:cBhvr>
                                        <p:cTn id="69" dur="200" fill="hold">
                                          <p:stCondLst>
                                            <p:cond delay="400"/>
                                          </p:stCondLst>
                                        </p:cTn>
                                        <p:tgtEl>
                                          <p:spTgt spid="30"/>
                                        </p:tgtEl>
                                        <p:attrNameLst>
                                          <p:attrName>r</p:attrName>
                                        </p:attrNameLst>
                                      </p:cBhvr>
                                    </p:animRot>
                                    <p:animRot by="-240000">
                                      <p:cBhvr>
                                        <p:cTn id="70" dur="200" fill="hold">
                                          <p:stCondLst>
                                            <p:cond delay="600"/>
                                          </p:stCondLst>
                                        </p:cTn>
                                        <p:tgtEl>
                                          <p:spTgt spid="30"/>
                                        </p:tgtEl>
                                        <p:attrNameLst>
                                          <p:attrName>r</p:attrName>
                                        </p:attrNameLst>
                                      </p:cBhvr>
                                    </p:animRot>
                                    <p:animRot by="120000">
                                      <p:cBhvr>
                                        <p:cTn id="71" dur="200" fill="hold">
                                          <p:stCondLst>
                                            <p:cond delay="800"/>
                                          </p:stCondLst>
                                        </p:cTn>
                                        <p:tgtEl>
                                          <p:spTgt spid="30"/>
                                        </p:tgtEl>
                                        <p:attrNameLst>
                                          <p:attrName>r</p:attrName>
                                        </p:attrNameLst>
                                      </p:cBhvr>
                                    </p:animRot>
                                  </p:childTnLst>
                                </p:cTn>
                              </p:par>
                              <p:par>
                                <p:cTn id="72" presetID="32" presetClass="emph" presetSubtype="0" repeatCount="indefinite" fill="hold" grpId="1" nodeType="withEffect">
                                  <p:stCondLst>
                                    <p:cond delay="1250"/>
                                  </p:stCondLst>
                                  <p:childTnLst>
                                    <p:animRot by="120000">
                                      <p:cBhvr>
                                        <p:cTn id="73" dur="100" fill="hold">
                                          <p:stCondLst>
                                            <p:cond delay="0"/>
                                          </p:stCondLst>
                                        </p:cTn>
                                        <p:tgtEl>
                                          <p:spTgt spid="31"/>
                                        </p:tgtEl>
                                        <p:attrNameLst>
                                          <p:attrName>r</p:attrName>
                                        </p:attrNameLst>
                                      </p:cBhvr>
                                    </p:animRot>
                                    <p:animRot by="-240000">
                                      <p:cBhvr>
                                        <p:cTn id="74" dur="200" fill="hold">
                                          <p:stCondLst>
                                            <p:cond delay="200"/>
                                          </p:stCondLst>
                                        </p:cTn>
                                        <p:tgtEl>
                                          <p:spTgt spid="31"/>
                                        </p:tgtEl>
                                        <p:attrNameLst>
                                          <p:attrName>r</p:attrName>
                                        </p:attrNameLst>
                                      </p:cBhvr>
                                    </p:animRot>
                                    <p:animRot by="240000">
                                      <p:cBhvr>
                                        <p:cTn id="75" dur="200" fill="hold">
                                          <p:stCondLst>
                                            <p:cond delay="400"/>
                                          </p:stCondLst>
                                        </p:cTn>
                                        <p:tgtEl>
                                          <p:spTgt spid="31"/>
                                        </p:tgtEl>
                                        <p:attrNameLst>
                                          <p:attrName>r</p:attrName>
                                        </p:attrNameLst>
                                      </p:cBhvr>
                                    </p:animRot>
                                    <p:animRot by="-240000">
                                      <p:cBhvr>
                                        <p:cTn id="76" dur="200" fill="hold">
                                          <p:stCondLst>
                                            <p:cond delay="600"/>
                                          </p:stCondLst>
                                        </p:cTn>
                                        <p:tgtEl>
                                          <p:spTgt spid="31"/>
                                        </p:tgtEl>
                                        <p:attrNameLst>
                                          <p:attrName>r</p:attrName>
                                        </p:attrNameLst>
                                      </p:cBhvr>
                                    </p:animRot>
                                    <p:animRot by="120000">
                                      <p:cBhvr>
                                        <p:cTn id="77" dur="200" fill="hold">
                                          <p:stCondLst>
                                            <p:cond delay="800"/>
                                          </p:stCondLst>
                                        </p:cTn>
                                        <p:tgtEl>
                                          <p:spTgt spid="31"/>
                                        </p:tgtEl>
                                        <p:attrNameLst>
                                          <p:attrName>r</p:attrName>
                                        </p:attrNameLst>
                                      </p:cBhvr>
                                    </p:animRot>
                                  </p:childTnLst>
                                </p:cTn>
                              </p:par>
                              <p:par>
                                <p:cTn id="78" presetID="32" presetClass="emph" presetSubtype="0" repeatCount="indefinite" fill="hold" grpId="1" nodeType="withEffect">
                                  <p:stCondLst>
                                    <p:cond delay="1500"/>
                                  </p:stCondLst>
                                  <p:childTnLst>
                                    <p:animRot by="120000">
                                      <p:cBhvr>
                                        <p:cTn id="79" dur="100" fill="hold">
                                          <p:stCondLst>
                                            <p:cond delay="0"/>
                                          </p:stCondLst>
                                        </p:cTn>
                                        <p:tgtEl>
                                          <p:spTgt spid="22"/>
                                        </p:tgtEl>
                                        <p:attrNameLst>
                                          <p:attrName>r</p:attrName>
                                        </p:attrNameLst>
                                      </p:cBhvr>
                                    </p:animRot>
                                    <p:animRot by="-240000">
                                      <p:cBhvr>
                                        <p:cTn id="80" dur="200" fill="hold">
                                          <p:stCondLst>
                                            <p:cond delay="200"/>
                                          </p:stCondLst>
                                        </p:cTn>
                                        <p:tgtEl>
                                          <p:spTgt spid="22"/>
                                        </p:tgtEl>
                                        <p:attrNameLst>
                                          <p:attrName>r</p:attrName>
                                        </p:attrNameLst>
                                      </p:cBhvr>
                                    </p:animRot>
                                    <p:animRot by="240000">
                                      <p:cBhvr>
                                        <p:cTn id="81" dur="200" fill="hold">
                                          <p:stCondLst>
                                            <p:cond delay="400"/>
                                          </p:stCondLst>
                                        </p:cTn>
                                        <p:tgtEl>
                                          <p:spTgt spid="22"/>
                                        </p:tgtEl>
                                        <p:attrNameLst>
                                          <p:attrName>r</p:attrName>
                                        </p:attrNameLst>
                                      </p:cBhvr>
                                    </p:animRot>
                                    <p:animRot by="-240000">
                                      <p:cBhvr>
                                        <p:cTn id="82" dur="200" fill="hold">
                                          <p:stCondLst>
                                            <p:cond delay="600"/>
                                          </p:stCondLst>
                                        </p:cTn>
                                        <p:tgtEl>
                                          <p:spTgt spid="22"/>
                                        </p:tgtEl>
                                        <p:attrNameLst>
                                          <p:attrName>r</p:attrName>
                                        </p:attrNameLst>
                                      </p:cBhvr>
                                    </p:animRot>
                                    <p:animRot by="120000">
                                      <p:cBhvr>
                                        <p:cTn id="83" dur="200" fill="hold">
                                          <p:stCondLst>
                                            <p:cond delay="800"/>
                                          </p:stCondLst>
                                        </p:cTn>
                                        <p:tgtEl>
                                          <p:spTgt spid="22"/>
                                        </p:tgtEl>
                                        <p:attrNameLst>
                                          <p:attrName>r</p:attrName>
                                        </p:attrNameLst>
                                      </p:cBhvr>
                                    </p:animRot>
                                  </p:childTnLst>
                                </p:cTn>
                              </p:par>
                              <p:par>
                                <p:cTn id="84" presetID="32" presetClass="emph" presetSubtype="0" repeatCount="indefinite" fill="hold" grpId="1" nodeType="withEffect">
                                  <p:stCondLst>
                                    <p:cond delay="1750"/>
                                  </p:stCondLst>
                                  <p:childTnLst>
                                    <p:animRot by="120000">
                                      <p:cBhvr>
                                        <p:cTn id="85" dur="100" fill="hold">
                                          <p:stCondLst>
                                            <p:cond delay="0"/>
                                          </p:stCondLst>
                                        </p:cTn>
                                        <p:tgtEl>
                                          <p:spTgt spid="21"/>
                                        </p:tgtEl>
                                        <p:attrNameLst>
                                          <p:attrName>r</p:attrName>
                                        </p:attrNameLst>
                                      </p:cBhvr>
                                    </p:animRot>
                                    <p:animRot by="-240000">
                                      <p:cBhvr>
                                        <p:cTn id="86" dur="200" fill="hold">
                                          <p:stCondLst>
                                            <p:cond delay="200"/>
                                          </p:stCondLst>
                                        </p:cTn>
                                        <p:tgtEl>
                                          <p:spTgt spid="21"/>
                                        </p:tgtEl>
                                        <p:attrNameLst>
                                          <p:attrName>r</p:attrName>
                                        </p:attrNameLst>
                                      </p:cBhvr>
                                    </p:animRot>
                                    <p:animRot by="240000">
                                      <p:cBhvr>
                                        <p:cTn id="87" dur="200" fill="hold">
                                          <p:stCondLst>
                                            <p:cond delay="400"/>
                                          </p:stCondLst>
                                        </p:cTn>
                                        <p:tgtEl>
                                          <p:spTgt spid="21"/>
                                        </p:tgtEl>
                                        <p:attrNameLst>
                                          <p:attrName>r</p:attrName>
                                        </p:attrNameLst>
                                      </p:cBhvr>
                                    </p:animRot>
                                    <p:animRot by="-240000">
                                      <p:cBhvr>
                                        <p:cTn id="88" dur="200" fill="hold">
                                          <p:stCondLst>
                                            <p:cond delay="600"/>
                                          </p:stCondLst>
                                        </p:cTn>
                                        <p:tgtEl>
                                          <p:spTgt spid="21"/>
                                        </p:tgtEl>
                                        <p:attrNameLst>
                                          <p:attrName>r</p:attrName>
                                        </p:attrNameLst>
                                      </p:cBhvr>
                                    </p:animRot>
                                    <p:animRot by="120000">
                                      <p:cBhvr>
                                        <p:cTn id="89" dur="200" fill="hold">
                                          <p:stCondLst>
                                            <p:cond delay="800"/>
                                          </p:stCondLst>
                                        </p:cTn>
                                        <p:tgtEl>
                                          <p:spTgt spid="21"/>
                                        </p:tgtEl>
                                        <p:attrNameLst>
                                          <p:attrName>r</p:attrName>
                                        </p:attrNameLst>
                                      </p:cBhvr>
                                    </p:animRot>
                                  </p:childTnLst>
                                </p:cTn>
                              </p:par>
                              <p:par>
                                <p:cTn id="90" presetID="32" presetClass="emph" presetSubtype="0" repeatCount="indefinite" fill="hold" grpId="1" nodeType="withEffect">
                                  <p:stCondLst>
                                    <p:cond delay="2000"/>
                                  </p:stCondLst>
                                  <p:childTnLst>
                                    <p:animRot by="120000">
                                      <p:cBhvr>
                                        <p:cTn id="91" dur="100" fill="hold">
                                          <p:stCondLst>
                                            <p:cond delay="0"/>
                                          </p:stCondLst>
                                        </p:cTn>
                                        <p:tgtEl>
                                          <p:spTgt spid="20"/>
                                        </p:tgtEl>
                                        <p:attrNameLst>
                                          <p:attrName>r</p:attrName>
                                        </p:attrNameLst>
                                      </p:cBhvr>
                                    </p:animRot>
                                    <p:animRot by="-240000">
                                      <p:cBhvr>
                                        <p:cTn id="92" dur="200" fill="hold">
                                          <p:stCondLst>
                                            <p:cond delay="200"/>
                                          </p:stCondLst>
                                        </p:cTn>
                                        <p:tgtEl>
                                          <p:spTgt spid="20"/>
                                        </p:tgtEl>
                                        <p:attrNameLst>
                                          <p:attrName>r</p:attrName>
                                        </p:attrNameLst>
                                      </p:cBhvr>
                                    </p:animRot>
                                    <p:animRot by="240000">
                                      <p:cBhvr>
                                        <p:cTn id="93" dur="200" fill="hold">
                                          <p:stCondLst>
                                            <p:cond delay="400"/>
                                          </p:stCondLst>
                                        </p:cTn>
                                        <p:tgtEl>
                                          <p:spTgt spid="20"/>
                                        </p:tgtEl>
                                        <p:attrNameLst>
                                          <p:attrName>r</p:attrName>
                                        </p:attrNameLst>
                                      </p:cBhvr>
                                    </p:animRot>
                                    <p:animRot by="-240000">
                                      <p:cBhvr>
                                        <p:cTn id="94" dur="200" fill="hold">
                                          <p:stCondLst>
                                            <p:cond delay="600"/>
                                          </p:stCondLst>
                                        </p:cTn>
                                        <p:tgtEl>
                                          <p:spTgt spid="20"/>
                                        </p:tgtEl>
                                        <p:attrNameLst>
                                          <p:attrName>r</p:attrName>
                                        </p:attrNameLst>
                                      </p:cBhvr>
                                    </p:animRot>
                                    <p:animRot by="120000">
                                      <p:cBhvr>
                                        <p:cTn id="95" dur="200" fill="hold">
                                          <p:stCondLst>
                                            <p:cond delay="800"/>
                                          </p:stCondLst>
                                        </p:cTn>
                                        <p:tgtEl>
                                          <p:spTgt spid="20"/>
                                        </p:tgtEl>
                                        <p:attrNameLst>
                                          <p:attrName>r</p:attrName>
                                        </p:attrNameLst>
                                      </p:cBhvr>
                                    </p:animRot>
                                  </p:childTnLst>
                                </p:cTn>
                              </p:par>
                              <p:par>
                                <p:cTn id="96" presetID="32" presetClass="emph" presetSubtype="0" repeatCount="indefinite" fill="hold" grpId="1" nodeType="withEffect">
                                  <p:stCondLst>
                                    <p:cond delay="2250"/>
                                  </p:stCondLst>
                                  <p:childTnLst>
                                    <p:animRot by="120000">
                                      <p:cBhvr>
                                        <p:cTn id="97" dur="100" fill="hold">
                                          <p:stCondLst>
                                            <p:cond delay="0"/>
                                          </p:stCondLst>
                                        </p:cTn>
                                        <p:tgtEl>
                                          <p:spTgt spid="29"/>
                                        </p:tgtEl>
                                        <p:attrNameLst>
                                          <p:attrName>r</p:attrName>
                                        </p:attrNameLst>
                                      </p:cBhvr>
                                    </p:animRot>
                                    <p:animRot by="-240000">
                                      <p:cBhvr>
                                        <p:cTn id="98" dur="200" fill="hold">
                                          <p:stCondLst>
                                            <p:cond delay="200"/>
                                          </p:stCondLst>
                                        </p:cTn>
                                        <p:tgtEl>
                                          <p:spTgt spid="29"/>
                                        </p:tgtEl>
                                        <p:attrNameLst>
                                          <p:attrName>r</p:attrName>
                                        </p:attrNameLst>
                                      </p:cBhvr>
                                    </p:animRot>
                                    <p:animRot by="240000">
                                      <p:cBhvr>
                                        <p:cTn id="99" dur="200" fill="hold">
                                          <p:stCondLst>
                                            <p:cond delay="400"/>
                                          </p:stCondLst>
                                        </p:cTn>
                                        <p:tgtEl>
                                          <p:spTgt spid="29"/>
                                        </p:tgtEl>
                                        <p:attrNameLst>
                                          <p:attrName>r</p:attrName>
                                        </p:attrNameLst>
                                      </p:cBhvr>
                                    </p:animRot>
                                    <p:animRot by="-240000">
                                      <p:cBhvr>
                                        <p:cTn id="100" dur="200" fill="hold">
                                          <p:stCondLst>
                                            <p:cond delay="600"/>
                                          </p:stCondLst>
                                        </p:cTn>
                                        <p:tgtEl>
                                          <p:spTgt spid="29"/>
                                        </p:tgtEl>
                                        <p:attrNameLst>
                                          <p:attrName>r</p:attrName>
                                        </p:attrNameLst>
                                      </p:cBhvr>
                                    </p:animRot>
                                    <p:animRot by="120000">
                                      <p:cBhvr>
                                        <p:cTn id="101" dur="200" fill="hold">
                                          <p:stCondLst>
                                            <p:cond delay="800"/>
                                          </p:stCondLst>
                                        </p:cTn>
                                        <p:tgtEl>
                                          <p:spTgt spid="29"/>
                                        </p:tgtEl>
                                        <p:attrNameLst>
                                          <p:attrName>r</p:attrName>
                                        </p:attrNameLst>
                                      </p:cBhvr>
                                    </p:animRot>
                                  </p:childTnLst>
                                </p:cTn>
                              </p:par>
                              <p:par>
                                <p:cTn id="102" presetID="32" presetClass="emph" presetSubtype="0" repeatCount="indefinite" fill="hold" grpId="1" nodeType="withEffect">
                                  <p:stCondLst>
                                    <p:cond delay="2500"/>
                                  </p:stCondLst>
                                  <p:childTnLst>
                                    <p:animRot by="120000">
                                      <p:cBhvr>
                                        <p:cTn id="103" dur="100" fill="hold">
                                          <p:stCondLst>
                                            <p:cond delay="0"/>
                                          </p:stCondLst>
                                        </p:cTn>
                                        <p:tgtEl>
                                          <p:spTgt spid="25"/>
                                        </p:tgtEl>
                                        <p:attrNameLst>
                                          <p:attrName>r</p:attrName>
                                        </p:attrNameLst>
                                      </p:cBhvr>
                                    </p:animRot>
                                    <p:animRot by="-240000">
                                      <p:cBhvr>
                                        <p:cTn id="104" dur="200" fill="hold">
                                          <p:stCondLst>
                                            <p:cond delay="200"/>
                                          </p:stCondLst>
                                        </p:cTn>
                                        <p:tgtEl>
                                          <p:spTgt spid="25"/>
                                        </p:tgtEl>
                                        <p:attrNameLst>
                                          <p:attrName>r</p:attrName>
                                        </p:attrNameLst>
                                      </p:cBhvr>
                                    </p:animRot>
                                    <p:animRot by="240000">
                                      <p:cBhvr>
                                        <p:cTn id="105" dur="200" fill="hold">
                                          <p:stCondLst>
                                            <p:cond delay="400"/>
                                          </p:stCondLst>
                                        </p:cTn>
                                        <p:tgtEl>
                                          <p:spTgt spid="25"/>
                                        </p:tgtEl>
                                        <p:attrNameLst>
                                          <p:attrName>r</p:attrName>
                                        </p:attrNameLst>
                                      </p:cBhvr>
                                    </p:animRot>
                                    <p:animRot by="-240000">
                                      <p:cBhvr>
                                        <p:cTn id="106" dur="200" fill="hold">
                                          <p:stCondLst>
                                            <p:cond delay="600"/>
                                          </p:stCondLst>
                                        </p:cTn>
                                        <p:tgtEl>
                                          <p:spTgt spid="25"/>
                                        </p:tgtEl>
                                        <p:attrNameLst>
                                          <p:attrName>r</p:attrName>
                                        </p:attrNameLst>
                                      </p:cBhvr>
                                    </p:animRot>
                                    <p:animRot by="120000">
                                      <p:cBhvr>
                                        <p:cTn id="107" dur="200" fill="hold">
                                          <p:stCondLst>
                                            <p:cond delay="800"/>
                                          </p:stCondLst>
                                        </p:cTn>
                                        <p:tgtEl>
                                          <p:spTgt spid="25"/>
                                        </p:tgtEl>
                                        <p:attrNameLst>
                                          <p:attrName>r</p:attrName>
                                        </p:attrNameLst>
                                      </p:cBhvr>
                                    </p:animRot>
                                  </p:childTnLst>
                                </p:cTn>
                              </p:par>
                              <p:par>
                                <p:cTn id="108" presetID="32" presetClass="emph" presetSubtype="0" repeatCount="indefinite" fill="hold" grpId="1" nodeType="withEffect">
                                  <p:stCondLst>
                                    <p:cond delay="2750"/>
                                  </p:stCondLst>
                                  <p:childTnLst>
                                    <p:animRot by="120000">
                                      <p:cBhvr>
                                        <p:cTn id="109" dur="100" fill="hold">
                                          <p:stCondLst>
                                            <p:cond delay="0"/>
                                          </p:stCondLst>
                                        </p:cTn>
                                        <p:tgtEl>
                                          <p:spTgt spid="24"/>
                                        </p:tgtEl>
                                        <p:attrNameLst>
                                          <p:attrName>r</p:attrName>
                                        </p:attrNameLst>
                                      </p:cBhvr>
                                    </p:animRot>
                                    <p:animRot by="-240000">
                                      <p:cBhvr>
                                        <p:cTn id="110" dur="200" fill="hold">
                                          <p:stCondLst>
                                            <p:cond delay="200"/>
                                          </p:stCondLst>
                                        </p:cTn>
                                        <p:tgtEl>
                                          <p:spTgt spid="24"/>
                                        </p:tgtEl>
                                        <p:attrNameLst>
                                          <p:attrName>r</p:attrName>
                                        </p:attrNameLst>
                                      </p:cBhvr>
                                    </p:animRot>
                                    <p:animRot by="240000">
                                      <p:cBhvr>
                                        <p:cTn id="111" dur="200" fill="hold">
                                          <p:stCondLst>
                                            <p:cond delay="400"/>
                                          </p:stCondLst>
                                        </p:cTn>
                                        <p:tgtEl>
                                          <p:spTgt spid="24"/>
                                        </p:tgtEl>
                                        <p:attrNameLst>
                                          <p:attrName>r</p:attrName>
                                        </p:attrNameLst>
                                      </p:cBhvr>
                                    </p:animRot>
                                    <p:animRot by="-240000">
                                      <p:cBhvr>
                                        <p:cTn id="112" dur="200" fill="hold">
                                          <p:stCondLst>
                                            <p:cond delay="600"/>
                                          </p:stCondLst>
                                        </p:cTn>
                                        <p:tgtEl>
                                          <p:spTgt spid="24"/>
                                        </p:tgtEl>
                                        <p:attrNameLst>
                                          <p:attrName>r</p:attrName>
                                        </p:attrNameLst>
                                      </p:cBhvr>
                                    </p:animRot>
                                    <p:animRot by="120000">
                                      <p:cBhvr>
                                        <p:cTn id="113"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LLS SECTION BREAK">
    <p:bg>
      <p:bgPr>
        <a:solidFill>
          <a:srgbClr val="3CB5A2"/>
        </a:solidFill>
        <a:effectLst/>
      </p:bgPr>
    </p:bg>
    <p:spTree>
      <p:nvGrpSpPr>
        <p:cNvPr id="1" name=""/>
        <p:cNvGrpSpPr/>
        <p:nvPr/>
      </p:nvGrpSpPr>
      <p:grpSpPr>
        <a:xfrm>
          <a:off x="0" y="0"/>
          <a:ext cx="0" cy="0"/>
          <a:chOff x="0" y="0"/>
          <a:chExt cx="0" cy="0"/>
        </a:xfrm>
      </p:grpSpPr>
      <p:sp>
        <p:nvSpPr>
          <p:cNvPr id="6" name="Text Placeholder 16"/>
          <p:cNvSpPr>
            <a:spLocks noGrp="1"/>
          </p:cNvSpPr>
          <p:nvPr>
            <p:ph type="body" sz="quarter" idx="10" hasCustomPrompt="1"/>
          </p:nvPr>
        </p:nvSpPr>
        <p:spPr>
          <a:xfrm>
            <a:off x="3637982" y="2781800"/>
            <a:ext cx="6477567" cy="1350933"/>
          </a:xfrm>
          <a:noFill/>
        </p:spPr>
        <p:txBody>
          <a:bodyPr>
            <a:noAutofit/>
          </a:bodyPr>
          <a:lstStyle>
            <a:lvl1pPr marL="0" indent="0">
              <a:buNone/>
              <a:defRPr sz="9600" b="1" spc="-300" baseline="0">
                <a:solidFill>
                  <a:schemeClr val="bg1"/>
                </a:solidFill>
                <a:latin typeface="Source Sans Pro" panose="020B0503030403020204" pitchFamily="34" charset="0"/>
              </a:defRPr>
            </a:lvl1pPr>
          </a:lstStyle>
          <a:p>
            <a:pPr lvl="0"/>
            <a:r>
              <a:rPr lang="en-MY" dirty="0" smtClean="0"/>
              <a:t>OUR SKILLS</a:t>
            </a:r>
            <a:endParaRPr lang="en-MY" dirty="0"/>
          </a:p>
        </p:txBody>
      </p:sp>
      <p:sp>
        <p:nvSpPr>
          <p:cNvPr id="20" name="Rectangle 19"/>
          <p:cNvSpPr/>
          <p:nvPr userDrawn="1"/>
        </p:nvSpPr>
        <p:spPr>
          <a:xfrm>
            <a:off x="-959197" y="2493690"/>
            <a:ext cx="3865161" cy="4508927"/>
          </a:xfrm>
          <a:prstGeom prst="rect">
            <a:avLst/>
          </a:prstGeom>
        </p:spPr>
        <p:txBody>
          <a:bodyPr wrap="none">
            <a:spAutoFit/>
          </a:bodyPr>
          <a:lstStyle/>
          <a:p>
            <a:pPr algn="ctr"/>
            <a:r>
              <a:rPr lang="en-US" sz="28700" dirty="0">
                <a:solidFill>
                  <a:srgbClr val="339D8B"/>
                </a:solidFill>
                <a:latin typeface="Sosa" pitchFamily="2" charset="0"/>
                <a:ea typeface="Entypo" pitchFamily="2" charset="0"/>
              </a:rPr>
              <a:t>X</a:t>
            </a:r>
            <a:endParaRPr lang="ru-RU" sz="28700" dirty="0">
              <a:solidFill>
                <a:srgbClr val="339D8B"/>
              </a:solidFill>
              <a:latin typeface="Sosa" pitchFamily="2" charset="0"/>
              <a:ea typeface="Entypo" pitchFamily="2" charset="0"/>
            </a:endParaRPr>
          </a:p>
        </p:txBody>
      </p:sp>
      <p:sp>
        <p:nvSpPr>
          <p:cNvPr id="21" name="Rectangle 20"/>
          <p:cNvSpPr/>
          <p:nvPr userDrawn="1"/>
        </p:nvSpPr>
        <p:spPr>
          <a:xfrm rot="455496">
            <a:off x="1705099" y="4955604"/>
            <a:ext cx="2736648" cy="3154710"/>
          </a:xfrm>
          <a:prstGeom prst="rect">
            <a:avLst/>
          </a:prstGeom>
        </p:spPr>
        <p:txBody>
          <a:bodyPr wrap="none">
            <a:spAutoFit/>
          </a:bodyPr>
          <a:lstStyle/>
          <a:p>
            <a:pPr algn="ctr"/>
            <a:r>
              <a:rPr lang="en-US" sz="19900" dirty="0">
                <a:solidFill>
                  <a:srgbClr val="339D8B"/>
                </a:solidFill>
                <a:latin typeface="Sosa" pitchFamily="2" charset="0"/>
                <a:ea typeface="Entypo" pitchFamily="2" charset="0"/>
              </a:rPr>
              <a:t>X</a:t>
            </a:r>
            <a:endParaRPr lang="ru-RU" sz="19900" dirty="0">
              <a:solidFill>
                <a:srgbClr val="339D8B"/>
              </a:solidFill>
              <a:latin typeface="Sosa" pitchFamily="2" charset="0"/>
              <a:ea typeface="Entypo" pitchFamily="2" charset="0"/>
            </a:endParaRPr>
          </a:p>
        </p:txBody>
      </p:sp>
      <p:sp>
        <p:nvSpPr>
          <p:cNvPr id="22" name="Rectangle 21"/>
          <p:cNvSpPr/>
          <p:nvPr userDrawn="1"/>
        </p:nvSpPr>
        <p:spPr>
          <a:xfrm rot="21203148">
            <a:off x="-389635" y="488014"/>
            <a:ext cx="2736647" cy="3154710"/>
          </a:xfrm>
          <a:prstGeom prst="rect">
            <a:avLst/>
          </a:prstGeom>
        </p:spPr>
        <p:txBody>
          <a:bodyPr wrap="none">
            <a:spAutoFit/>
          </a:bodyPr>
          <a:lstStyle/>
          <a:p>
            <a:pPr algn="ctr"/>
            <a:r>
              <a:rPr lang="en-US" sz="19900" dirty="0">
                <a:solidFill>
                  <a:srgbClr val="339D8B"/>
                </a:solidFill>
                <a:latin typeface="Sosa" pitchFamily="2" charset="0"/>
                <a:ea typeface="Entypo" pitchFamily="2" charset="0"/>
              </a:rPr>
              <a:t>X</a:t>
            </a:r>
            <a:endParaRPr lang="ru-RU" sz="19900" dirty="0">
              <a:solidFill>
                <a:srgbClr val="339D8B"/>
              </a:solidFill>
              <a:latin typeface="Sosa" pitchFamily="2" charset="0"/>
              <a:ea typeface="Entypo" pitchFamily="2" charset="0"/>
            </a:endParaRPr>
          </a:p>
        </p:txBody>
      </p:sp>
      <p:sp>
        <p:nvSpPr>
          <p:cNvPr id="23" name="Rectangle 22"/>
          <p:cNvSpPr/>
          <p:nvPr userDrawn="1"/>
        </p:nvSpPr>
        <p:spPr>
          <a:xfrm rot="21203148">
            <a:off x="1717831" y="2022808"/>
            <a:ext cx="1954381" cy="2215991"/>
          </a:xfrm>
          <a:prstGeom prst="rect">
            <a:avLst/>
          </a:prstGeom>
        </p:spPr>
        <p:txBody>
          <a:bodyPr wrap="none">
            <a:spAutoFit/>
          </a:bodyPr>
          <a:lstStyle/>
          <a:p>
            <a:pPr algn="ctr"/>
            <a:r>
              <a:rPr lang="en-US" sz="13800" dirty="0">
                <a:solidFill>
                  <a:srgbClr val="339D8B"/>
                </a:solidFill>
                <a:latin typeface="Sosa" pitchFamily="2" charset="0"/>
                <a:ea typeface="Entypo" pitchFamily="2" charset="0"/>
              </a:rPr>
              <a:t>X</a:t>
            </a:r>
            <a:endParaRPr lang="ru-RU" sz="13800" dirty="0">
              <a:solidFill>
                <a:srgbClr val="339D8B"/>
              </a:solidFill>
              <a:latin typeface="Sosa" pitchFamily="2" charset="0"/>
              <a:ea typeface="Entypo" pitchFamily="2" charset="0"/>
            </a:endParaRPr>
          </a:p>
        </p:txBody>
      </p:sp>
      <p:sp>
        <p:nvSpPr>
          <p:cNvPr id="24" name="Rectangle 23"/>
          <p:cNvSpPr/>
          <p:nvPr userDrawn="1"/>
        </p:nvSpPr>
        <p:spPr>
          <a:xfrm rot="21203148">
            <a:off x="-442410" y="-979611"/>
            <a:ext cx="1954382" cy="2215991"/>
          </a:xfrm>
          <a:prstGeom prst="rect">
            <a:avLst/>
          </a:prstGeom>
        </p:spPr>
        <p:txBody>
          <a:bodyPr wrap="none">
            <a:spAutoFit/>
          </a:bodyPr>
          <a:lstStyle/>
          <a:p>
            <a:pPr algn="ctr"/>
            <a:r>
              <a:rPr lang="en-US" sz="13800" dirty="0">
                <a:solidFill>
                  <a:srgbClr val="339D8B"/>
                </a:solidFill>
                <a:latin typeface="Sosa" pitchFamily="2" charset="0"/>
                <a:ea typeface="Entypo" pitchFamily="2" charset="0"/>
              </a:rPr>
              <a:t>X</a:t>
            </a:r>
            <a:endParaRPr lang="ru-RU" sz="13800" dirty="0">
              <a:solidFill>
                <a:srgbClr val="339D8B"/>
              </a:solidFill>
              <a:latin typeface="Sosa" pitchFamily="2" charset="0"/>
              <a:ea typeface="Entypo" pitchFamily="2" charset="0"/>
            </a:endParaRPr>
          </a:p>
        </p:txBody>
      </p:sp>
      <p:sp>
        <p:nvSpPr>
          <p:cNvPr id="25" name="Rectangle 24"/>
          <p:cNvSpPr/>
          <p:nvPr userDrawn="1"/>
        </p:nvSpPr>
        <p:spPr>
          <a:xfrm rot="20182949">
            <a:off x="-189898" y="5933738"/>
            <a:ext cx="2313454" cy="2646878"/>
          </a:xfrm>
          <a:prstGeom prst="rect">
            <a:avLst/>
          </a:prstGeom>
        </p:spPr>
        <p:txBody>
          <a:bodyPr wrap="none">
            <a:spAutoFit/>
          </a:bodyPr>
          <a:lstStyle/>
          <a:p>
            <a:pPr algn="ctr"/>
            <a:r>
              <a:rPr lang="en-US" sz="16600" dirty="0">
                <a:solidFill>
                  <a:srgbClr val="339D8B"/>
                </a:solidFill>
                <a:latin typeface="Sosa" pitchFamily="2" charset="0"/>
                <a:ea typeface="Entypo" pitchFamily="2" charset="0"/>
              </a:rPr>
              <a:t>X</a:t>
            </a:r>
            <a:endParaRPr lang="ru-RU" sz="16600" dirty="0">
              <a:solidFill>
                <a:srgbClr val="339D8B"/>
              </a:solidFill>
              <a:latin typeface="Sosa" pitchFamily="2" charset="0"/>
              <a:ea typeface="Entypo" pitchFamily="2" charset="0"/>
            </a:endParaRPr>
          </a:p>
        </p:txBody>
      </p:sp>
      <p:sp>
        <p:nvSpPr>
          <p:cNvPr id="26" name="Rectangle 25"/>
          <p:cNvSpPr/>
          <p:nvPr userDrawn="1"/>
        </p:nvSpPr>
        <p:spPr>
          <a:xfrm rot="21203148">
            <a:off x="1047325" y="-1796202"/>
            <a:ext cx="3249608" cy="3770263"/>
          </a:xfrm>
          <a:prstGeom prst="rect">
            <a:avLst/>
          </a:prstGeom>
        </p:spPr>
        <p:txBody>
          <a:bodyPr wrap="none">
            <a:spAutoFit/>
          </a:bodyPr>
          <a:lstStyle/>
          <a:p>
            <a:pPr algn="ctr"/>
            <a:r>
              <a:rPr lang="en-US" sz="23900" dirty="0">
                <a:solidFill>
                  <a:srgbClr val="339D8B"/>
                </a:solidFill>
                <a:latin typeface="Sosa" pitchFamily="2" charset="0"/>
                <a:ea typeface="Entypo" pitchFamily="2" charset="0"/>
              </a:rPr>
              <a:t>X</a:t>
            </a:r>
            <a:endParaRPr lang="ru-RU" sz="23900" dirty="0">
              <a:solidFill>
                <a:srgbClr val="339D8B"/>
              </a:solidFill>
              <a:latin typeface="Sosa" pitchFamily="2" charset="0"/>
              <a:ea typeface="Entypo" pitchFamily="2" charset="0"/>
            </a:endParaRPr>
          </a:p>
        </p:txBody>
      </p:sp>
      <p:sp>
        <p:nvSpPr>
          <p:cNvPr id="27" name="Rectangle 26"/>
          <p:cNvSpPr/>
          <p:nvPr userDrawn="1"/>
        </p:nvSpPr>
        <p:spPr>
          <a:xfrm rot="20741581">
            <a:off x="3532773" y="4319054"/>
            <a:ext cx="1954382" cy="2215991"/>
          </a:xfrm>
          <a:prstGeom prst="rect">
            <a:avLst/>
          </a:prstGeom>
        </p:spPr>
        <p:txBody>
          <a:bodyPr wrap="none">
            <a:spAutoFit/>
          </a:bodyPr>
          <a:lstStyle/>
          <a:p>
            <a:pPr algn="ctr"/>
            <a:r>
              <a:rPr lang="en-US" sz="13800" dirty="0">
                <a:solidFill>
                  <a:srgbClr val="339D8B"/>
                </a:solidFill>
                <a:latin typeface="Sosa" pitchFamily="2" charset="0"/>
                <a:ea typeface="Entypo" pitchFamily="2" charset="0"/>
              </a:rPr>
              <a:t>X</a:t>
            </a:r>
            <a:endParaRPr lang="ru-RU" sz="13800" dirty="0">
              <a:solidFill>
                <a:srgbClr val="339D8B"/>
              </a:solidFill>
              <a:latin typeface="Sosa" pitchFamily="2" charset="0"/>
              <a:ea typeface="Entypo" pitchFamily="2" charset="0"/>
            </a:endParaRPr>
          </a:p>
        </p:txBody>
      </p:sp>
    </p:spTree>
    <p:extLst>
      <p:ext uri="{BB962C8B-B14F-4D97-AF65-F5344CB8AC3E}">
        <p14:creationId xmlns:p14="http://schemas.microsoft.com/office/powerpoint/2010/main" val="1597629323"/>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2000" fill="hold"/>
                                        <p:tgtEl>
                                          <p:spTgt spid="20"/>
                                        </p:tgtEl>
                                        <p:attrNameLst>
                                          <p:attrName>r</p:attrName>
                                        </p:attrNameLst>
                                      </p:cBhvr>
                                    </p:animRot>
                                  </p:childTnLst>
                                </p:cTn>
                              </p:par>
                              <p:par>
                                <p:cTn id="7" presetID="8" presetClass="emph" presetSubtype="0" repeatCount="indefinite" fill="hold" grpId="0" nodeType="withEffect">
                                  <p:stCondLst>
                                    <p:cond delay="250"/>
                                  </p:stCondLst>
                                  <p:childTnLst>
                                    <p:animRot by="21600000">
                                      <p:cBhvr>
                                        <p:cTn id="8" dur="2000" fill="hold"/>
                                        <p:tgtEl>
                                          <p:spTgt spid="21"/>
                                        </p:tgtEl>
                                        <p:attrNameLst>
                                          <p:attrName>r</p:attrName>
                                        </p:attrNameLst>
                                      </p:cBhvr>
                                    </p:animRot>
                                  </p:childTnLst>
                                </p:cTn>
                              </p:par>
                              <p:par>
                                <p:cTn id="9" presetID="8" presetClass="emph" presetSubtype="0" repeatCount="indefinite" fill="hold" grpId="0" nodeType="withEffect">
                                  <p:stCondLst>
                                    <p:cond delay="500"/>
                                  </p:stCondLst>
                                  <p:childTnLst>
                                    <p:animRot by="21600000">
                                      <p:cBhvr>
                                        <p:cTn id="10" dur="2000" fill="hold"/>
                                        <p:tgtEl>
                                          <p:spTgt spid="22"/>
                                        </p:tgtEl>
                                        <p:attrNameLst>
                                          <p:attrName>r</p:attrName>
                                        </p:attrNameLst>
                                      </p:cBhvr>
                                    </p:animRot>
                                  </p:childTnLst>
                                </p:cTn>
                              </p:par>
                              <p:par>
                                <p:cTn id="11" presetID="8" presetClass="emph" presetSubtype="0" repeatCount="indefinite" fill="hold" grpId="0" nodeType="withEffect">
                                  <p:stCondLst>
                                    <p:cond delay="750"/>
                                  </p:stCondLst>
                                  <p:childTnLst>
                                    <p:animRot by="21600000">
                                      <p:cBhvr>
                                        <p:cTn id="12" dur="2000" fill="hold"/>
                                        <p:tgtEl>
                                          <p:spTgt spid="23"/>
                                        </p:tgtEl>
                                        <p:attrNameLst>
                                          <p:attrName>r</p:attrName>
                                        </p:attrNameLst>
                                      </p:cBhvr>
                                    </p:animRot>
                                  </p:childTnLst>
                                </p:cTn>
                              </p:par>
                              <p:par>
                                <p:cTn id="13" presetID="8" presetClass="emph" presetSubtype="0" repeatCount="indefinite" fill="hold" grpId="0" nodeType="withEffect">
                                  <p:stCondLst>
                                    <p:cond delay="1000"/>
                                  </p:stCondLst>
                                  <p:childTnLst>
                                    <p:animRot by="21600000">
                                      <p:cBhvr>
                                        <p:cTn id="14" dur="2000" fill="hold"/>
                                        <p:tgtEl>
                                          <p:spTgt spid="24"/>
                                        </p:tgtEl>
                                        <p:attrNameLst>
                                          <p:attrName>r</p:attrName>
                                        </p:attrNameLst>
                                      </p:cBhvr>
                                    </p:animRot>
                                  </p:childTnLst>
                                </p:cTn>
                              </p:par>
                              <p:par>
                                <p:cTn id="15" presetID="8" presetClass="emph" presetSubtype="0" repeatCount="indefinite" fill="hold" grpId="0" nodeType="withEffect">
                                  <p:stCondLst>
                                    <p:cond delay="1250"/>
                                  </p:stCondLst>
                                  <p:childTnLst>
                                    <p:animRot by="21600000">
                                      <p:cBhvr>
                                        <p:cTn id="16" dur="2000" fill="hold"/>
                                        <p:tgtEl>
                                          <p:spTgt spid="25"/>
                                        </p:tgtEl>
                                        <p:attrNameLst>
                                          <p:attrName>r</p:attrName>
                                        </p:attrNameLst>
                                      </p:cBhvr>
                                    </p:animRot>
                                  </p:childTnLst>
                                </p:cTn>
                              </p:par>
                              <p:par>
                                <p:cTn id="17" presetID="8" presetClass="emph" presetSubtype="0" repeatCount="indefinite" fill="hold" grpId="0" nodeType="withEffect">
                                  <p:stCondLst>
                                    <p:cond delay="1500"/>
                                  </p:stCondLst>
                                  <p:childTnLst>
                                    <p:animRot by="21600000">
                                      <p:cBhvr>
                                        <p:cTn id="18" dur="2000" fill="hold"/>
                                        <p:tgtEl>
                                          <p:spTgt spid="26"/>
                                        </p:tgtEl>
                                        <p:attrNameLst>
                                          <p:attrName>r</p:attrName>
                                        </p:attrNameLst>
                                      </p:cBhvr>
                                    </p:animRot>
                                  </p:childTnLst>
                                </p:cTn>
                              </p:par>
                              <p:par>
                                <p:cTn id="19" presetID="8" presetClass="emph" presetSubtype="0" repeatCount="indefinite" fill="hold" grpId="0" nodeType="withEffect">
                                  <p:stCondLst>
                                    <p:cond delay="1750"/>
                                  </p:stCondLst>
                                  <p:childTnLst>
                                    <p:animRot by="21600000">
                                      <p:cBhvr>
                                        <p:cTn id="20"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CESS SECTION BREAK">
    <p:bg>
      <p:bgPr>
        <a:solidFill>
          <a:srgbClr val="EB9605"/>
        </a:solidFill>
        <a:effectLst/>
      </p:bgPr>
    </p:bg>
    <p:spTree>
      <p:nvGrpSpPr>
        <p:cNvPr id="1" name=""/>
        <p:cNvGrpSpPr/>
        <p:nvPr/>
      </p:nvGrpSpPr>
      <p:grpSpPr>
        <a:xfrm>
          <a:off x="0" y="0"/>
          <a:ext cx="0" cy="0"/>
          <a:chOff x="0" y="0"/>
          <a:chExt cx="0" cy="0"/>
        </a:xfrm>
      </p:grpSpPr>
      <p:sp>
        <p:nvSpPr>
          <p:cNvPr id="6" name="Text Placeholder 16"/>
          <p:cNvSpPr>
            <a:spLocks noGrp="1"/>
          </p:cNvSpPr>
          <p:nvPr>
            <p:ph type="body" sz="quarter" idx="10" hasCustomPrompt="1"/>
          </p:nvPr>
        </p:nvSpPr>
        <p:spPr>
          <a:xfrm>
            <a:off x="1808219" y="2781801"/>
            <a:ext cx="5821902" cy="1208308"/>
          </a:xfrm>
          <a:noFill/>
        </p:spPr>
        <p:txBody>
          <a:bodyPr>
            <a:noAutofit/>
          </a:bodyPr>
          <a:lstStyle>
            <a:lvl1pPr marL="0" indent="0">
              <a:buNone/>
              <a:defRPr sz="9600" b="1" spc="-300">
                <a:solidFill>
                  <a:schemeClr val="bg1"/>
                </a:solidFill>
                <a:latin typeface="Source Sans Pro" panose="020B0503030403020204" pitchFamily="34" charset="0"/>
              </a:defRPr>
            </a:lvl1pPr>
          </a:lstStyle>
          <a:p>
            <a:pPr lvl="0"/>
            <a:r>
              <a:rPr lang="en-MY" dirty="0" smtClean="0"/>
              <a:t>PROCESS</a:t>
            </a:r>
            <a:endParaRPr lang="en-MY" dirty="0"/>
          </a:p>
        </p:txBody>
      </p:sp>
      <p:sp>
        <p:nvSpPr>
          <p:cNvPr id="38" name="Rectangle 37"/>
          <p:cNvSpPr/>
          <p:nvPr userDrawn="1"/>
        </p:nvSpPr>
        <p:spPr>
          <a:xfrm rot="3616020">
            <a:off x="9599275" y="-1959032"/>
            <a:ext cx="4842993" cy="7725192"/>
          </a:xfrm>
          <a:prstGeom prst="rect">
            <a:avLst/>
          </a:prstGeom>
        </p:spPr>
        <p:txBody>
          <a:bodyPr wrap="none">
            <a:spAutoFit/>
          </a:bodyPr>
          <a:lstStyle/>
          <a:p>
            <a:pPr algn="ctr"/>
            <a:r>
              <a:rPr lang="en-US" sz="49600" dirty="0">
                <a:solidFill>
                  <a:srgbClr val="D18305"/>
                </a:solidFill>
                <a:latin typeface="RaphaelIcons" pitchFamily="2" charset="0"/>
              </a:rPr>
              <a:t>0</a:t>
            </a:r>
            <a:endParaRPr lang="ru-RU" sz="49600" dirty="0">
              <a:solidFill>
                <a:srgbClr val="D18305"/>
              </a:solidFill>
            </a:endParaRPr>
          </a:p>
        </p:txBody>
      </p:sp>
      <p:sp>
        <p:nvSpPr>
          <p:cNvPr id="39" name="Rectangle 38"/>
          <p:cNvSpPr/>
          <p:nvPr userDrawn="1"/>
        </p:nvSpPr>
        <p:spPr>
          <a:xfrm rot="18813816">
            <a:off x="10873948" y="-350901"/>
            <a:ext cx="2880917" cy="4508927"/>
          </a:xfrm>
          <a:prstGeom prst="rect">
            <a:avLst/>
          </a:prstGeom>
        </p:spPr>
        <p:txBody>
          <a:bodyPr wrap="none">
            <a:spAutoFit/>
          </a:bodyPr>
          <a:lstStyle/>
          <a:p>
            <a:pPr algn="ctr"/>
            <a:r>
              <a:rPr lang="en-US" sz="28700" dirty="0">
                <a:solidFill>
                  <a:srgbClr val="D18305"/>
                </a:solidFill>
                <a:latin typeface="RaphaelIcons" pitchFamily="2" charset="0"/>
              </a:rPr>
              <a:t>0</a:t>
            </a:r>
            <a:endParaRPr lang="ru-RU" sz="28700" dirty="0">
              <a:solidFill>
                <a:srgbClr val="D18305"/>
              </a:solidFill>
            </a:endParaRPr>
          </a:p>
        </p:txBody>
      </p:sp>
      <p:sp>
        <p:nvSpPr>
          <p:cNvPr id="40" name="Rectangle 39"/>
          <p:cNvSpPr/>
          <p:nvPr userDrawn="1"/>
        </p:nvSpPr>
        <p:spPr>
          <a:xfrm rot="2532946">
            <a:off x="9476921" y="3172984"/>
            <a:ext cx="3416320" cy="5386090"/>
          </a:xfrm>
          <a:prstGeom prst="rect">
            <a:avLst/>
          </a:prstGeom>
        </p:spPr>
        <p:txBody>
          <a:bodyPr wrap="none">
            <a:spAutoFit/>
          </a:bodyPr>
          <a:lstStyle/>
          <a:p>
            <a:pPr algn="ctr"/>
            <a:r>
              <a:rPr lang="en-US" sz="34400" dirty="0">
                <a:solidFill>
                  <a:srgbClr val="D18305"/>
                </a:solidFill>
                <a:latin typeface="RaphaelIcons" pitchFamily="2" charset="0"/>
              </a:rPr>
              <a:t>0</a:t>
            </a:r>
            <a:endParaRPr lang="ru-RU" sz="34400" dirty="0">
              <a:solidFill>
                <a:srgbClr val="D18305"/>
              </a:solidFill>
            </a:endParaRPr>
          </a:p>
        </p:txBody>
      </p:sp>
      <p:sp>
        <p:nvSpPr>
          <p:cNvPr id="41" name="Rectangle 40"/>
          <p:cNvSpPr/>
          <p:nvPr userDrawn="1"/>
        </p:nvSpPr>
        <p:spPr>
          <a:xfrm rot="5146640">
            <a:off x="7923404" y="1922908"/>
            <a:ext cx="2428871" cy="3770263"/>
          </a:xfrm>
          <a:prstGeom prst="rect">
            <a:avLst/>
          </a:prstGeom>
        </p:spPr>
        <p:txBody>
          <a:bodyPr wrap="none">
            <a:spAutoFit/>
          </a:bodyPr>
          <a:lstStyle/>
          <a:p>
            <a:pPr algn="ctr"/>
            <a:r>
              <a:rPr lang="en-US" sz="23900" dirty="0">
                <a:solidFill>
                  <a:srgbClr val="D18305"/>
                </a:solidFill>
                <a:latin typeface="RaphaelIcons" pitchFamily="2" charset="0"/>
              </a:rPr>
              <a:t>0</a:t>
            </a:r>
            <a:endParaRPr lang="ru-RU" sz="23900" dirty="0">
              <a:solidFill>
                <a:srgbClr val="D18305"/>
              </a:solidFill>
            </a:endParaRPr>
          </a:p>
        </p:txBody>
      </p:sp>
      <p:sp>
        <p:nvSpPr>
          <p:cNvPr id="42" name="Rectangle 41"/>
          <p:cNvSpPr/>
          <p:nvPr userDrawn="1"/>
        </p:nvSpPr>
        <p:spPr>
          <a:xfrm rot="367441">
            <a:off x="8462557" y="2725278"/>
            <a:ext cx="1481495" cy="2215991"/>
          </a:xfrm>
          <a:prstGeom prst="rect">
            <a:avLst/>
          </a:prstGeom>
        </p:spPr>
        <p:txBody>
          <a:bodyPr wrap="none">
            <a:spAutoFit/>
          </a:bodyPr>
          <a:lstStyle/>
          <a:p>
            <a:pPr algn="ctr"/>
            <a:r>
              <a:rPr lang="en-US" sz="13800" dirty="0">
                <a:solidFill>
                  <a:srgbClr val="D18305"/>
                </a:solidFill>
                <a:latin typeface="RaphaelIcons" pitchFamily="2" charset="0"/>
              </a:rPr>
              <a:t>0</a:t>
            </a:r>
            <a:endParaRPr lang="ru-RU" sz="13800" dirty="0">
              <a:solidFill>
                <a:srgbClr val="D18305"/>
              </a:solidFill>
            </a:endParaRPr>
          </a:p>
        </p:txBody>
      </p:sp>
      <p:sp>
        <p:nvSpPr>
          <p:cNvPr id="43" name="Rectangle 42"/>
          <p:cNvSpPr/>
          <p:nvPr userDrawn="1"/>
        </p:nvSpPr>
        <p:spPr>
          <a:xfrm rot="20286791">
            <a:off x="10245905" y="4254452"/>
            <a:ext cx="2053768" cy="3154710"/>
          </a:xfrm>
          <a:prstGeom prst="rect">
            <a:avLst/>
          </a:prstGeom>
        </p:spPr>
        <p:txBody>
          <a:bodyPr wrap="none">
            <a:spAutoFit/>
          </a:bodyPr>
          <a:lstStyle/>
          <a:p>
            <a:pPr algn="ctr"/>
            <a:r>
              <a:rPr lang="en-US" sz="19900" dirty="0">
                <a:solidFill>
                  <a:srgbClr val="D18305"/>
                </a:solidFill>
                <a:latin typeface="RaphaelIcons" pitchFamily="2" charset="0"/>
              </a:rPr>
              <a:t>0</a:t>
            </a:r>
            <a:endParaRPr lang="ru-RU" sz="19900" dirty="0">
              <a:solidFill>
                <a:srgbClr val="D18305"/>
              </a:solidFill>
            </a:endParaRPr>
          </a:p>
        </p:txBody>
      </p:sp>
      <p:sp>
        <p:nvSpPr>
          <p:cNvPr id="44" name="Rectangle 43"/>
          <p:cNvSpPr/>
          <p:nvPr userDrawn="1"/>
        </p:nvSpPr>
        <p:spPr>
          <a:xfrm rot="367441">
            <a:off x="8174525" y="4589561"/>
            <a:ext cx="1481495" cy="2215991"/>
          </a:xfrm>
          <a:prstGeom prst="rect">
            <a:avLst/>
          </a:prstGeom>
        </p:spPr>
        <p:txBody>
          <a:bodyPr wrap="none">
            <a:spAutoFit/>
          </a:bodyPr>
          <a:lstStyle/>
          <a:p>
            <a:pPr algn="ctr"/>
            <a:r>
              <a:rPr lang="en-US" sz="13800" dirty="0">
                <a:solidFill>
                  <a:srgbClr val="D18305"/>
                </a:solidFill>
                <a:latin typeface="RaphaelIcons" pitchFamily="2" charset="0"/>
              </a:rPr>
              <a:t>0</a:t>
            </a:r>
            <a:endParaRPr lang="ru-RU" sz="13800" dirty="0">
              <a:solidFill>
                <a:srgbClr val="D18305"/>
              </a:solidFill>
            </a:endParaRPr>
          </a:p>
        </p:txBody>
      </p:sp>
      <p:sp>
        <p:nvSpPr>
          <p:cNvPr id="45" name="Rectangle 44"/>
          <p:cNvSpPr/>
          <p:nvPr userDrawn="1"/>
        </p:nvSpPr>
        <p:spPr>
          <a:xfrm rot="367441">
            <a:off x="7961406" y="562960"/>
            <a:ext cx="1744388" cy="2646878"/>
          </a:xfrm>
          <a:prstGeom prst="rect">
            <a:avLst/>
          </a:prstGeom>
        </p:spPr>
        <p:txBody>
          <a:bodyPr wrap="none">
            <a:spAutoFit/>
          </a:bodyPr>
          <a:lstStyle/>
          <a:p>
            <a:pPr algn="ctr"/>
            <a:r>
              <a:rPr lang="en-US" sz="16600" dirty="0">
                <a:solidFill>
                  <a:srgbClr val="D18305"/>
                </a:solidFill>
                <a:latin typeface="RaphaelIcons" pitchFamily="2" charset="0"/>
              </a:rPr>
              <a:t>0</a:t>
            </a:r>
            <a:endParaRPr lang="ru-RU" sz="16600" dirty="0">
              <a:solidFill>
                <a:srgbClr val="D18305"/>
              </a:solidFill>
            </a:endParaRPr>
          </a:p>
        </p:txBody>
      </p:sp>
      <p:sp>
        <p:nvSpPr>
          <p:cNvPr id="46" name="Rectangle 45"/>
          <p:cNvSpPr/>
          <p:nvPr userDrawn="1"/>
        </p:nvSpPr>
        <p:spPr>
          <a:xfrm rot="2775971">
            <a:off x="8216474" y="-1355696"/>
            <a:ext cx="2053768" cy="3154710"/>
          </a:xfrm>
          <a:prstGeom prst="rect">
            <a:avLst/>
          </a:prstGeom>
        </p:spPr>
        <p:txBody>
          <a:bodyPr wrap="none">
            <a:spAutoFit/>
          </a:bodyPr>
          <a:lstStyle/>
          <a:p>
            <a:pPr algn="ctr"/>
            <a:r>
              <a:rPr lang="en-US" sz="19900" dirty="0">
                <a:solidFill>
                  <a:srgbClr val="D18305"/>
                </a:solidFill>
                <a:latin typeface="RaphaelIcons" pitchFamily="2" charset="0"/>
              </a:rPr>
              <a:t>0</a:t>
            </a:r>
            <a:endParaRPr lang="ru-RU" sz="19900" dirty="0">
              <a:solidFill>
                <a:srgbClr val="D18305"/>
              </a:solidFill>
            </a:endParaRPr>
          </a:p>
        </p:txBody>
      </p:sp>
      <p:sp>
        <p:nvSpPr>
          <p:cNvPr id="47" name="Rectangle 46"/>
          <p:cNvSpPr/>
          <p:nvPr userDrawn="1"/>
        </p:nvSpPr>
        <p:spPr>
          <a:xfrm rot="20251755">
            <a:off x="7487749" y="188611"/>
            <a:ext cx="1011815" cy="1446550"/>
          </a:xfrm>
          <a:prstGeom prst="rect">
            <a:avLst/>
          </a:prstGeom>
        </p:spPr>
        <p:txBody>
          <a:bodyPr wrap="none">
            <a:spAutoFit/>
          </a:bodyPr>
          <a:lstStyle/>
          <a:p>
            <a:pPr algn="ctr"/>
            <a:r>
              <a:rPr lang="en-US" sz="8800" dirty="0">
                <a:solidFill>
                  <a:srgbClr val="D18305"/>
                </a:solidFill>
                <a:latin typeface="RaphaelIcons" pitchFamily="2" charset="0"/>
              </a:rPr>
              <a:t>0</a:t>
            </a:r>
            <a:endParaRPr lang="ru-RU" sz="8800" dirty="0">
              <a:solidFill>
                <a:srgbClr val="D18305"/>
              </a:solidFill>
            </a:endParaRPr>
          </a:p>
        </p:txBody>
      </p:sp>
      <p:sp>
        <p:nvSpPr>
          <p:cNvPr id="48" name="Rectangle 47"/>
          <p:cNvSpPr/>
          <p:nvPr userDrawn="1"/>
        </p:nvSpPr>
        <p:spPr>
          <a:xfrm rot="1270591">
            <a:off x="7791826" y="5771285"/>
            <a:ext cx="2053768" cy="3154710"/>
          </a:xfrm>
          <a:prstGeom prst="rect">
            <a:avLst/>
          </a:prstGeom>
        </p:spPr>
        <p:txBody>
          <a:bodyPr wrap="none">
            <a:spAutoFit/>
          </a:bodyPr>
          <a:lstStyle/>
          <a:p>
            <a:pPr algn="ctr"/>
            <a:r>
              <a:rPr lang="en-US" sz="19900" dirty="0">
                <a:solidFill>
                  <a:srgbClr val="D18305"/>
                </a:solidFill>
                <a:latin typeface="RaphaelIcons" pitchFamily="2" charset="0"/>
              </a:rPr>
              <a:t>0</a:t>
            </a:r>
            <a:endParaRPr lang="ru-RU" sz="19900" dirty="0">
              <a:solidFill>
                <a:srgbClr val="D18305"/>
              </a:solidFill>
            </a:endParaRPr>
          </a:p>
        </p:txBody>
      </p:sp>
    </p:spTree>
    <p:extLst>
      <p:ext uri="{BB962C8B-B14F-4D97-AF65-F5344CB8AC3E}">
        <p14:creationId xmlns:p14="http://schemas.microsoft.com/office/powerpoint/2010/main" val="1482828787"/>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75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1+#ppt_w/2"/>
                                          </p:val>
                                        </p:tav>
                                        <p:tav tm="100000">
                                          <p:val>
                                            <p:strVal val="#ppt_x"/>
                                          </p:val>
                                        </p:tav>
                                      </p:tavLst>
                                    </p:anim>
                                    <p:anim calcmode="lin" valueType="num">
                                      <p:cBhvr additive="base">
                                        <p:cTn id="8" dur="750" fill="hold"/>
                                        <p:tgtEl>
                                          <p:spTgt spid="40"/>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grpId="1" nodeType="withEffect">
                                  <p:stCondLst>
                                    <p:cond delay="0"/>
                                  </p:stCondLst>
                                  <p:childTnLst>
                                    <p:animRot by="21600000">
                                      <p:cBhvr>
                                        <p:cTn id="10" dur="2000" fill="hold"/>
                                        <p:tgtEl>
                                          <p:spTgt spid="40"/>
                                        </p:tgtEl>
                                        <p:attrNameLst>
                                          <p:attrName>r</p:attrName>
                                        </p:attrNameLst>
                                      </p:cBhvr>
                                    </p:animRot>
                                  </p:childTnLst>
                                </p:cTn>
                              </p:par>
                              <p:par>
                                <p:cTn id="11" presetID="2" presetClass="entr" presetSubtype="2" decel="100000" fill="hold" grpId="0" nodeType="withEffect">
                                  <p:stCondLst>
                                    <p:cond delay="75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750" fill="hold"/>
                                        <p:tgtEl>
                                          <p:spTgt spid="45"/>
                                        </p:tgtEl>
                                        <p:attrNameLst>
                                          <p:attrName>ppt_x</p:attrName>
                                        </p:attrNameLst>
                                      </p:cBhvr>
                                      <p:tavLst>
                                        <p:tav tm="0">
                                          <p:val>
                                            <p:strVal val="1+#ppt_w/2"/>
                                          </p:val>
                                        </p:tav>
                                        <p:tav tm="100000">
                                          <p:val>
                                            <p:strVal val="#ppt_x"/>
                                          </p:val>
                                        </p:tav>
                                      </p:tavLst>
                                    </p:anim>
                                    <p:anim calcmode="lin" valueType="num">
                                      <p:cBhvr additive="base">
                                        <p:cTn id="14" dur="750" fill="hold"/>
                                        <p:tgtEl>
                                          <p:spTgt spid="45"/>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grpId="1" nodeType="withEffect">
                                  <p:stCondLst>
                                    <p:cond delay="0"/>
                                  </p:stCondLst>
                                  <p:childTnLst>
                                    <p:animRot by="21600000">
                                      <p:cBhvr>
                                        <p:cTn id="16" dur="2000" fill="hold"/>
                                        <p:tgtEl>
                                          <p:spTgt spid="45"/>
                                        </p:tgtEl>
                                        <p:attrNameLst>
                                          <p:attrName>r</p:attrName>
                                        </p:attrNameLst>
                                      </p:cBhvr>
                                    </p:animRot>
                                  </p:childTnLst>
                                </p:cTn>
                              </p:par>
                              <p:par>
                                <p:cTn id="17" presetID="2" presetClass="entr" presetSubtype="2" decel="10000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750" fill="hold"/>
                                        <p:tgtEl>
                                          <p:spTgt spid="44"/>
                                        </p:tgtEl>
                                        <p:attrNameLst>
                                          <p:attrName>ppt_x</p:attrName>
                                        </p:attrNameLst>
                                      </p:cBhvr>
                                      <p:tavLst>
                                        <p:tav tm="0">
                                          <p:val>
                                            <p:strVal val="1+#ppt_w/2"/>
                                          </p:val>
                                        </p:tav>
                                        <p:tav tm="100000">
                                          <p:val>
                                            <p:strVal val="#ppt_x"/>
                                          </p:val>
                                        </p:tav>
                                      </p:tavLst>
                                    </p:anim>
                                    <p:anim calcmode="lin" valueType="num">
                                      <p:cBhvr additive="base">
                                        <p:cTn id="20" dur="750" fill="hold"/>
                                        <p:tgtEl>
                                          <p:spTgt spid="44"/>
                                        </p:tgtEl>
                                        <p:attrNameLst>
                                          <p:attrName>ppt_y</p:attrName>
                                        </p:attrNameLst>
                                      </p:cBhvr>
                                      <p:tavLst>
                                        <p:tav tm="0">
                                          <p:val>
                                            <p:strVal val="#ppt_y"/>
                                          </p:val>
                                        </p:tav>
                                        <p:tav tm="100000">
                                          <p:val>
                                            <p:strVal val="#ppt_y"/>
                                          </p:val>
                                        </p:tav>
                                      </p:tavLst>
                                    </p:anim>
                                  </p:childTnLst>
                                </p:cTn>
                              </p:par>
                              <p:par>
                                <p:cTn id="21" presetID="8" presetClass="emph" presetSubtype="0" repeatCount="indefinite" fill="hold" grpId="1" nodeType="withEffect">
                                  <p:stCondLst>
                                    <p:cond delay="0"/>
                                  </p:stCondLst>
                                  <p:childTnLst>
                                    <p:animRot by="21600000">
                                      <p:cBhvr>
                                        <p:cTn id="22" dur="2000" fill="hold"/>
                                        <p:tgtEl>
                                          <p:spTgt spid="44"/>
                                        </p:tgtEl>
                                        <p:attrNameLst>
                                          <p:attrName>r</p:attrName>
                                        </p:attrNameLst>
                                      </p:cBhvr>
                                    </p:animRot>
                                  </p:childTnLst>
                                </p:cTn>
                              </p:par>
                              <p:par>
                                <p:cTn id="23" presetID="2" presetClass="entr" presetSubtype="2" decel="100000" fill="hold" grpId="0" nodeType="withEffect">
                                  <p:stCondLst>
                                    <p:cond delay="5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750" fill="hold"/>
                                        <p:tgtEl>
                                          <p:spTgt spid="42"/>
                                        </p:tgtEl>
                                        <p:attrNameLst>
                                          <p:attrName>ppt_x</p:attrName>
                                        </p:attrNameLst>
                                      </p:cBhvr>
                                      <p:tavLst>
                                        <p:tav tm="0">
                                          <p:val>
                                            <p:strVal val="1+#ppt_w/2"/>
                                          </p:val>
                                        </p:tav>
                                        <p:tav tm="100000">
                                          <p:val>
                                            <p:strVal val="#ppt_x"/>
                                          </p:val>
                                        </p:tav>
                                      </p:tavLst>
                                    </p:anim>
                                    <p:anim calcmode="lin" valueType="num">
                                      <p:cBhvr additive="base">
                                        <p:cTn id="26" dur="750" fill="hold"/>
                                        <p:tgtEl>
                                          <p:spTgt spid="42"/>
                                        </p:tgtEl>
                                        <p:attrNameLst>
                                          <p:attrName>ppt_y</p:attrName>
                                        </p:attrNameLst>
                                      </p:cBhvr>
                                      <p:tavLst>
                                        <p:tav tm="0">
                                          <p:val>
                                            <p:strVal val="#ppt_y"/>
                                          </p:val>
                                        </p:tav>
                                        <p:tav tm="100000">
                                          <p:val>
                                            <p:strVal val="#ppt_y"/>
                                          </p:val>
                                        </p:tav>
                                      </p:tavLst>
                                    </p:anim>
                                  </p:childTnLst>
                                </p:cTn>
                              </p:par>
                              <p:par>
                                <p:cTn id="27" presetID="8" presetClass="emph" presetSubtype="0" repeatCount="indefinite" fill="hold" grpId="1" nodeType="withEffect">
                                  <p:stCondLst>
                                    <p:cond delay="0"/>
                                  </p:stCondLst>
                                  <p:childTnLst>
                                    <p:animRot by="21600000">
                                      <p:cBhvr>
                                        <p:cTn id="28" dur="2000" fill="hold"/>
                                        <p:tgtEl>
                                          <p:spTgt spid="42"/>
                                        </p:tgtEl>
                                        <p:attrNameLst>
                                          <p:attrName>r</p:attrName>
                                        </p:attrNameLst>
                                      </p:cBhvr>
                                    </p:animRot>
                                  </p:childTnLst>
                                </p:cTn>
                              </p:par>
                              <p:par>
                                <p:cTn id="29" presetID="2" presetClass="entr" presetSubtype="2" decel="10000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8" presetClass="emph" presetSubtype="0" repeatCount="indefinite" fill="hold" grpId="1" nodeType="withEffect">
                                  <p:stCondLst>
                                    <p:cond delay="0"/>
                                  </p:stCondLst>
                                  <p:childTnLst>
                                    <p:animRot by="21600000">
                                      <p:cBhvr>
                                        <p:cTn id="34" dur="2000" fill="hold"/>
                                        <p:tgtEl>
                                          <p:spTgt spid="46"/>
                                        </p:tgtEl>
                                        <p:attrNameLst>
                                          <p:attrName>r</p:attrName>
                                        </p:attrNameLst>
                                      </p:cBhvr>
                                    </p:animRot>
                                  </p:childTnLst>
                                </p:cTn>
                              </p:par>
                              <p:par>
                                <p:cTn id="35" presetID="2" presetClass="entr" presetSubtype="2" decel="100000" fill="hold" grpId="0" nodeType="withEffect">
                                  <p:stCondLst>
                                    <p:cond delay="150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750" fill="hold"/>
                                        <p:tgtEl>
                                          <p:spTgt spid="39"/>
                                        </p:tgtEl>
                                        <p:attrNameLst>
                                          <p:attrName>ppt_x</p:attrName>
                                        </p:attrNameLst>
                                      </p:cBhvr>
                                      <p:tavLst>
                                        <p:tav tm="0">
                                          <p:val>
                                            <p:strVal val="1+#ppt_w/2"/>
                                          </p:val>
                                        </p:tav>
                                        <p:tav tm="100000">
                                          <p:val>
                                            <p:strVal val="#ppt_x"/>
                                          </p:val>
                                        </p:tav>
                                      </p:tavLst>
                                    </p:anim>
                                    <p:anim calcmode="lin" valueType="num">
                                      <p:cBhvr additive="base">
                                        <p:cTn id="38" dur="750" fill="hold"/>
                                        <p:tgtEl>
                                          <p:spTgt spid="39"/>
                                        </p:tgtEl>
                                        <p:attrNameLst>
                                          <p:attrName>ppt_y</p:attrName>
                                        </p:attrNameLst>
                                      </p:cBhvr>
                                      <p:tavLst>
                                        <p:tav tm="0">
                                          <p:val>
                                            <p:strVal val="#ppt_y"/>
                                          </p:val>
                                        </p:tav>
                                        <p:tav tm="100000">
                                          <p:val>
                                            <p:strVal val="#ppt_y"/>
                                          </p:val>
                                        </p:tav>
                                      </p:tavLst>
                                    </p:anim>
                                  </p:childTnLst>
                                </p:cTn>
                              </p:par>
                              <p:par>
                                <p:cTn id="39" presetID="8" presetClass="emph" presetSubtype="0" repeatCount="indefinite" fill="hold" grpId="1" nodeType="withEffect">
                                  <p:stCondLst>
                                    <p:cond delay="0"/>
                                  </p:stCondLst>
                                  <p:childTnLst>
                                    <p:animRot by="21600000">
                                      <p:cBhvr>
                                        <p:cTn id="40" dur="2000" fill="hold"/>
                                        <p:tgtEl>
                                          <p:spTgt spid="39"/>
                                        </p:tgtEl>
                                        <p:attrNameLst>
                                          <p:attrName>r</p:attrName>
                                        </p:attrNameLst>
                                      </p:cBhvr>
                                    </p:animRot>
                                  </p:childTnLst>
                                </p:cTn>
                              </p:par>
                              <p:par>
                                <p:cTn id="41" presetID="2" presetClass="entr" presetSubtype="2"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1+#ppt_w/2"/>
                                          </p:val>
                                        </p:tav>
                                        <p:tav tm="100000">
                                          <p:val>
                                            <p:strVal val="#ppt_x"/>
                                          </p:val>
                                        </p:tav>
                                      </p:tavLst>
                                    </p:anim>
                                    <p:anim calcmode="lin" valueType="num">
                                      <p:cBhvr additive="base">
                                        <p:cTn id="44" dur="750" fill="hold"/>
                                        <p:tgtEl>
                                          <p:spTgt spid="38"/>
                                        </p:tgtEl>
                                        <p:attrNameLst>
                                          <p:attrName>ppt_y</p:attrName>
                                        </p:attrNameLst>
                                      </p:cBhvr>
                                      <p:tavLst>
                                        <p:tav tm="0">
                                          <p:val>
                                            <p:strVal val="#ppt_y"/>
                                          </p:val>
                                        </p:tav>
                                        <p:tav tm="100000">
                                          <p:val>
                                            <p:strVal val="#ppt_y"/>
                                          </p:val>
                                        </p:tav>
                                      </p:tavLst>
                                    </p:anim>
                                  </p:childTnLst>
                                </p:cTn>
                              </p:par>
                              <p:par>
                                <p:cTn id="45" presetID="8" presetClass="emph" presetSubtype="0" repeatCount="indefinite" fill="hold" grpId="1" nodeType="withEffect">
                                  <p:stCondLst>
                                    <p:cond delay="0"/>
                                  </p:stCondLst>
                                  <p:childTnLst>
                                    <p:animRot by="21600000">
                                      <p:cBhvr>
                                        <p:cTn id="46" dur="2000" fill="hold"/>
                                        <p:tgtEl>
                                          <p:spTgt spid="38"/>
                                        </p:tgtEl>
                                        <p:attrNameLst>
                                          <p:attrName>r</p:attrName>
                                        </p:attrNameLst>
                                      </p:cBhvr>
                                    </p:animRot>
                                  </p:childTnLst>
                                </p:cTn>
                              </p:par>
                              <p:par>
                                <p:cTn id="47" presetID="2" presetClass="entr" presetSubtype="2" decel="100000" fill="hold" grpId="0" nodeType="withEffect">
                                  <p:stCondLst>
                                    <p:cond delay="75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750" fill="hold"/>
                                        <p:tgtEl>
                                          <p:spTgt spid="47"/>
                                        </p:tgtEl>
                                        <p:attrNameLst>
                                          <p:attrName>ppt_x</p:attrName>
                                        </p:attrNameLst>
                                      </p:cBhvr>
                                      <p:tavLst>
                                        <p:tav tm="0">
                                          <p:val>
                                            <p:strVal val="1+#ppt_w/2"/>
                                          </p:val>
                                        </p:tav>
                                        <p:tav tm="100000">
                                          <p:val>
                                            <p:strVal val="#ppt_x"/>
                                          </p:val>
                                        </p:tav>
                                      </p:tavLst>
                                    </p:anim>
                                    <p:anim calcmode="lin" valueType="num">
                                      <p:cBhvr additive="base">
                                        <p:cTn id="50" dur="750" fill="hold"/>
                                        <p:tgtEl>
                                          <p:spTgt spid="47"/>
                                        </p:tgtEl>
                                        <p:attrNameLst>
                                          <p:attrName>ppt_y</p:attrName>
                                        </p:attrNameLst>
                                      </p:cBhvr>
                                      <p:tavLst>
                                        <p:tav tm="0">
                                          <p:val>
                                            <p:strVal val="#ppt_y"/>
                                          </p:val>
                                        </p:tav>
                                        <p:tav tm="100000">
                                          <p:val>
                                            <p:strVal val="#ppt_y"/>
                                          </p:val>
                                        </p:tav>
                                      </p:tavLst>
                                    </p:anim>
                                  </p:childTnLst>
                                </p:cTn>
                              </p:par>
                              <p:par>
                                <p:cTn id="51" presetID="8" presetClass="emph" presetSubtype="0" repeatCount="indefinite" fill="hold" grpId="1" nodeType="withEffect">
                                  <p:stCondLst>
                                    <p:cond delay="0"/>
                                  </p:stCondLst>
                                  <p:childTnLst>
                                    <p:animRot by="21600000">
                                      <p:cBhvr>
                                        <p:cTn id="52" dur="2000" fill="hold"/>
                                        <p:tgtEl>
                                          <p:spTgt spid="47"/>
                                        </p:tgtEl>
                                        <p:attrNameLst>
                                          <p:attrName>r</p:attrName>
                                        </p:attrNameLst>
                                      </p:cBhvr>
                                    </p:animRot>
                                  </p:childTnLst>
                                </p:cTn>
                              </p:par>
                              <p:par>
                                <p:cTn id="53" presetID="2" presetClass="entr" presetSubtype="2" decel="10000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750" fill="hold"/>
                                        <p:tgtEl>
                                          <p:spTgt spid="48"/>
                                        </p:tgtEl>
                                        <p:attrNameLst>
                                          <p:attrName>ppt_x</p:attrName>
                                        </p:attrNameLst>
                                      </p:cBhvr>
                                      <p:tavLst>
                                        <p:tav tm="0">
                                          <p:val>
                                            <p:strVal val="1+#ppt_w/2"/>
                                          </p:val>
                                        </p:tav>
                                        <p:tav tm="100000">
                                          <p:val>
                                            <p:strVal val="#ppt_x"/>
                                          </p:val>
                                        </p:tav>
                                      </p:tavLst>
                                    </p:anim>
                                    <p:anim calcmode="lin" valueType="num">
                                      <p:cBhvr additive="base">
                                        <p:cTn id="56" dur="750" fill="hold"/>
                                        <p:tgtEl>
                                          <p:spTgt spid="48"/>
                                        </p:tgtEl>
                                        <p:attrNameLst>
                                          <p:attrName>ppt_y</p:attrName>
                                        </p:attrNameLst>
                                      </p:cBhvr>
                                      <p:tavLst>
                                        <p:tav tm="0">
                                          <p:val>
                                            <p:strVal val="#ppt_y"/>
                                          </p:val>
                                        </p:tav>
                                        <p:tav tm="100000">
                                          <p:val>
                                            <p:strVal val="#ppt_y"/>
                                          </p:val>
                                        </p:tav>
                                      </p:tavLst>
                                    </p:anim>
                                  </p:childTnLst>
                                </p:cTn>
                              </p:par>
                              <p:par>
                                <p:cTn id="57" presetID="8" presetClass="emph" presetSubtype="0" repeatCount="indefinite" fill="hold" grpId="1" nodeType="withEffect">
                                  <p:stCondLst>
                                    <p:cond delay="0"/>
                                  </p:stCondLst>
                                  <p:childTnLst>
                                    <p:animRot by="21600000">
                                      <p:cBhvr>
                                        <p:cTn id="58" dur="2000" fill="hold"/>
                                        <p:tgtEl>
                                          <p:spTgt spid="48"/>
                                        </p:tgtEl>
                                        <p:attrNameLst>
                                          <p:attrName>r</p:attrName>
                                        </p:attrNameLst>
                                      </p:cBhvr>
                                    </p:animRot>
                                  </p:childTnLst>
                                </p:cTn>
                              </p:par>
                              <p:par>
                                <p:cTn id="59" presetID="2" presetClass="entr" presetSubtype="2" decel="100000" fill="hold" grpId="0" nodeType="withEffect">
                                  <p:stCondLst>
                                    <p:cond delay="25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750" fill="hold"/>
                                        <p:tgtEl>
                                          <p:spTgt spid="41"/>
                                        </p:tgtEl>
                                        <p:attrNameLst>
                                          <p:attrName>ppt_x</p:attrName>
                                        </p:attrNameLst>
                                      </p:cBhvr>
                                      <p:tavLst>
                                        <p:tav tm="0">
                                          <p:val>
                                            <p:strVal val="1+#ppt_w/2"/>
                                          </p:val>
                                        </p:tav>
                                        <p:tav tm="100000">
                                          <p:val>
                                            <p:strVal val="#ppt_x"/>
                                          </p:val>
                                        </p:tav>
                                      </p:tavLst>
                                    </p:anim>
                                    <p:anim calcmode="lin" valueType="num">
                                      <p:cBhvr additive="base">
                                        <p:cTn id="62" dur="750" fill="hold"/>
                                        <p:tgtEl>
                                          <p:spTgt spid="41"/>
                                        </p:tgtEl>
                                        <p:attrNameLst>
                                          <p:attrName>ppt_y</p:attrName>
                                        </p:attrNameLst>
                                      </p:cBhvr>
                                      <p:tavLst>
                                        <p:tav tm="0">
                                          <p:val>
                                            <p:strVal val="#ppt_y"/>
                                          </p:val>
                                        </p:tav>
                                        <p:tav tm="100000">
                                          <p:val>
                                            <p:strVal val="#ppt_y"/>
                                          </p:val>
                                        </p:tav>
                                      </p:tavLst>
                                    </p:anim>
                                  </p:childTnLst>
                                </p:cTn>
                              </p:par>
                              <p:par>
                                <p:cTn id="63" presetID="8" presetClass="emph" presetSubtype="0" repeatCount="indefinite" fill="hold" grpId="1" nodeType="withEffect">
                                  <p:stCondLst>
                                    <p:cond delay="0"/>
                                  </p:stCondLst>
                                  <p:childTnLst>
                                    <p:animRot by="21600000">
                                      <p:cBhvr>
                                        <p:cTn id="64" dur="2000" fill="hold"/>
                                        <p:tgtEl>
                                          <p:spTgt spid="41"/>
                                        </p:tgtEl>
                                        <p:attrNameLst>
                                          <p:attrName>r</p:attrName>
                                        </p:attrNameLst>
                                      </p:cBhvr>
                                    </p:animRot>
                                  </p:childTnLst>
                                </p:cTn>
                              </p:par>
                              <p:par>
                                <p:cTn id="65" presetID="2" presetClass="entr" presetSubtype="2" decel="100000" fill="hold" grpId="0" nodeType="withEffect">
                                  <p:stCondLst>
                                    <p:cond delay="75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750" fill="hold"/>
                                        <p:tgtEl>
                                          <p:spTgt spid="43"/>
                                        </p:tgtEl>
                                        <p:attrNameLst>
                                          <p:attrName>ppt_x</p:attrName>
                                        </p:attrNameLst>
                                      </p:cBhvr>
                                      <p:tavLst>
                                        <p:tav tm="0">
                                          <p:val>
                                            <p:strVal val="1+#ppt_w/2"/>
                                          </p:val>
                                        </p:tav>
                                        <p:tav tm="100000">
                                          <p:val>
                                            <p:strVal val="#ppt_x"/>
                                          </p:val>
                                        </p:tav>
                                      </p:tavLst>
                                    </p:anim>
                                    <p:anim calcmode="lin" valueType="num">
                                      <p:cBhvr additive="base">
                                        <p:cTn id="68" dur="750" fill="hold"/>
                                        <p:tgtEl>
                                          <p:spTgt spid="43"/>
                                        </p:tgtEl>
                                        <p:attrNameLst>
                                          <p:attrName>ppt_y</p:attrName>
                                        </p:attrNameLst>
                                      </p:cBhvr>
                                      <p:tavLst>
                                        <p:tav tm="0">
                                          <p:val>
                                            <p:strVal val="#ppt_y"/>
                                          </p:val>
                                        </p:tav>
                                        <p:tav tm="100000">
                                          <p:val>
                                            <p:strVal val="#ppt_y"/>
                                          </p:val>
                                        </p:tav>
                                      </p:tavLst>
                                    </p:anim>
                                  </p:childTnLst>
                                </p:cTn>
                              </p:par>
                              <p:par>
                                <p:cTn id="69" presetID="8" presetClass="emph" presetSubtype="0" repeatCount="indefinite" fill="hold" grpId="1" nodeType="withEffect">
                                  <p:stCondLst>
                                    <p:cond delay="0"/>
                                  </p:stCondLst>
                                  <p:childTnLst>
                                    <p:animRot by="21600000">
                                      <p:cBhvr>
                                        <p:cTn id="70" dur="2000" fill="hold"/>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RKETING SECTION BREAK">
    <p:bg>
      <p:bgPr>
        <a:solidFill>
          <a:srgbClr val="FE4E50"/>
        </a:solidFill>
        <a:effectLst/>
      </p:bgPr>
    </p:bg>
    <p:spTree>
      <p:nvGrpSpPr>
        <p:cNvPr id="1" name=""/>
        <p:cNvGrpSpPr/>
        <p:nvPr/>
      </p:nvGrpSpPr>
      <p:grpSpPr>
        <a:xfrm>
          <a:off x="0" y="0"/>
          <a:ext cx="0" cy="0"/>
          <a:chOff x="0" y="0"/>
          <a:chExt cx="0" cy="0"/>
        </a:xfrm>
      </p:grpSpPr>
      <p:sp>
        <p:nvSpPr>
          <p:cNvPr id="6" name="Text Placeholder 16"/>
          <p:cNvSpPr>
            <a:spLocks noGrp="1"/>
          </p:cNvSpPr>
          <p:nvPr>
            <p:ph type="body" sz="quarter" idx="10" hasCustomPrompt="1"/>
          </p:nvPr>
        </p:nvSpPr>
        <p:spPr>
          <a:xfrm>
            <a:off x="3637982" y="2781800"/>
            <a:ext cx="6401367" cy="1237749"/>
          </a:xfrm>
          <a:noFill/>
        </p:spPr>
        <p:txBody>
          <a:bodyPr>
            <a:noAutofit/>
          </a:bodyPr>
          <a:lstStyle>
            <a:lvl1pPr marL="0" indent="0">
              <a:buNone/>
              <a:defRPr sz="9600" b="1" spc="-300">
                <a:solidFill>
                  <a:schemeClr val="bg1"/>
                </a:solidFill>
                <a:latin typeface="Source Sans Pro" panose="020B0503030403020204" pitchFamily="34" charset="0"/>
              </a:defRPr>
            </a:lvl1pPr>
          </a:lstStyle>
          <a:p>
            <a:pPr lvl="0"/>
            <a:r>
              <a:rPr lang="en-MY" dirty="0" smtClean="0"/>
              <a:t>MARKETING</a:t>
            </a:r>
            <a:endParaRPr lang="en-MY" dirty="0"/>
          </a:p>
        </p:txBody>
      </p:sp>
      <p:sp>
        <p:nvSpPr>
          <p:cNvPr id="20" name="Rectangle 19"/>
          <p:cNvSpPr/>
          <p:nvPr userDrawn="1"/>
        </p:nvSpPr>
        <p:spPr>
          <a:xfrm rot="3930789">
            <a:off x="-364435" y="-1504185"/>
            <a:ext cx="2550699" cy="4508927"/>
          </a:xfrm>
          <a:prstGeom prst="rect">
            <a:avLst/>
          </a:prstGeom>
        </p:spPr>
        <p:txBody>
          <a:bodyPr wrap="none">
            <a:spAutoFit/>
          </a:bodyPr>
          <a:lstStyle/>
          <a:p>
            <a:pPr algn="ctr"/>
            <a:r>
              <a:rPr lang="en-US" sz="28700" dirty="0">
                <a:solidFill>
                  <a:srgbClr val="E20000"/>
                </a:solidFill>
                <a:latin typeface="Modern Pictograms" pitchFamily="50" charset="0"/>
              </a:rPr>
              <a:t>$</a:t>
            </a:r>
            <a:endParaRPr lang="ru-RU" sz="28700" dirty="0">
              <a:solidFill>
                <a:srgbClr val="E20000"/>
              </a:solidFill>
            </a:endParaRPr>
          </a:p>
        </p:txBody>
      </p:sp>
      <p:sp>
        <p:nvSpPr>
          <p:cNvPr id="21" name="Rectangle 20"/>
          <p:cNvSpPr/>
          <p:nvPr userDrawn="1"/>
        </p:nvSpPr>
        <p:spPr>
          <a:xfrm rot="8487899">
            <a:off x="-480490" y="2293208"/>
            <a:ext cx="2550699" cy="4508927"/>
          </a:xfrm>
          <a:prstGeom prst="rect">
            <a:avLst/>
          </a:prstGeom>
        </p:spPr>
        <p:txBody>
          <a:bodyPr wrap="none">
            <a:spAutoFit/>
          </a:bodyPr>
          <a:lstStyle/>
          <a:p>
            <a:pPr algn="ctr"/>
            <a:r>
              <a:rPr lang="en-US" sz="28700" dirty="0">
                <a:solidFill>
                  <a:srgbClr val="E20000"/>
                </a:solidFill>
                <a:latin typeface="Modern Pictograms" pitchFamily="50" charset="0"/>
              </a:rPr>
              <a:t>$</a:t>
            </a:r>
            <a:endParaRPr lang="ru-RU" sz="28700" dirty="0">
              <a:solidFill>
                <a:srgbClr val="E20000"/>
              </a:solidFill>
            </a:endParaRPr>
          </a:p>
        </p:txBody>
      </p:sp>
      <p:sp>
        <p:nvSpPr>
          <p:cNvPr id="22" name="Rectangle 21"/>
          <p:cNvSpPr/>
          <p:nvPr userDrawn="1"/>
        </p:nvSpPr>
        <p:spPr>
          <a:xfrm rot="20379912">
            <a:off x="-467962" y="4448579"/>
            <a:ext cx="1826141" cy="3154710"/>
          </a:xfrm>
          <a:prstGeom prst="rect">
            <a:avLst/>
          </a:prstGeom>
        </p:spPr>
        <p:txBody>
          <a:bodyPr wrap="none">
            <a:spAutoFit/>
          </a:bodyPr>
          <a:lstStyle/>
          <a:p>
            <a:pPr algn="ctr"/>
            <a:r>
              <a:rPr lang="en-US" sz="19900" dirty="0">
                <a:solidFill>
                  <a:srgbClr val="E20000"/>
                </a:solidFill>
                <a:latin typeface="Modern Pictograms" pitchFamily="50" charset="0"/>
              </a:rPr>
              <a:t>$</a:t>
            </a:r>
            <a:endParaRPr lang="ru-RU" sz="19900" dirty="0">
              <a:solidFill>
                <a:srgbClr val="E20000"/>
              </a:solidFill>
            </a:endParaRPr>
          </a:p>
        </p:txBody>
      </p:sp>
      <p:sp>
        <p:nvSpPr>
          <p:cNvPr id="23" name="Rectangle 22"/>
          <p:cNvSpPr/>
          <p:nvPr userDrawn="1"/>
        </p:nvSpPr>
        <p:spPr>
          <a:xfrm rot="3107046">
            <a:off x="-124877" y="1404743"/>
            <a:ext cx="1322798" cy="2215991"/>
          </a:xfrm>
          <a:prstGeom prst="rect">
            <a:avLst/>
          </a:prstGeom>
        </p:spPr>
        <p:txBody>
          <a:bodyPr wrap="none">
            <a:spAutoFit/>
          </a:bodyPr>
          <a:lstStyle/>
          <a:p>
            <a:pPr algn="ctr"/>
            <a:r>
              <a:rPr lang="en-US" sz="13800" dirty="0">
                <a:solidFill>
                  <a:srgbClr val="E20000"/>
                </a:solidFill>
                <a:latin typeface="Modern Pictograms" pitchFamily="50" charset="0"/>
              </a:rPr>
              <a:t>$</a:t>
            </a:r>
            <a:endParaRPr lang="ru-RU" sz="13800" dirty="0">
              <a:solidFill>
                <a:srgbClr val="E20000"/>
              </a:solidFill>
            </a:endParaRPr>
          </a:p>
        </p:txBody>
      </p:sp>
      <p:sp>
        <p:nvSpPr>
          <p:cNvPr id="24" name="Rectangle 23"/>
          <p:cNvSpPr/>
          <p:nvPr userDrawn="1"/>
        </p:nvSpPr>
        <p:spPr>
          <a:xfrm rot="427610">
            <a:off x="850537" y="548541"/>
            <a:ext cx="2154756" cy="3770263"/>
          </a:xfrm>
          <a:prstGeom prst="rect">
            <a:avLst/>
          </a:prstGeom>
        </p:spPr>
        <p:txBody>
          <a:bodyPr wrap="none">
            <a:spAutoFit/>
          </a:bodyPr>
          <a:lstStyle/>
          <a:p>
            <a:pPr algn="ctr"/>
            <a:r>
              <a:rPr lang="en-US" sz="23900" dirty="0">
                <a:solidFill>
                  <a:srgbClr val="E20000"/>
                </a:solidFill>
                <a:latin typeface="Modern Pictograms" pitchFamily="50" charset="0"/>
              </a:rPr>
              <a:t>$</a:t>
            </a:r>
            <a:endParaRPr lang="ru-RU" sz="23900" dirty="0">
              <a:solidFill>
                <a:srgbClr val="E20000"/>
              </a:solidFill>
            </a:endParaRPr>
          </a:p>
        </p:txBody>
      </p:sp>
      <p:sp>
        <p:nvSpPr>
          <p:cNvPr id="25" name="Rectangle 24"/>
          <p:cNvSpPr/>
          <p:nvPr userDrawn="1"/>
        </p:nvSpPr>
        <p:spPr>
          <a:xfrm rot="1309217">
            <a:off x="1216109" y="3360874"/>
            <a:ext cx="2550699" cy="4508927"/>
          </a:xfrm>
          <a:prstGeom prst="rect">
            <a:avLst/>
          </a:prstGeom>
        </p:spPr>
        <p:txBody>
          <a:bodyPr wrap="none">
            <a:spAutoFit/>
          </a:bodyPr>
          <a:lstStyle/>
          <a:p>
            <a:pPr algn="ctr"/>
            <a:r>
              <a:rPr lang="en-US" sz="28700" dirty="0">
                <a:solidFill>
                  <a:srgbClr val="E20000"/>
                </a:solidFill>
                <a:latin typeface="Modern Pictograms" pitchFamily="50" charset="0"/>
              </a:rPr>
              <a:t>$</a:t>
            </a:r>
            <a:endParaRPr lang="ru-RU" sz="28700" dirty="0">
              <a:solidFill>
                <a:srgbClr val="E20000"/>
              </a:solidFill>
            </a:endParaRPr>
          </a:p>
        </p:txBody>
      </p:sp>
      <p:sp>
        <p:nvSpPr>
          <p:cNvPr id="26" name="Rectangle 25"/>
          <p:cNvSpPr/>
          <p:nvPr userDrawn="1"/>
        </p:nvSpPr>
        <p:spPr>
          <a:xfrm rot="20768729">
            <a:off x="1786650" y="-588732"/>
            <a:ext cx="1553630" cy="2646878"/>
          </a:xfrm>
          <a:prstGeom prst="rect">
            <a:avLst/>
          </a:prstGeom>
        </p:spPr>
        <p:txBody>
          <a:bodyPr wrap="none">
            <a:spAutoFit/>
          </a:bodyPr>
          <a:lstStyle/>
          <a:p>
            <a:pPr algn="ctr"/>
            <a:r>
              <a:rPr lang="en-US" sz="16600" dirty="0">
                <a:solidFill>
                  <a:srgbClr val="E20000"/>
                </a:solidFill>
                <a:latin typeface="Modern Pictograms" pitchFamily="50" charset="0"/>
              </a:rPr>
              <a:t>$</a:t>
            </a:r>
            <a:endParaRPr lang="ru-RU" sz="16600" dirty="0">
              <a:solidFill>
                <a:srgbClr val="E20000"/>
              </a:solidFill>
            </a:endParaRPr>
          </a:p>
        </p:txBody>
      </p:sp>
      <p:sp>
        <p:nvSpPr>
          <p:cNvPr id="27" name="Rectangle 26"/>
          <p:cNvSpPr/>
          <p:nvPr userDrawn="1"/>
        </p:nvSpPr>
        <p:spPr>
          <a:xfrm rot="15345131">
            <a:off x="1388081" y="3160403"/>
            <a:ext cx="1133644" cy="1862048"/>
          </a:xfrm>
          <a:prstGeom prst="rect">
            <a:avLst/>
          </a:prstGeom>
        </p:spPr>
        <p:txBody>
          <a:bodyPr wrap="none">
            <a:spAutoFit/>
          </a:bodyPr>
          <a:lstStyle/>
          <a:p>
            <a:pPr algn="ctr"/>
            <a:r>
              <a:rPr lang="en-US" sz="11500" dirty="0">
                <a:solidFill>
                  <a:srgbClr val="E20000"/>
                </a:solidFill>
                <a:latin typeface="Modern Pictograms" pitchFamily="50" charset="0"/>
              </a:rPr>
              <a:t>$</a:t>
            </a:r>
            <a:endParaRPr lang="ru-RU" sz="11500" dirty="0">
              <a:solidFill>
                <a:srgbClr val="E20000"/>
              </a:solidFill>
            </a:endParaRPr>
          </a:p>
        </p:txBody>
      </p:sp>
      <p:sp>
        <p:nvSpPr>
          <p:cNvPr id="28" name="Rectangle 27"/>
          <p:cNvSpPr/>
          <p:nvPr userDrawn="1"/>
        </p:nvSpPr>
        <p:spPr>
          <a:xfrm rot="16973087">
            <a:off x="1292511" y="647470"/>
            <a:ext cx="777777" cy="1200329"/>
          </a:xfrm>
          <a:prstGeom prst="rect">
            <a:avLst/>
          </a:prstGeom>
        </p:spPr>
        <p:txBody>
          <a:bodyPr wrap="none">
            <a:spAutoFit/>
          </a:bodyPr>
          <a:lstStyle/>
          <a:p>
            <a:pPr algn="ctr"/>
            <a:r>
              <a:rPr lang="en-US" sz="7200" dirty="0">
                <a:solidFill>
                  <a:srgbClr val="E20000"/>
                </a:solidFill>
                <a:latin typeface="Modern Pictograms" pitchFamily="50" charset="0"/>
              </a:rPr>
              <a:t>$</a:t>
            </a:r>
            <a:endParaRPr lang="ru-RU" sz="7200" dirty="0">
              <a:solidFill>
                <a:srgbClr val="E20000"/>
              </a:solidFill>
            </a:endParaRPr>
          </a:p>
        </p:txBody>
      </p:sp>
      <p:sp>
        <p:nvSpPr>
          <p:cNvPr id="29" name="Rectangle 28"/>
          <p:cNvSpPr/>
          <p:nvPr userDrawn="1"/>
        </p:nvSpPr>
        <p:spPr>
          <a:xfrm rot="3107046">
            <a:off x="3300540" y="5365902"/>
            <a:ext cx="1133644" cy="1862048"/>
          </a:xfrm>
          <a:prstGeom prst="rect">
            <a:avLst/>
          </a:prstGeom>
        </p:spPr>
        <p:txBody>
          <a:bodyPr wrap="none">
            <a:spAutoFit/>
          </a:bodyPr>
          <a:lstStyle/>
          <a:p>
            <a:pPr algn="ctr"/>
            <a:r>
              <a:rPr lang="en-US" sz="11500" dirty="0">
                <a:solidFill>
                  <a:srgbClr val="E20000"/>
                </a:solidFill>
                <a:latin typeface="Modern Pictograms" pitchFamily="50" charset="0"/>
              </a:rPr>
              <a:t>$</a:t>
            </a:r>
            <a:endParaRPr lang="ru-RU" sz="11500" dirty="0">
              <a:solidFill>
                <a:srgbClr val="E20000"/>
              </a:solidFill>
            </a:endParaRPr>
          </a:p>
        </p:txBody>
      </p:sp>
    </p:spTree>
    <p:extLst>
      <p:ext uri="{BB962C8B-B14F-4D97-AF65-F5344CB8AC3E}">
        <p14:creationId xmlns:p14="http://schemas.microsoft.com/office/powerpoint/2010/main" val="2073286543"/>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grpId="0" nodeType="after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p:cTn id="7" dur="1500" fill="hold"/>
                                        <p:tgtEl>
                                          <p:spTgt spid="22"/>
                                        </p:tgtEl>
                                        <p:attrNameLst>
                                          <p:attrName>ppt_w</p:attrName>
                                        </p:attrNameLst>
                                      </p:cBhvr>
                                      <p:tavLst>
                                        <p:tav tm="0">
                                          <p:val>
                                            <p:fltVal val="0"/>
                                          </p:val>
                                        </p:tav>
                                        <p:tav tm="100000">
                                          <p:val>
                                            <p:strVal val="#ppt_w"/>
                                          </p:val>
                                        </p:tav>
                                      </p:tavLst>
                                    </p:anim>
                                    <p:anim calcmode="lin" valueType="num">
                                      <p:cBhvr>
                                        <p:cTn id="8" dur="1500" fill="hold"/>
                                        <p:tgtEl>
                                          <p:spTgt spid="22"/>
                                        </p:tgtEl>
                                        <p:attrNameLst>
                                          <p:attrName>ppt_h</p:attrName>
                                        </p:attrNameLst>
                                      </p:cBhvr>
                                      <p:tavLst>
                                        <p:tav tm="0">
                                          <p:val>
                                            <p:fltVal val="0"/>
                                          </p:val>
                                        </p:tav>
                                        <p:tav tm="100000">
                                          <p:val>
                                            <p:strVal val="#ppt_h"/>
                                          </p:val>
                                        </p:tav>
                                      </p:tavLst>
                                    </p:anim>
                                    <p:anim calcmode="lin" valueType="num">
                                      <p:cBhvr>
                                        <p:cTn id="9" dur="1500" fill="hold"/>
                                        <p:tgtEl>
                                          <p:spTgt spid="22"/>
                                        </p:tgtEl>
                                        <p:attrNameLst>
                                          <p:attrName>style.rotation</p:attrName>
                                        </p:attrNameLst>
                                      </p:cBhvr>
                                      <p:tavLst>
                                        <p:tav tm="0">
                                          <p:val>
                                            <p:fltVal val="90"/>
                                          </p:val>
                                        </p:tav>
                                        <p:tav tm="100000">
                                          <p:val>
                                            <p:fltVal val="0"/>
                                          </p:val>
                                        </p:tav>
                                      </p:tavLst>
                                    </p:anim>
                                    <p:animEffect transition="in" filter="fade">
                                      <p:cBhvr>
                                        <p:cTn id="10" dur="1500"/>
                                        <p:tgtEl>
                                          <p:spTgt spid="22"/>
                                        </p:tgtEl>
                                      </p:cBhvr>
                                    </p:animEffect>
                                  </p:childTnLst>
                                </p:cTn>
                              </p:par>
                              <p:par>
                                <p:cTn id="11" presetID="31" presetClass="entr" presetSubtype="0" repeatCount="indefinite" fill="hold" grpId="0" nodeType="withEffect">
                                  <p:stCondLst>
                                    <p:cond delay="50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500" fill="hold"/>
                                        <p:tgtEl>
                                          <p:spTgt spid="27"/>
                                        </p:tgtEl>
                                        <p:attrNameLst>
                                          <p:attrName>ppt_w</p:attrName>
                                        </p:attrNameLst>
                                      </p:cBhvr>
                                      <p:tavLst>
                                        <p:tav tm="0">
                                          <p:val>
                                            <p:fltVal val="0"/>
                                          </p:val>
                                        </p:tav>
                                        <p:tav tm="100000">
                                          <p:val>
                                            <p:strVal val="#ppt_w"/>
                                          </p:val>
                                        </p:tav>
                                      </p:tavLst>
                                    </p:anim>
                                    <p:anim calcmode="lin" valueType="num">
                                      <p:cBhvr>
                                        <p:cTn id="14" dur="1500" fill="hold"/>
                                        <p:tgtEl>
                                          <p:spTgt spid="27"/>
                                        </p:tgtEl>
                                        <p:attrNameLst>
                                          <p:attrName>ppt_h</p:attrName>
                                        </p:attrNameLst>
                                      </p:cBhvr>
                                      <p:tavLst>
                                        <p:tav tm="0">
                                          <p:val>
                                            <p:fltVal val="0"/>
                                          </p:val>
                                        </p:tav>
                                        <p:tav tm="100000">
                                          <p:val>
                                            <p:strVal val="#ppt_h"/>
                                          </p:val>
                                        </p:tav>
                                      </p:tavLst>
                                    </p:anim>
                                    <p:anim calcmode="lin" valueType="num">
                                      <p:cBhvr>
                                        <p:cTn id="15" dur="1500" fill="hold"/>
                                        <p:tgtEl>
                                          <p:spTgt spid="27"/>
                                        </p:tgtEl>
                                        <p:attrNameLst>
                                          <p:attrName>style.rotation</p:attrName>
                                        </p:attrNameLst>
                                      </p:cBhvr>
                                      <p:tavLst>
                                        <p:tav tm="0">
                                          <p:val>
                                            <p:fltVal val="90"/>
                                          </p:val>
                                        </p:tav>
                                        <p:tav tm="100000">
                                          <p:val>
                                            <p:fltVal val="0"/>
                                          </p:val>
                                        </p:tav>
                                      </p:tavLst>
                                    </p:anim>
                                    <p:animEffect transition="in" filter="fade">
                                      <p:cBhvr>
                                        <p:cTn id="16" dur="1500"/>
                                        <p:tgtEl>
                                          <p:spTgt spid="27"/>
                                        </p:tgtEl>
                                      </p:cBhvr>
                                    </p:animEffect>
                                  </p:childTnLst>
                                </p:cTn>
                              </p:par>
                              <p:par>
                                <p:cTn id="17" presetID="31" presetClass="entr" presetSubtype="0" repeatCount="indefinite" fill="hold" grpId="0"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500" fill="hold"/>
                                        <p:tgtEl>
                                          <p:spTgt spid="28"/>
                                        </p:tgtEl>
                                        <p:attrNameLst>
                                          <p:attrName>ppt_w</p:attrName>
                                        </p:attrNameLst>
                                      </p:cBhvr>
                                      <p:tavLst>
                                        <p:tav tm="0">
                                          <p:val>
                                            <p:fltVal val="0"/>
                                          </p:val>
                                        </p:tav>
                                        <p:tav tm="100000">
                                          <p:val>
                                            <p:strVal val="#ppt_w"/>
                                          </p:val>
                                        </p:tav>
                                      </p:tavLst>
                                    </p:anim>
                                    <p:anim calcmode="lin" valueType="num">
                                      <p:cBhvr>
                                        <p:cTn id="20" dur="1500" fill="hold"/>
                                        <p:tgtEl>
                                          <p:spTgt spid="28"/>
                                        </p:tgtEl>
                                        <p:attrNameLst>
                                          <p:attrName>ppt_h</p:attrName>
                                        </p:attrNameLst>
                                      </p:cBhvr>
                                      <p:tavLst>
                                        <p:tav tm="0">
                                          <p:val>
                                            <p:fltVal val="0"/>
                                          </p:val>
                                        </p:tav>
                                        <p:tav tm="100000">
                                          <p:val>
                                            <p:strVal val="#ppt_h"/>
                                          </p:val>
                                        </p:tav>
                                      </p:tavLst>
                                    </p:anim>
                                    <p:anim calcmode="lin" valueType="num">
                                      <p:cBhvr>
                                        <p:cTn id="21" dur="1500" fill="hold"/>
                                        <p:tgtEl>
                                          <p:spTgt spid="28"/>
                                        </p:tgtEl>
                                        <p:attrNameLst>
                                          <p:attrName>style.rotation</p:attrName>
                                        </p:attrNameLst>
                                      </p:cBhvr>
                                      <p:tavLst>
                                        <p:tav tm="0">
                                          <p:val>
                                            <p:fltVal val="90"/>
                                          </p:val>
                                        </p:tav>
                                        <p:tav tm="100000">
                                          <p:val>
                                            <p:fltVal val="0"/>
                                          </p:val>
                                        </p:tav>
                                      </p:tavLst>
                                    </p:anim>
                                    <p:animEffect transition="in" filter="fade">
                                      <p:cBhvr>
                                        <p:cTn id="22" dur="1500"/>
                                        <p:tgtEl>
                                          <p:spTgt spid="28"/>
                                        </p:tgtEl>
                                      </p:cBhvr>
                                    </p:animEffect>
                                  </p:childTnLst>
                                </p:cTn>
                              </p:par>
                              <p:par>
                                <p:cTn id="23" presetID="31" presetClass="entr" presetSubtype="0" repeatCount="indefinite"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500" fill="hold"/>
                                        <p:tgtEl>
                                          <p:spTgt spid="20"/>
                                        </p:tgtEl>
                                        <p:attrNameLst>
                                          <p:attrName>ppt_w</p:attrName>
                                        </p:attrNameLst>
                                      </p:cBhvr>
                                      <p:tavLst>
                                        <p:tav tm="0">
                                          <p:val>
                                            <p:fltVal val="0"/>
                                          </p:val>
                                        </p:tav>
                                        <p:tav tm="100000">
                                          <p:val>
                                            <p:strVal val="#ppt_w"/>
                                          </p:val>
                                        </p:tav>
                                      </p:tavLst>
                                    </p:anim>
                                    <p:anim calcmode="lin" valueType="num">
                                      <p:cBhvr>
                                        <p:cTn id="26" dur="1500" fill="hold"/>
                                        <p:tgtEl>
                                          <p:spTgt spid="20"/>
                                        </p:tgtEl>
                                        <p:attrNameLst>
                                          <p:attrName>ppt_h</p:attrName>
                                        </p:attrNameLst>
                                      </p:cBhvr>
                                      <p:tavLst>
                                        <p:tav tm="0">
                                          <p:val>
                                            <p:fltVal val="0"/>
                                          </p:val>
                                        </p:tav>
                                        <p:tav tm="100000">
                                          <p:val>
                                            <p:strVal val="#ppt_h"/>
                                          </p:val>
                                        </p:tav>
                                      </p:tavLst>
                                    </p:anim>
                                    <p:anim calcmode="lin" valueType="num">
                                      <p:cBhvr>
                                        <p:cTn id="27" dur="1500" fill="hold"/>
                                        <p:tgtEl>
                                          <p:spTgt spid="20"/>
                                        </p:tgtEl>
                                        <p:attrNameLst>
                                          <p:attrName>style.rotation</p:attrName>
                                        </p:attrNameLst>
                                      </p:cBhvr>
                                      <p:tavLst>
                                        <p:tav tm="0">
                                          <p:val>
                                            <p:fltVal val="90"/>
                                          </p:val>
                                        </p:tav>
                                        <p:tav tm="100000">
                                          <p:val>
                                            <p:fltVal val="0"/>
                                          </p:val>
                                        </p:tav>
                                      </p:tavLst>
                                    </p:anim>
                                    <p:animEffect transition="in" filter="fade">
                                      <p:cBhvr>
                                        <p:cTn id="28" dur="1500"/>
                                        <p:tgtEl>
                                          <p:spTgt spid="20"/>
                                        </p:tgtEl>
                                      </p:cBhvr>
                                    </p:animEffect>
                                  </p:childTnLst>
                                </p:cTn>
                              </p:par>
                              <p:par>
                                <p:cTn id="29" presetID="31" presetClass="entr" presetSubtype="0" repeatCount="indefinite" fill="hold" grpId="0" nodeType="withEffect">
                                  <p:stCondLst>
                                    <p:cond delay="125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500" fill="hold"/>
                                        <p:tgtEl>
                                          <p:spTgt spid="23"/>
                                        </p:tgtEl>
                                        <p:attrNameLst>
                                          <p:attrName>ppt_w</p:attrName>
                                        </p:attrNameLst>
                                      </p:cBhvr>
                                      <p:tavLst>
                                        <p:tav tm="0">
                                          <p:val>
                                            <p:fltVal val="0"/>
                                          </p:val>
                                        </p:tav>
                                        <p:tav tm="100000">
                                          <p:val>
                                            <p:strVal val="#ppt_w"/>
                                          </p:val>
                                        </p:tav>
                                      </p:tavLst>
                                    </p:anim>
                                    <p:anim calcmode="lin" valueType="num">
                                      <p:cBhvr>
                                        <p:cTn id="32" dur="1500" fill="hold"/>
                                        <p:tgtEl>
                                          <p:spTgt spid="23"/>
                                        </p:tgtEl>
                                        <p:attrNameLst>
                                          <p:attrName>ppt_h</p:attrName>
                                        </p:attrNameLst>
                                      </p:cBhvr>
                                      <p:tavLst>
                                        <p:tav tm="0">
                                          <p:val>
                                            <p:fltVal val="0"/>
                                          </p:val>
                                        </p:tav>
                                        <p:tav tm="100000">
                                          <p:val>
                                            <p:strVal val="#ppt_h"/>
                                          </p:val>
                                        </p:tav>
                                      </p:tavLst>
                                    </p:anim>
                                    <p:anim calcmode="lin" valueType="num">
                                      <p:cBhvr>
                                        <p:cTn id="33" dur="1500" fill="hold"/>
                                        <p:tgtEl>
                                          <p:spTgt spid="23"/>
                                        </p:tgtEl>
                                        <p:attrNameLst>
                                          <p:attrName>style.rotation</p:attrName>
                                        </p:attrNameLst>
                                      </p:cBhvr>
                                      <p:tavLst>
                                        <p:tav tm="0">
                                          <p:val>
                                            <p:fltVal val="90"/>
                                          </p:val>
                                        </p:tav>
                                        <p:tav tm="100000">
                                          <p:val>
                                            <p:fltVal val="0"/>
                                          </p:val>
                                        </p:tav>
                                      </p:tavLst>
                                    </p:anim>
                                    <p:animEffect transition="in" filter="fade">
                                      <p:cBhvr>
                                        <p:cTn id="34" dur="1500"/>
                                        <p:tgtEl>
                                          <p:spTgt spid="23"/>
                                        </p:tgtEl>
                                      </p:cBhvr>
                                    </p:animEffect>
                                  </p:childTnLst>
                                </p:cTn>
                              </p:par>
                              <p:par>
                                <p:cTn id="35" presetID="31" presetClass="entr" presetSubtype="0" repeatCount="indefinite" fill="hold" grpId="0" nodeType="withEffect">
                                  <p:stCondLst>
                                    <p:cond delay="175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500" fill="hold"/>
                                        <p:tgtEl>
                                          <p:spTgt spid="24"/>
                                        </p:tgtEl>
                                        <p:attrNameLst>
                                          <p:attrName>ppt_w</p:attrName>
                                        </p:attrNameLst>
                                      </p:cBhvr>
                                      <p:tavLst>
                                        <p:tav tm="0">
                                          <p:val>
                                            <p:fltVal val="0"/>
                                          </p:val>
                                        </p:tav>
                                        <p:tav tm="100000">
                                          <p:val>
                                            <p:strVal val="#ppt_w"/>
                                          </p:val>
                                        </p:tav>
                                      </p:tavLst>
                                    </p:anim>
                                    <p:anim calcmode="lin" valueType="num">
                                      <p:cBhvr>
                                        <p:cTn id="38" dur="1500" fill="hold"/>
                                        <p:tgtEl>
                                          <p:spTgt spid="24"/>
                                        </p:tgtEl>
                                        <p:attrNameLst>
                                          <p:attrName>ppt_h</p:attrName>
                                        </p:attrNameLst>
                                      </p:cBhvr>
                                      <p:tavLst>
                                        <p:tav tm="0">
                                          <p:val>
                                            <p:fltVal val="0"/>
                                          </p:val>
                                        </p:tav>
                                        <p:tav tm="100000">
                                          <p:val>
                                            <p:strVal val="#ppt_h"/>
                                          </p:val>
                                        </p:tav>
                                      </p:tavLst>
                                    </p:anim>
                                    <p:anim calcmode="lin" valueType="num">
                                      <p:cBhvr>
                                        <p:cTn id="39" dur="1500" fill="hold"/>
                                        <p:tgtEl>
                                          <p:spTgt spid="24"/>
                                        </p:tgtEl>
                                        <p:attrNameLst>
                                          <p:attrName>style.rotation</p:attrName>
                                        </p:attrNameLst>
                                      </p:cBhvr>
                                      <p:tavLst>
                                        <p:tav tm="0">
                                          <p:val>
                                            <p:fltVal val="90"/>
                                          </p:val>
                                        </p:tav>
                                        <p:tav tm="100000">
                                          <p:val>
                                            <p:fltVal val="0"/>
                                          </p:val>
                                        </p:tav>
                                      </p:tavLst>
                                    </p:anim>
                                    <p:animEffect transition="in" filter="fade">
                                      <p:cBhvr>
                                        <p:cTn id="40" dur="1500"/>
                                        <p:tgtEl>
                                          <p:spTgt spid="24"/>
                                        </p:tgtEl>
                                      </p:cBhvr>
                                    </p:animEffect>
                                  </p:childTnLst>
                                </p:cTn>
                              </p:par>
                              <p:par>
                                <p:cTn id="41" presetID="31" presetClass="entr" presetSubtype="0" repeatCount="indefinite" fill="hold" grpId="0" nodeType="withEffect">
                                  <p:stCondLst>
                                    <p:cond delay="200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500" fill="hold"/>
                                        <p:tgtEl>
                                          <p:spTgt spid="29"/>
                                        </p:tgtEl>
                                        <p:attrNameLst>
                                          <p:attrName>ppt_w</p:attrName>
                                        </p:attrNameLst>
                                      </p:cBhvr>
                                      <p:tavLst>
                                        <p:tav tm="0">
                                          <p:val>
                                            <p:fltVal val="0"/>
                                          </p:val>
                                        </p:tav>
                                        <p:tav tm="100000">
                                          <p:val>
                                            <p:strVal val="#ppt_w"/>
                                          </p:val>
                                        </p:tav>
                                      </p:tavLst>
                                    </p:anim>
                                    <p:anim calcmode="lin" valueType="num">
                                      <p:cBhvr>
                                        <p:cTn id="44" dur="1500" fill="hold"/>
                                        <p:tgtEl>
                                          <p:spTgt spid="29"/>
                                        </p:tgtEl>
                                        <p:attrNameLst>
                                          <p:attrName>ppt_h</p:attrName>
                                        </p:attrNameLst>
                                      </p:cBhvr>
                                      <p:tavLst>
                                        <p:tav tm="0">
                                          <p:val>
                                            <p:fltVal val="0"/>
                                          </p:val>
                                        </p:tav>
                                        <p:tav tm="100000">
                                          <p:val>
                                            <p:strVal val="#ppt_h"/>
                                          </p:val>
                                        </p:tav>
                                      </p:tavLst>
                                    </p:anim>
                                    <p:anim calcmode="lin" valueType="num">
                                      <p:cBhvr>
                                        <p:cTn id="45" dur="1500" fill="hold"/>
                                        <p:tgtEl>
                                          <p:spTgt spid="29"/>
                                        </p:tgtEl>
                                        <p:attrNameLst>
                                          <p:attrName>style.rotation</p:attrName>
                                        </p:attrNameLst>
                                      </p:cBhvr>
                                      <p:tavLst>
                                        <p:tav tm="0">
                                          <p:val>
                                            <p:fltVal val="90"/>
                                          </p:val>
                                        </p:tav>
                                        <p:tav tm="100000">
                                          <p:val>
                                            <p:fltVal val="0"/>
                                          </p:val>
                                        </p:tav>
                                      </p:tavLst>
                                    </p:anim>
                                    <p:animEffect transition="in" filter="fade">
                                      <p:cBhvr>
                                        <p:cTn id="46" dur="1500"/>
                                        <p:tgtEl>
                                          <p:spTgt spid="29"/>
                                        </p:tgtEl>
                                      </p:cBhvr>
                                    </p:animEffect>
                                  </p:childTnLst>
                                </p:cTn>
                              </p:par>
                              <p:par>
                                <p:cTn id="47" presetID="31" presetClass="entr" presetSubtype="0" repeatCount="indefinite" fill="hold" grpId="0" nodeType="withEffect">
                                  <p:stCondLst>
                                    <p:cond delay="225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500" fill="hold"/>
                                        <p:tgtEl>
                                          <p:spTgt spid="21"/>
                                        </p:tgtEl>
                                        <p:attrNameLst>
                                          <p:attrName>ppt_w</p:attrName>
                                        </p:attrNameLst>
                                      </p:cBhvr>
                                      <p:tavLst>
                                        <p:tav tm="0">
                                          <p:val>
                                            <p:fltVal val="0"/>
                                          </p:val>
                                        </p:tav>
                                        <p:tav tm="100000">
                                          <p:val>
                                            <p:strVal val="#ppt_w"/>
                                          </p:val>
                                        </p:tav>
                                      </p:tavLst>
                                    </p:anim>
                                    <p:anim calcmode="lin" valueType="num">
                                      <p:cBhvr>
                                        <p:cTn id="50" dur="1500" fill="hold"/>
                                        <p:tgtEl>
                                          <p:spTgt spid="21"/>
                                        </p:tgtEl>
                                        <p:attrNameLst>
                                          <p:attrName>ppt_h</p:attrName>
                                        </p:attrNameLst>
                                      </p:cBhvr>
                                      <p:tavLst>
                                        <p:tav tm="0">
                                          <p:val>
                                            <p:fltVal val="0"/>
                                          </p:val>
                                        </p:tav>
                                        <p:tav tm="100000">
                                          <p:val>
                                            <p:strVal val="#ppt_h"/>
                                          </p:val>
                                        </p:tav>
                                      </p:tavLst>
                                    </p:anim>
                                    <p:anim calcmode="lin" valueType="num">
                                      <p:cBhvr>
                                        <p:cTn id="51" dur="1500" fill="hold"/>
                                        <p:tgtEl>
                                          <p:spTgt spid="21"/>
                                        </p:tgtEl>
                                        <p:attrNameLst>
                                          <p:attrName>style.rotation</p:attrName>
                                        </p:attrNameLst>
                                      </p:cBhvr>
                                      <p:tavLst>
                                        <p:tav tm="0">
                                          <p:val>
                                            <p:fltVal val="90"/>
                                          </p:val>
                                        </p:tav>
                                        <p:tav tm="100000">
                                          <p:val>
                                            <p:fltVal val="0"/>
                                          </p:val>
                                        </p:tav>
                                      </p:tavLst>
                                    </p:anim>
                                    <p:animEffect transition="in" filter="fade">
                                      <p:cBhvr>
                                        <p:cTn id="52" dur="1500"/>
                                        <p:tgtEl>
                                          <p:spTgt spid="21"/>
                                        </p:tgtEl>
                                      </p:cBhvr>
                                    </p:animEffect>
                                  </p:childTnLst>
                                </p:cTn>
                              </p:par>
                              <p:par>
                                <p:cTn id="53" presetID="31" presetClass="entr" presetSubtype="0" repeatCount="indefinite" fill="hold" grpId="0" nodeType="withEffect">
                                  <p:stCondLst>
                                    <p:cond delay="250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500" fill="hold"/>
                                        <p:tgtEl>
                                          <p:spTgt spid="25"/>
                                        </p:tgtEl>
                                        <p:attrNameLst>
                                          <p:attrName>ppt_w</p:attrName>
                                        </p:attrNameLst>
                                      </p:cBhvr>
                                      <p:tavLst>
                                        <p:tav tm="0">
                                          <p:val>
                                            <p:fltVal val="0"/>
                                          </p:val>
                                        </p:tav>
                                        <p:tav tm="100000">
                                          <p:val>
                                            <p:strVal val="#ppt_w"/>
                                          </p:val>
                                        </p:tav>
                                      </p:tavLst>
                                    </p:anim>
                                    <p:anim calcmode="lin" valueType="num">
                                      <p:cBhvr>
                                        <p:cTn id="56" dur="1500" fill="hold"/>
                                        <p:tgtEl>
                                          <p:spTgt spid="25"/>
                                        </p:tgtEl>
                                        <p:attrNameLst>
                                          <p:attrName>ppt_h</p:attrName>
                                        </p:attrNameLst>
                                      </p:cBhvr>
                                      <p:tavLst>
                                        <p:tav tm="0">
                                          <p:val>
                                            <p:fltVal val="0"/>
                                          </p:val>
                                        </p:tav>
                                        <p:tav tm="100000">
                                          <p:val>
                                            <p:strVal val="#ppt_h"/>
                                          </p:val>
                                        </p:tav>
                                      </p:tavLst>
                                    </p:anim>
                                    <p:anim calcmode="lin" valueType="num">
                                      <p:cBhvr>
                                        <p:cTn id="57" dur="1500" fill="hold"/>
                                        <p:tgtEl>
                                          <p:spTgt spid="25"/>
                                        </p:tgtEl>
                                        <p:attrNameLst>
                                          <p:attrName>style.rotation</p:attrName>
                                        </p:attrNameLst>
                                      </p:cBhvr>
                                      <p:tavLst>
                                        <p:tav tm="0">
                                          <p:val>
                                            <p:fltVal val="90"/>
                                          </p:val>
                                        </p:tav>
                                        <p:tav tm="100000">
                                          <p:val>
                                            <p:fltVal val="0"/>
                                          </p:val>
                                        </p:tav>
                                      </p:tavLst>
                                    </p:anim>
                                    <p:animEffect transition="in" filter="fade">
                                      <p:cBhvr>
                                        <p:cTn id="58" dur="1500"/>
                                        <p:tgtEl>
                                          <p:spTgt spid="25"/>
                                        </p:tgtEl>
                                      </p:cBhvr>
                                    </p:animEffect>
                                  </p:childTnLst>
                                </p:cTn>
                              </p:par>
                              <p:par>
                                <p:cTn id="59" presetID="31" presetClass="entr" presetSubtype="0" repeatCount="indefinite" fill="hold" grpId="0" nodeType="withEffect">
                                  <p:stCondLst>
                                    <p:cond delay="2750"/>
                                  </p:stCondLst>
                                  <p:childTnLst>
                                    <p:set>
                                      <p:cBhvr>
                                        <p:cTn id="60" dur="1" fill="hold">
                                          <p:stCondLst>
                                            <p:cond delay="0"/>
                                          </p:stCondLst>
                                        </p:cTn>
                                        <p:tgtEl>
                                          <p:spTgt spid="26"/>
                                        </p:tgtEl>
                                        <p:attrNameLst>
                                          <p:attrName>style.visibility</p:attrName>
                                        </p:attrNameLst>
                                      </p:cBhvr>
                                      <p:to>
                                        <p:strVal val="visible"/>
                                      </p:to>
                                    </p:set>
                                    <p:anim calcmode="lin" valueType="num">
                                      <p:cBhvr>
                                        <p:cTn id="61" dur="1500" fill="hold"/>
                                        <p:tgtEl>
                                          <p:spTgt spid="26"/>
                                        </p:tgtEl>
                                        <p:attrNameLst>
                                          <p:attrName>ppt_w</p:attrName>
                                        </p:attrNameLst>
                                      </p:cBhvr>
                                      <p:tavLst>
                                        <p:tav tm="0">
                                          <p:val>
                                            <p:fltVal val="0"/>
                                          </p:val>
                                        </p:tav>
                                        <p:tav tm="100000">
                                          <p:val>
                                            <p:strVal val="#ppt_w"/>
                                          </p:val>
                                        </p:tav>
                                      </p:tavLst>
                                    </p:anim>
                                    <p:anim calcmode="lin" valueType="num">
                                      <p:cBhvr>
                                        <p:cTn id="62" dur="1500" fill="hold"/>
                                        <p:tgtEl>
                                          <p:spTgt spid="26"/>
                                        </p:tgtEl>
                                        <p:attrNameLst>
                                          <p:attrName>ppt_h</p:attrName>
                                        </p:attrNameLst>
                                      </p:cBhvr>
                                      <p:tavLst>
                                        <p:tav tm="0">
                                          <p:val>
                                            <p:fltVal val="0"/>
                                          </p:val>
                                        </p:tav>
                                        <p:tav tm="100000">
                                          <p:val>
                                            <p:strVal val="#ppt_h"/>
                                          </p:val>
                                        </p:tav>
                                      </p:tavLst>
                                    </p:anim>
                                    <p:anim calcmode="lin" valueType="num">
                                      <p:cBhvr>
                                        <p:cTn id="63" dur="1500" fill="hold"/>
                                        <p:tgtEl>
                                          <p:spTgt spid="26"/>
                                        </p:tgtEl>
                                        <p:attrNameLst>
                                          <p:attrName>style.rotation</p:attrName>
                                        </p:attrNameLst>
                                      </p:cBhvr>
                                      <p:tavLst>
                                        <p:tav tm="0">
                                          <p:val>
                                            <p:fltVal val="90"/>
                                          </p:val>
                                        </p:tav>
                                        <p:tav tm="100000">
                                          <p:val>
                                            <p:fltVal val="0"/>
                                          </p:val>
                                        </p:tav>
                                      </p:tavLst>
                                    </p:anim>
                                    <p:animEffect transition="in" filter="fade">
                                      <p:cBhvr>
                                        <p:cTn id="64"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RK SECTION BREAK">
    <p:bg>
      <p:bgPr>
        <a:solidFill>
          <a:srgbClr val="3C81B5"/>
        </a:solidFill>
        <a:effectLst/>
      </p:bgPr>
    </p:bg>
    <p:spTree>
      <p:nvGrpSpPr>
        <p:cNvPr id="1" name=""/>
        <p:cNvGrpSpPr/>
        <p:nvPr/>
      </p:nvGrpSpPr>
      <p:grpSpPr>
        <a:xfrm>
          <a:off x="0" y="0"/>
          <a:ext cx="0" cy="0"/>
          <a:chOff x="0" y="0"/>
          <a:chExt cx="0" cy="0"/>
        </a:xfrm>
      </p:grpSpPr>
      <p:sp>
        <p:nvSpPr>
          <p:cNvPr id="6" name="Text Placeholder 16"/>
          <p:cNvSpPr>
            <a:spLocks noGrp="1"/>
          </p:cNvSpPr>
          <p:nvPr>
            <p:ph type="body" sz="quarter" idx="10" hasCustomPrompt="1"/>
          </p:nvPr>
        </p:nvSpPr>
        <p:spPr>
          <a:xfrm>
            <a:off x="1808218" y="2781800"/>
            <a:ext cx="6007069" cy="1306535"/>
          </a:xfrm>
          <a:noFill/>
        </p:spPr>
        <p:txBody>
          <a:bodyPr>
            <a:noAutofit/>
          </a:bodyPr>
          <a:lstStyle>
            <a:lvl1pPr marL="0" indent="0">
              <a:buNone/>
              <a:defRPr sz="9600" b="1" spc="-300">
                <a:solidFill>
                  <a:schemeClr val="bg1"/>
                </a:solidFill>
                <a:latin typeface="Source Sans Pro" panose="020B0503030403020204" pitchFamily="34" charset="0"/>
              </a:defRPr>
            </a:lvl1pPr>
          </a:lstStyle>
          <a:p>
            <a:pPr lvl="0"/>
            <a:r>
              <a:rPr lang="en-MY" dirty="0" smtClean="0"/>
              <a:t>OUR WORK</a:t>
            </a:r>
            <a:endParaRPr lang="en-MY" dirty="0"/>
          </a:p>
        </p:txBody>
      </p:sp>
    </p:spTree>
    <p:extLst>
      <p:ext uri="{BB962C8B-B14F-4D97-AF65-F5344CB8AC3E}">
        <p14:creationId xmlns:p14="http://schemas.microsoft.com/office/powerpoint/2010/main" val="1086453069"/>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graphicFrame>
        <p:nvGraphicFramePr>
          <p:cNvPr id="31" name="Table 30"/>
          <p:cNvGraphicFramePr>
            <a:graphicFrameLocks noGrp="1"/>
          </p:cNvGraphicFramePr>
          <p:nvPr userDrawn="1">
            <p:extLst>
              <p:ext uri="{D42A27DB-BD31-4B8C-83A1-F6EECF244321}">
                <p14:modId xmlns:p14="http://schemas.microsoft.com/office/powerpoint/2010/main" val="3306806593"/>
              </p:ext>
            </p:extLst>
          </p:nvPr>
        </p:nvGraphicFramePr>
        <p:xfrm>
          <a:off x="3509537" y="6461760"/>
          <a:ext cx="7869464" cy="243840"/>
        </p:xfrm>
        <a:graphic>
          <a:graphicData uri="http://schemas.openxmlformats.org/drawingml/2006/table">
            <a:tbl>
              <a:tblPr firstRow="1" bandRow="1">
                <a:tableStyleId>{5940675A-B579-460E-94D1-54222C63F5DA}</a:tableStyleId>
              </a:tblPr>
              <a:tblGrid>
                <a:gridCol w="2096584"/>
                <a:gridCol w="2424268"/>
                <a:gridCol w="1381246"/>
                <a:gridCol w="1967366"/>
              </a:tblGrid>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Slide: </a:t>
                      </a:r>
                      <a:fld id="{000C8A8E-353B-9048-8B12-6C9A7D6F4DB1}" type="slidenum">
                        <a:rPr lang="en-US" sz="1000" smtClean="0">
                          <a:solidFill>
                            <a:schemeClr val="tx1">
                              <a:lumMod val="75000"/>
                              <a:lumOff val="25000"/>
                            </a:schemeClr>
                          </a:solidFill>
                          <a:latin typeface="Avenir Light"/>
                          <a:cs typeface="Avenir Light"/>
                        </a:rPr>
                        <a:t>‹#›</a:t>
                      </a:fld>
                      <a:endParaRPr lang="en-US" sz="1000" dirty="0" smtClean="0">
                        <a:solidFill>
                          <a:schemeClr val="tx1">
                            <a:lumMod val="75000"/>
                            <a:lumOff val="25000"/>
                          </a:schemeClr>
                        </a:solidFill>
                        <a:latin typeface="Avenir Light"/>
                        <a:cs typeface="Avenir Light"/>
                      </a:endParaRPr>
                    </a:p>
                  </a:txBody>
                  <a:tcPr>
                    <a:lnL w="12700" cmpd="sng">
                      <a:noFill/>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venir Light"/>
                          <a:cs typeface="Avenir Light"/>
                        </a:rPr>
                        <a:t>Status: Confidential  For</a:t>
                      </a:r>
                      <a:r>
                        <a:rPr lang="en-US" sz="1000" baseline="0" dirty="0" smtClean="0">
                          <a:solidFill>
                            <a:schemeClr val="tx1">
                              <a:lumMod val="75000"/>
                              <a:lumOff val="25000"/>
                            </a:schemeClr>
                          </a:solidFill>
                          <a:latin typeface="Avenir Light"/>
                          <a:cs typeface="Avenir Light"/>
                        </a:rPr>
                        <a:t> </a:t>
                      </a:r>
                      <a:r>
                        <a:rPr lang="en-US" sz="1000" dirty="0" smtClean="0">
                          <a:solidFill>
                            <a:schemeClr val="tx1">
                              <a:lumMod val="75000"/>
                              <a:lumOff val="25000"/>
                            </a:schemeClr>
                          </a:solidFill>
                          <a:latin typeface="Avenir Light"/>
                          <a:cs typeface="Avenir Light"/>
                        </a:rPr>
                        <a:t>Discussion</a:t>
                      </a: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Project: 061015-01</a:t>
                      </a:r>
                      <a:r>
                        <a:rPr lang="en-CA" sz="1000" dirty="0" smtClean="0">
                          <a:solidFill>
                            <a:schemeClr val="tx1">
                              <a:lumMod val="75000"/>
                              <a:lumOff val="25000"/>
                            </a:schemeClr>
                          </a:solidFill>
                          <a:latin typeface="Avenir Light"/>
                          <a:cs typeface="Avenir Light"/>
                        </a:rPr>
                        <a:t> </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000" dirty="0" smtClean="0">
                          <a:solidFill>
                            <a:schemeClr val="tx1">
                              <a:lumMod val="75000"/>
                              <a:lumOff val="25000"/>
                            </a:schemeClr>
                          </a:solidFill>
                          <a:latin typeface="Avenir Light"/>
                          <a:cs typeface="Avenir Light"/>
                        </a:rPr>
                        <a:t>By: Oil &amp; Gas Sustainability Ltd.</a:t>
                      </a:r>
                      <a:endParaRPr lang="en-US" sz="1000" dirty="0">
                        <a:solidFill>
                          <a:schemeClr val="tx1">
                            <a:lumMod val="75000"/>
                            <a:lumOff val="25000"/>
                          </a:schemeClr>
                        </a:solidFill>
                        <a:latin typeface="Avenir Light"/>
                        <a:cs typeface="Avenir Light"/>
                      </a:endParaRPr>
                    </a:p>
                  </a:txBody>
                  <a:tcPr>
                    <a:lnL w="12700" cap="flat" cmpd="sng" algn="ctr">
                      <a:solidFill>
                        <a:prstClr val="white">
                          <a:lumMod val="7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55952413"/>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ABE09-1D92-498E-9C2B-CD002C3D4CBB}" type="datetimeFigureOut">
              <a:rPr lang="en-US" smtClean="0"/>
              <a:t>11/25/2016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DED78-F7AE-4124-A967-81E33399DDE7}" type="slidenum">
              <a:rPr lang="en-US" smtClean="0"/>
              <a:t>‹#›</a:t>
            </a:fld>
            <a:endParaRPr lang="en-US"/>
          </a:p>
        </p:txBody>
      </p:sp>
    </p:spTree>
    <p:extLst>
      <p:ext uri="{BB962C8B-B14F-4D97-AF65-F5344CB8AC3E}">
        <p14:creationId xmlns:p14="http://schemas.microsoft.com/office/powerpoint/2010/main" val="1694179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4" r:id="rId5"/>
    <p:sldLayoutId id="2147483665" r:id="rId6"/>
    <p:sldLayoutId id="2147483663" r:id="rId7"/>
    <p:sldLayoutId id="2147483666" r:id="rId8"/>
    <p:sldLayoutId id="2147483651" r:id="rId9"/>
    <p:sldLayoutId id="2147483657" r:id="rId10"/>
    <p:sldLayoutId id="2147483652" r:id="rId11"/>
    <p:sldLayoutId id="2147483653" r:id="rId12"/>
    <p:sldLayoutId id="2147483654" r:id="rId13"/>
    <p:sldLayoutId id="2147483655" r:id="rId14"/>
    <p:sldLayoutId id="2147483658" r:id="rId15"/>
    <p:sldLayoutId id="2147483656" r:id="rId16"/>
    <p:sldLayoutId id="2147483667" r:id="rId17"/>
  </p:sldLayoutIdLst>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854" y="3333750"/>
            <a:ext cx="2671971" cy="2640161"/>
          </a:xfrm>
          <a:prstGeom prst="rect">
            <a:avLst/>
          </a:prstGeom>
        </p:spPr>
      </p:pic>
      <p:sp>
        <p:nvSpPr>
          <p:cNvPr id="3" name="Shape 65"/>
          <p:cNvSpPr txBox="1">
            <a:spLocks/>
          </p:cNvSpPr>
          <p:nvPr/>
        </p:nvSpPr>
        <p:spPr>
          <a:xfrm>
            <a:off x="838476" y="4913051"/>
            <a:ext cx="5524224" cy="1181999"/>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5400" b="1" dirty="0" smtClean="0"/>
              <a:t>Environment </a:t>
            </a:r>
            <a:r>
              <a:rPr lang="en" sz="5400" b="1" dirty="0" smtClean="0"/>
              <a:t>&amp; CleanTech</a:t>
            </a:r>
            <a:endParaRPr lang="en" sz="5400" b="1" dirty="0" smtClean="0"/>
          </a:p>
          <a:p>
            <a:pPr>
              <a:spcBef>
                <a:spcPts val="0"/>
              </a:spcBef>
            </a:pPr>
            <a:r>
              <a:rPr lang="en" sz="4800" dirty="0" smtClean="0"/>
              <a:t/>
            </a:r>
            <a:br>
              <a:rPr lang="en" sz="4800" dirty="0" smtClean="0"/>
            </a:br>
            <a:r>
              <a:rPr lang="en" sz="4000" dirty="0" smtClean="0"/>
              <a:t>Jason Switzer,                Executive Director</a:t>
            </a:r>
          </a:p>
          <a:p>
            <a:pPr>
              <a:spcBef>
                <a:spcPts val="0"/>
              </a:spcBef>
            </a:pPr>
            <a:r>
              <a:rPr lang="en" sz="4000" dirty="0" smtClean="0"/>
              <a:t/>
            </a:r>
            <a:br>
              <a:rPr lang="en" sz="4000" dirty="0" smtClean="0"/>
            </a:br>
            <a:r>
              <a:rPr lang="en" sz="2800" dirty="0" smtClean="0"/>
              <a:t>26 November 2016 | Creating the New Alberta</a:t>
            </a:r>
            <a:endParaRPr lang="en" sz="2800" dirty="0"/>
          </a:p>
        </p:txBody>
      </p:sp>
    </p:spTree>
    <p:extLst>
      <p:ext uri="{BB962C8B-B14F-4D97-AF65-F5344CB8AC3E}">
        <p14:creationId xmlns:p14="http://schemas.microsoft.com/office/powerpoint/2010/main" val="2802853872"/>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054" name="Picture 6" descr="http://history.alberta.ca/energyheritage/images/content/sands/AlsandsLougheed_EdmJournal_april.jpg"/>
          <p:cNvPicPr>
            <a:picLocks noChangeAspect="1" noChangeArrowheads="1"/>
          </p:cNvPicPr>
          <p:nvPr/>
        </p:nvPicPr>
        <p:blipFill rotWithShape="1">
          <a:blip r:embed="rId3">
            <a:extLst>
              <a:ext uri="{28A0092B-C50C-407E-A947-70E740481C1C}">
                <a14:useLocalDpi xmlns:a14="http://schemas.microsoft.com/office/drawing/2010/main" val="0"/>
              </a:ext>
            </a:extLst>
          </a:blip>
          <a:srcRect b="45319"/>
          <a:stretch/>
        </p:blipFill>
        <p:spPr bwMode="auto">
          <a:xfrm>
            <a:off x="1020417" y="318052"/>
            <a:ext cx="2710903" cy="33766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192696" y="3945164"/>
            <a:ext cx="4381356" cy="2912836"/>
          </a:xfrm>
          <a:prstGeom prst="rect">
            <a:avLst/>
          </a:prstGeom>
        </p:spPr>
      </p:pic>
      <p:sp>
        <p:nvSpPr>
          <p:cNvPr id="99" name="Shape 99"/>
          <p:cNvSpPr txBox="1">
            <a:spLocks noGrp="1"/>
          </p:cNvSpPr>
          <p:nvPr>
            <p:ph type="ctrTitle"/>
          </p:nvPr>
        </p:nvSpPr>
        <p:spPr>
          <a:xfrm>
            <a:off x="6678705" y="2706820"/>
            <a:ext cx="5321509" cy="3180864"/>
          </a:xfrm>
          <a:prstGeom prst="rect">
            <a:avLst/>
          </a:prstGeom>
        </p:spPr>
        <p:txBody>
          <a:bodyPr vert="horz" lIns="121900" tIns="121900" rIns="121900" bIns="121900" rtlCol="0" anchor="b" anchorCtr="0">
            <a:noAutofit/>
          </a:bodyPr>
          <a:lstStyle/>
          <a:p>
            <a:pPr algn="r"/>
            <a:endParaRPr lang="en" sz="9600" dirty="0"/>
          </a:p>
          <a:p>
            <a:pPr algn="r"/>
            <a:r>
              <a:rPr lang="en" dirty="0" smtClean="0"/>
              <a:t>Alberta has a unique history of </a:t>
            </a:r>
            <a:r>
              <a:rPr lang="en-CA" dirty="0" smtClean="0"/>
              <a:t>s</a:t>
            </a:r>
            <a:r>
              <a:rPr lang="en" dirty="0" smtClean="0"/>
              <a:t>uccessful </a:t>
            </a:r>
            <a:r>
              <a:rPr lang="en-CA" dirty="0"/>
              <a:t>t</a:t>
            </a:r>
            <a:r>
              <a:rPr lang="en" dirty="0" smtClean="0"/>
              <a:t>echnology </a:t>
            </a:r>
            <a:r>
              <a:rPr lang="en-CA" dirty="0"/>
              <a:t>c</a:t>
            </a:r>
            <a:r>
              <a:rPr lang="en" dirty="0" smtClean="0"/>
              <a:t>ollaboration</a:t>
            </a:r>
            <a:endParaRPr lang="en" dirty="0"/>
          </a:p>
        </p:txBody>
      </p:sp>
    </p:spTree>
    <p:extLst>
      <p:ext uri="{BB962C8B-B14F-4D97-AF65-F5344CB8AC3E}">
        <p14:creationId xmlns:p14="http://schemas.microsoft.com/office/powerpoint/2010/main" val="4047432106"/>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864400" y="2111134"/>
            <a:ext cx="4696400" cy="3986399"/>
          </a:xfrm>
          <a:prstGeom prst="rect">
            <a:avLst/>
          </a:prstGeom>
        </p:spPr>
        <p:txBody>
          <a:bodyPr vert="horz" lIns="121900" tIns="121900" rIns="121900" bIns="121900" rtlCol="0" anchor="b" anchorCtr="0">
            <a:noAutofit/>
          </a:bodyPr>
          <a:lstStyle/>
          <a:p>
            <a:endParaRPr lang="en" sz="9600" dirty="0"/>
          </a:p>
          <a:p>
            <a:r>
              <a:rPr lang="en" dirty="0" smtClean="0"/>
              <a:t>BUT WE HAVE LIMITED RESOURCES</a:t>
            </a:r>
            <a:endParaRPr lang="en" dirty="0"/>
          </a:p>
        </p:txBody>
      </p:sp>
      <p:sp>
        <p:nvSpPr>
          <p:cNvPr id="4" name="Shape 138"/>
          <p:cNvSpPr txBox="1">
            <a:spLocks/>
          </p:cNvSpPr>
          <p:nvPr/>
        </p:nvSpPr>
        <p:spPr>
          <a:xfrm>
            <a:off x="7650989" y="467597"/>
            <a:ext cx="4130196" cy="5899340"/>
          </a:xfrm>
          <a:prstGeom prst="rect">
            <a:avLst/>
          </a:prstGeom>
        </p:spPr>
        <p:txBody>
          <a:bodyPr vert="horz" lIns="91425" tIns="91425" rIns="91425" bIns="91425" rtlCol="0" anchor="t" anchorCtr="0">
            <a:noAutofit/>
          </a:bodyPr>
          <a:lstStyle>
            <a:lvl1pPr marL="228600" lvl="0"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1pPr>
            <a:lvl2pPr marL="685800" lvl="1"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2pPr>
            <a:lvl3pPr marL="1143000" lvl="2"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3pPr>
            <a:lvl4pPr marL="1600200" lvl="3"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4pPr>
            <a:lvl5pPr marL="2057400" lvl="4"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5pPr>
            <a:lvl6pPr marL="2514600" lvl="5"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6pPr>
            <a:lvl7pPr marL="2971800" lvl="6"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7pPr>
            <a:lvl8pPr marL="3429000" lvl="7"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8pPr>
            <a:lvl9pPr marL="3886200" lvl="8"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9pPr>
          </a:lstStyle>
          <a:p>
            <a:pPr marL="0" indent="0" algn="l">
              <a:lnSpc>
                <a:spcPct val="100000"/>
              </a:lnSpc>
              <a:spcAft>
                <a:spcPts val="600"/>
              </a:spcAft>
            </a:pPr>
            <a:r>
              <a:rPr lang="en" sz="3200" b="1" dirty="0">
                <a:solidFill>
                  <a:schemeClr val="tx1"/>
                </a:solidFill>
              </a:rPr>
              <a:t>4</a:t>
            </a:r>
            <a:r>
              <a:rPr lang="en" sz="3200" b="1" dirty="0" smtClean="0">
                <a:solidFill>
                  <a:schemeClr val="tx1"/>
                </a:solidFill>
              </a:rPr>
              <a:t> Principles for </a:t>
            </a:r>
          </a:p>
          <a:p>
            <a:pPr marL="0" indent="0" algn="l">
              <a:lnSpc>
                <a:spcPct val="100000"/>
              </a:lnSpc>
              <a:spcAft>
                <a:spcPts val="600"/>
              </a:spcAft>
            </a:pPr>
            <a:r>
              <a:rPr lang="en" sz="3200" b="1" dirty="0" smtClean="0">
                <a:solidFill>
                  <a:schemeClr val="tx1"/>
                </a:solidFill>
              </a:rPr>
              <a:t>‘Big Bets’</a:t>
            </a:r>
          </a:p>
          <a:p>
            <a:pPr marL="0" indent="0" algn="l">
              <a:lnSpc>
                <a:spcPct val="100000"/>
              </a:lnSpc>
              <a:spcAft>
                <a:spcPts val="600"/>
              </a:spcAft>
            </a:pPr>
            <a:r>
              <a:rPr lang="en" sz="3200" dirty="0" smtClean="0">
                <a:solidFill>
                  <a:schemeClr val="tx1"/>
                </a:solidFill>
              </a:rPr>
              <a:t>Build on </a:t>
            </a:r>
            <a:r>
              <a:rPr lang="en-CA" sz="3200" dirty="0" smtClean="0">
                <a:solidFill>
                  <a:schemeClr val="tx1"/>
                </a:solidFill>
              </a:rPr>
              <a:t>e</a:t>
            </a:r>
            <a:r>
              <a:rPr lang="en" sz="3200" dirty="0" smtClean="0">
                <a:solidFill>
                  <a:schemeClr val="tx1"/>
                </a:solidFill>
              </a:rPr>
              <a:t>xisting </a:t>
            </a:r>
            <a:r>
              <a:rPr lang="en-CA" sz="3200" dirty="0" smtClean="0">
                <a:solidFill>
                  <a:schemeClr val="tx1"/>
                </a:solidFill>
              </a:rPr>
              <a:t>s</a:t>
            </a:r>
            <a:r>
              <a:rPr lang="en" sz="3200" dirty="0" smtClean="0">
                <a:solidFill>
                  <a:schemeClr val="tx1"/>
                </a:solidFill>
              </a:rPr>
              <a:t>trengths</a:t>
            </a:r>
          </a:p>
          <a:p>
            <a:pPr marL="0" indent="0" algn="l">
              <a:lnSpc>
                <a:spcPct val="100000"/>
              </a:lnSpc>
              <a:spcAft>
                <a:spcPts val="600"/>
              </a:spcAft>
            </a:pPr>
            <a:r>
              <a:rPr lang="en" sz="3200" dirty="0" smtClean="0">
                <a:solidFill>
                  <a:schemeClr val="tx1"/>
                </a:solidFill>
              </a:rPr>
              <a:t>Focus on </a:t>
            </a:r>
            <a:r>
              <a:rPr lang="en-CA" sz="3200" dirty="0" smtClean="0">
                <a:solidFill>
                  <a:schemeClr val="tx1"/>
                </a:solidFill>
              </a:rPr>
              <a:t>b</a:t>
            </a:r>
            <a:r>
              <a:rPr lang="en" sz="3200" dirty="0" smtClean="0">
                <a:solidFill>
                  <a:schemeClr val="tx1"/>
                </a:solidFill>
              </a:rPr>
              <a:t>ig </a:t>
            </a:r>
            <a:r>
              <a:rPr lang="en-CA" sz="3200" dirty="0" smtClean="0">
                <a:solidFill>
                  <a:schemeClr val="tx1"/>
                </a:solidFill>
              </a:rPr>
              <a:t>p</a:t>
            </a:r>
            <a:r>
              <a:rPr lang="en" sz="3200" dirty="0" smtClean="0">
                <a:solidFill>
                  <a:schemeClr val="tx1"/>
                </a:solidFill>
              </a:rPr>
              <a:t>rizes</a:t>
            </a:r>
          </a:p>
          <a:p>
            <a:pPr marL="0" indent="0" algn="l">
              <a:lnSpc>
                <a:spcPct val="100000"/>
              </a:lnSpc>
              <a:spcAft>
                <a:spcPts val="600"/>
              </a:spcAft>
            </a:pPr>
            <a:r>
              <a:rPr lang="en" sz="3200" dirty="0" smtClean="0">
                <a:solidFill>
                  <a:schemeClr val="tx1"/>
                </a:solidFill>
              </a:rPr>
              <a:t>Leverage                </a:t>
            </a:r>
            <a:r>
              <a:rPr lang="en-CA" sz="3200" dirty="0" smtClean="0">
                <a:solidFill>
                  <a:schemeClr val="tx1"/>
                </a:solidFill>
              </a:rPr>
              <a:t>a</a:t>
            </a:r>
            <a:r>
              <a:rPr lang="en" sz="3200" dirty="0" smtClean="0">
                <a:solidFill>
                  <a:schemeClr val="tx1"/>
                </a:solidFill>
              </a:rPr>
              <a:t>djacent </a:t>
            </a:r>
            <a:r>
              <a:rPr lang="en-CA" sz="3200" dirty="0" smtClean="0">
                <a:solidFill>
                  <a:schemeClr val="tx1"/>
                </a:solidFill>
              </a:rPr>
              <a:t>c</a:t>
            </a:r>
            <a:r>
              <a:rPr lang="en" sz="3200" dirty="0" smtClean="0">
                <a:solidFill>
                  <a:schemeClr val="tx1"/>
                </a:solidFill>
              </a:rPr>
              <a:t>ompetencies</a:t>
            </a:r>
          </a:p>
          <a:p>
            <a:pPr marL="0" indent="0" algn="l">
              <a:lnSpc>
                <a:spcPct val="100000"/>
              </a:lnSpc>
            </a:pPr>
            <a:endParaRPr lang="en" sz="3200" dirty="0" smtClean="0">
              <a:solidFill>
                <a:schemeClr val="tx1"/>
              </a:solidFill>
            </a:endParaRPr>
          </a:p>
          <a:p>
            <a:pPr algn="l"/>
            <a:r>
              <a:rPr lang="en" sz="3200" dirty="0" smtClean="0">
                <a:solidFill>
                  <a:schemeClr val="tx1"/>
                </a:solidFill>
              </a:rPr>
              <a:t> </a:t>
            </a:r>
            <a:endParaRPr lang="en" sz="3200" dirty="0">
              <a:solidFill>
                <a:schemeClr val="tx1"/>
              </a:solidFill>
            </a:endParaRPr>
          </a:p>
        </p:txBody>
      </p:sp>
      <p:sp>
        <p:nvSpPr>
          <p:cNvPr id="7" name="Rectangle 6"/>
          <p:cNvSpPr/>
          <p:nvPr/>
        </p:nvSpPr>
        <p:spPr>
          <a:xfrm>
            <a:off x="7163219" y="1649954"/>
            <a:ext cx="464554" cy="464554"/>
          </a:xfrm>
          <a:prstGeom prst="rect">
            <a:avLst/>
          </a:prstGeom>
          <a:solidFill>
            <a:srgbClr val="2135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smtClean="0">
                <a:solidFill>
                  <a:schemeClr val="bg1"/>
                </a:solidFill>
                <a:latin typeface="Avenir Light"/>
                <a:ea typeface="Entypo" pitchFamily="2" charset="0"/>
                <a:cs typeface="Avenir Light"/>
              </a:rPr>
              <a:t>1</a:t>
            </a:r>
            <a:endParaRPr lang="ru-RU" sz="2200" dirty="0">
              <a:solidFill>
                <a:schemeClr val="bg1"/>
              </a:solidFill>
              <a:latin typeface="Avenir Light"/>
              <a:ea typeface="Entypo" pitchFamily="2" charset="0"/>
              <a:cs typeface="Avenir Light"/>
            </a:endParaRPr>
          </a:p>
        </p:txBody>
      </p:sp>
      <p:sp>
        <p:nvSpPr>
          <p:cNvPr id="8" name="Rectangle 7"/>
          <p:cNvSpPr/>
          <p:nvPr/>
        </p:nvSpPr>
        <p:spPr>
          <a:xfrm>
            <a:off x="7150967" y="2696954"/>
            <a:ext cx="464554" cy="464554"/>
          </a:xfrm>
          <a:prstGeom prst="rect">
            <a:avLst/>
          </a:prstGeom>
          <a:solidFill>
            <a:srgbClr val="3C81B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smtClean="0">
                <a:solidFill>
                  <a:schemeClr val="bg1"/>
                </a:solidFill>
                <a:latin typeface="Avenir Light"/>
                <a:ea typeface="Entypo" pitchFamily="2" charset="0"/>
                <a:cs typeface="Avenir Light"/>
              </a:rPr>
              <a:t>2</a:t>
            </a:r>
            <a:endParaRPr lang="ru-RU" sz="2200" dirty="0">
              <a:solidFill>
                <a:schemeClr val="bg1"/>
              </a:solidFill>
              <a:latin typeface="Avenir Light"/>
              <a:ea typeface="Entypo" pitchFamily="2" charset="0"/>
              <a:cs typeface="Avenir Light"/>
            </a:endParaRPr>
          </a:p>
        </p:txBody>
      </p:sp>
      <p:sp>
        <p:nvSpPr>
          <p:cNvPr id="9" name="Rectangle 8"/>
          <p:cNvSpPr/>
          <p:nvPr/>
        </p:nvSpPr>
        <p:spPr>
          <a:xfrm>
            <a:off x="7163219" y="3274992"/>
            <a:ext cx="464554" cy="464554"/>
          </a:xfrm>
          <a:prstGeom prst="rect">
            <a:avLst/>
          </a:prstGeom>
          <a:solidFill>
            <a:srgbClr val="3CB5A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smtClean="0">
                <a:solidFill>
                  <a:schemeClr val="bg1"/>
                </a:solidFill>
                <a:latin typeface="Avenir Light"/>
                <a:ea typeface="Entypo" pitchFamily="2" charset="0"/>
                <a:cs typeface="Avenir Light"/>
              </a:rPr>
              <a:t>3</a:t>
            </a:r>
            <a:endParaRPr lang="ru-RU" sz="2200" dirty="0">
              <a:solidFill>
                <a:schemeClr val="bg1"/>
              </a:solidFill>
              <a:latin typeface="Avenir Light"/>
              <a:ea typeface="Entypo" pitchFamily="2" charset="0"/>
              <a:cs typeface="Avenir Light"/>
            </a:endParaRPr>
          </a:p>
        </p:txBody>
      </p:sp>
    </p:spTree>
    <p:extLst>
      <p:ext uri="{BB962C8B-B14F-4D97-AF65-F5344CB8AC3E}">
        <p14:creationId xmlns:p14="http://schemas.microsoft.com/office/powerpoint/2010/main" val="4039175076"/>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a:p>
        </p:txBody>
      </p:sp>
      <p:sp>
        <p:nvSpPr>
          <p:cNvPr id="5" name="Shape 99"/>
          <p:cNvSpPr txBox="1">
            <a:spLocks/>
          </p:cNvSpPr>
          <p:nvPr/>
        </p:nvSpPr>
        <p:spPr>
          <a:xfrm>
            <a:off x="388773" y="2184379"/>
            <a:ext cx="4696400" cy="3986399"/>
          </a:xfrm>
          <a:prstGeom prst="rect">
            <a:avLst/>
          </a:prstGeom>
        </p:spPr>
        <p:txBody>
          <a:bodyPr vert="horz" lIns="121900" tIns="121900" rIns="121900" bIns="121900" rtlCol="0" anchor="b" anchorCtr="0">
            <a:noAutofit/>
          </a:bodyPr>
          <a:lstStyle>
            <a:lvl1pPr lvl="0" algn="l" defTabSz="914400" rtl="0" eaLnBrk="1" latinLnBrk="0" hangingPunct="1">
              <a:lnSpc>
                <a:spcPct val="90000"/>
              </a:lnSpc>
              <a:spcBef>
                <a:spcPts val="0"/>
              </a:spcBef>
              <a:buSzPct val="100000"/>
              <a:buNone/>
              <a:defRPr sz="4000" kern="1200">
                <a:solidFill>
                  <a:schemeClr val="tx1"/>
                </a:solidFill>
                <a:latin typeface="+mj-lt"/>
                <a:ea typeface="+mj-ea"/>
                <a:cs typeface="+mj-cs"/>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r>
              <a:rPr lang="en" sz="9600" dirty="0"/>
              <a:t>1</a:t>
            </a:r>
            <a:r>
              <a:rPr lang="en" sz="9600" dirty="0" smtClean="0"/>
              <a:t>.</a:t>
            </a:r>
          </a:p>
          <a:p>
            <a:r>
              <a:rPr lang="en" dirty="0" smtClean="0"/>
              <a:t>RETHINK THE OBJECTIVES OF RESOURCE DEVELOPMENT GOVERNANCE</a:t>
            </a:r>
            <a:endParaRPr lang="en" dirty="0"/>
          </a:p>
        </p:txBody>
      </p:sp>
      <p:pic>
        <p:nvPicPr>
          <p:cNvPr id="3076" name="Picture 4" descr="Listen.&#10;Take the best. &#10;Leave the 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677" y="109025"/>
            <a:ext cx="6561746" cy="656174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7627" y="4522953"/>
            <a:ext cx="24765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619855"/>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9600" dirty="0" smtClean="0"/>
              <a:t>2.</a:t>
            </a:r>
            <a:r>
              <a:rPr lang="en-CA" dirty="0" smtClean="0"/>
              <a:t/>
            </a:r>
            <a:br>
              <a:rPr lang="en-CA" dirty="0" smtClean="0"/>
            </a:br>
            <a:r>
              <a:rPr lang="en-CA" dirty="0" smtClean="0"/>
              <a:t>TREAT ENVIRONMENTAL POLICY AS INDUSTRIAL POLICY</a:t>
            </a:r>
            <a:endParaRPr lang="en-CA" dirty="0"/>
          </a:p>
        </p:txBody>
      </p:sp>
      <p:pic>
        <p:nvPicPr>
          <p:cNvPr id="4" name="Picture 3"/>
          <p:cNvPicPr>
            <a:picLocks noChangeAspect="1"/>
          </p:cNvPicPr>
          <p:nvPr/>
        </p:nvPicPr>
        <p:blipFill rotWithShape="1">
          <a:blip r:embed="rId3"/>
          <a:srcRect l="37308"/>
          <a:stretch/>
        </p:blipFill>
        <p:spPr>
          <a:xfrm>
            <a:off x="6469529" y="831303"/>
            <a:ext cx="5443710" cy="2855212"/>
          </a:xfrm>
          <a:prstGeom prst="rect">
            <a:avLst/>
          </a:prstGeom>
        </p:spPr>
      </p:pic>
      <p:sp>
        <p:nvSpPr>
          <p:cNvPr id="5" name="Rectangle 4"/>
          <p:cNvSpPr/>
          <p:nvPr/>
        </p:nvSpPr>
        <p:spPr>
          <a:xfrm>
            <a:off x="5690646" y="182810"/>
            <a:ext cx="2609112" cy="369332"/>
          </a:xfrm>
          <a:prstGeom prst="rect">
            <a:avLst/>
          </a:prstGeom>
        </p:spPr>
        <p:txBody>
          <a:bodyPr wrap="none">
            <a:spAutoFit/>
          </a:bodyPr>
          <a:lstStyle/>
          <a:p>
            <a:r>
              <a:rPr lang="en-CA" b="1" dirty="0"/>
              <a:t>Smart Regulation triggers</a:t>
            </a:r>
          </a:p>
        </p:txBody>
      </p:sp>
      <p:pic>
        <p:nvPicPr>
          <p:cNvPr id="9218" name="Picture 2" descr="Image result for era alberta meth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4415" y="4327756"/>
            <a:ext cx="4918823" cy="130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31167"/>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736463" y="2719204"/>
            <a:ext cx="4696400" cy="3986399"/>
          </a:xfrm>
          <a:prstGeom prst="rect">
            <a:avLst/>
          </a:prstGeom>
        </p:spPr>
        <p:txBody>
          <a:bodyPr vert="horz" lIns="121900" tIns="121900" rIns="121900" bIns="121900" rtlCol="0" anchor="b" anchorCtr="0">
            <a:noAutofit/>
          </a:bodyPr>
          <a:lstStyle/>
          <a:p>
            <a:r>
              <a:rPr lang="en" sz="9600" dirty="0"/>
              <a:t>3</a:t>
            </a:r>
            <a:r>
              <a:rPr lang="en" sz="9600" dirty="0" smtClean="0"/>
              <a:t>.</a:t>
            </a:r>
            <a:endParaRPr lang="en" sz="9600" dirty="0"/>
          </a:p>
          <a:p>
            <a:r>
              <a:rPr lang="en" dirty="0" smtClean="0"/>
              <a:t>ESTABLISH A MARKET VALUE FOR BETTER ENVIRONMENTAL AND SOCIAL PERFORMANCE</a:t>
            </a:r>
            <a:endParaRPr lang="en" dirty="0"/>
          </a:p>
        </p:txBody>
      </p:sp>
      <p:pic>
        <p:nvPicPr>
          <p:cNvPr id="11266" name="Picture 2" descr="Image result for conflict diamon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35" t="3868" r="14855" b="12683"/>
          <a:stretch/>
        </p:blipFill>
        <p:spPr bwMode="auto">
          <a:xfrm>
            <a:off x="8165671" y="3021496"/>
            <a:ext cx="3226056" cy="285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449934"/>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9"/>
          <p:cNvSpPr txBox="1">
            <a:spLocks/>
          </p:cNvSpPr>
          <p:nvPr/>
        </p:nvSpPr>
        <p:spPr>
          <a:xfrm>
            <a:off x="753395" y="2322870"/>
            <a:ext cx="5448621" cy="3986399"/>
          </a:xfrm>
          <a:prstGeom prst="rect">
            <a:avLst/>
          </a:prstGeom>
        </p:spPr>
        <p:txBody>
          <a:bodyPr vert="horz" lIns="121900" tIns="121900" rIns="121900" bIns="121900" rtlCol="0" anchor="b" anchorCtr="0">
            <a:noAutofit/>
          </a:bodyPr>
          <a:lstStyle>
            <a:lvl1pPr lvl="0" algn="l" defTabSz="914400" rtl="0" eaLnBrk="1" latinLnBrk="0" hangingPunct="1">
              <a:lnSpc>
                <a:spcPct val="90000"/>
              </a:lnSpc>
              <a:spcBef>
                <a:spcPts val="0"/>
              </a:spcBef>
              <a:buSzPct val="100000"/>
              <a:buNone/>
              <a:defRPr sz="4000" kern="1200">
                <a:solidFill>
                  <a:schemeClr val="tx1"/>
                </a:solidFill>
                <a:latin typeface="+mj-lt"/>
                <a:ea typeface="+mj-ea"/>
                <a:cs typeface="+mj-cs"/>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r>
              <a:rPr lang="en" sz="9600" dirty="0"/>
              <a:t>4</a:t>
            </a:r>
            <a:r>
              <a:rPr lang="en" sz="9600" dirty="0" smtClean="0"/>
              <a:t>.</a:t>
            </a:r>
          </a:p>
          <a:p>
            <a:r>
              <a:rPr lang="en" dirty="0" smtClean="0"/>
              <a:t>BUILD A TOP-RANKED BUSINESS SCHOOL         IN ALBERTA</a:t>
            </a:r>
            <a:endParaRPr lang="en" dirty="0"/>
          </a:p>
        </p:txBody>
      </p:sp>
      <p:pic>
        <p:nvPicPr>
          <p:cNvPr id="6146" name="Picture 2" descr="Image result for combu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688" y="1130714"/>
            <a:ext cx="94297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177189"/>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9"/>
          <p:cNvSpPr txBox="1">
            <a:spLocks/>
          </p:cNvSpPr>
          <p:nvPr/>
        </p:nvSpPr>
        <p:spPr>
          <a:xfrm>
            <a:off x="753396" y="2322870"/>
            <a:ext cx="5355856" cy="3986399"/>
          </a:xfrm>
          <a:prstGeom prst="rect">
            <a:avLst/>
          </a:prstGeom>
        </p:spPr>
        <p:txBody>
          <a:bodyPr vert="horz" lIns="121900" tIns="121900" rIns="121900" bIns="121900" rtlCol="0" anchor="b" anchorCtr="0">
            <a:noAutofit/>
          </a:bodyPr>
          <a:lstStyle>
            <a:lvl1pPr lvl="0" algn="l" defTabSz="914400" rtl="0" eaLnBrk="1" latinLnBrk="0" hangingPunct="1">
              <a:lnSpc>
                <a:spcPct val="90000"/>
              </a:lnSpc>
              <a:spcBef>
                <a:spcPts val="0"/>
              </a:spcBef>
              <a:buSzPct val="100000"/>
              <a:buNone/>
              <a:defRPr sz="4000" kern="1200">
                <a:solidFill>
                  <a:schemeClr val="tx1"/>
                </a:solidFill>
                <a:latin typeface="+mj-lt"/>
                <a:ea typeface="+mj-ea"/>
                <a:cs typeface="+mj-cs"/>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r>
              <a:rPr lang="en" sz="9600" dirty="0"/>
              <a:t>5</a:t>
            </a:r>
            <a:r>
              <a:rPr lang="en" sz="9600" dirty="0" smtClean="0"/>
              <a:t>.</a:t>
            </a:r>
          </a:p>
          <a:p>
            <a:r>
              <a:rPr lang="en" dirty="0" smtClean="0"/>
              <a:t>CONQUER THE                CLEAN TECH </a:t>
            </a:r>
            <a:r>
              <a:rPr lang="en" b="1" dirty="0" smtClean="0"/>
              <a:t>COMMERCIALIZATION</a:t>
            </a:r>
            <a:r>
              <a:rPr lang="en" dirty="0" smtClean="0"/>
              <a:t> VALLEY OF DEATH</a:t>
            </a:r>
            <a:endParaRPr lang="en" dirty="0"/>
          </a:p>
        </p:txBody>
      </p:sp>
      <p:pic>
        <p:nvPicPr>
          <p:cNvPr id="2" name="Picture 1"/>
          <p:cNvPicPr>
            <a:picLocks noChangeAspect="1"/>
          </p:cNvPicPr>
          <p:nvPr/>
        </p:nvPicPr>
        <p:blipFill>
          <a:blip r:embed="rId3"/>
          <a:stretch>
            <a:fillRect/>
          </a:stretch>
        </p:blipFill>
        <p:spPr>
          <a:xfrm>
            <a:off x="4305340" y="205283"/>
            <a:ext cx="7750539" cy="2816213"/>
          </a:xfrm>
          <a:prstGeom prst="rect">
            <a:avLst/>
          </a:prstGeom>
        </p:spPr>
      </p:pic>
      <p:sp>
        <p:nvSpPr>
          <p:cNvPr id="4" name="TextBox 3"/>
          <p:cNvSpPr txBox="1"/>
          <p:nvPr/>
        </p:nvSpPr>
        <p:spPr>
          <a:xfrm>
            <a:off x="6869449" y="3171896"/>
            <a:ext cx="5474948" cy="523220"/>
          </a:xfrm>
          <a:prstGeom prst="rect">
            <a:avLst/>
          </a:prstGeom>
          <a:noFill/>
        </p:spPr>
        <p:txBody>
          <a:bodyPr wrap="square" rtlCol="0">
            <a:spAutoFit/>
          </a:bodyPr>
          <a:lstStyle/>
          <a:p>
            <a:r>
              <a:rPr lang="en-CA" sz="2800" b="1" dirty="0" smtClean="0">
                <a:solidFill>
                  <a:schemeClr val="accent1"/>
                </a:solidFill>
              </a:rPr>
              <a:t>FINANCE MECHANISMS</a:t>
            </a:r>
            <a:endParaRPr lang="en-CA" sz="2800" b="1" dirty="0">
              <a:solidFill>
                <a:schemeClr val="accent1"/>
              </a:solidFill>
            </a:endParaRPr>
          </a:p>
        </p:txBody>
      </p:sp>
      <p:sp>
        <p:nvSpPr>
          <p:cNvPr id="7" name="TextBox 6"/>
          <p:cNvSpPr txBox="1"/>
          <p:nvPr/>
        </p:nvSpPr>
        <p:spPr>
          <a:xfrm>
            <a:off x="6869449" y="3757534"/>
            <a:ext cx="5474948" cy="523220"/>
          </a:xfrm>
          <a:prstGeom prst="rect">
            <a:avLst/>
          </a:prstGeom>
          <a:noFill/>
        </p:spPr>
        <p:txBody>
          <a:bodyPr wrap="square" rtlCol="0">
            <a:spAutoFit/>
          </a:bodyPr>
          <a:lstStyle/>
          <a:p>
            <a:r>
              <a:rPr lang="en-CA" sz="2800" b="1" dirty="0" smtClean="0">
                <a:solidFill>
                  <a:schemeClr val="accent2"/>
                </a:solidFill>
              </a:rPr>
              <a:t>TEST BED FACILITIES</a:t>
            </a:r>
          </a:p>
        </p:txBody>
      </p:sp>
      <p:sp>
        <p:nvSpPr>
          <p:cNvPr id="8" name="TextBox 7"/>
          <p:cNvSpPr txBox="1"/>
          <p:nvPr/>
        </p:nvSpPr>
        <p:spPr>
          <a:xfrm>
            <a:off x="6869449" y="4294572"/>
            <a:ext cx="5474948" cy="523220"/>
          </a:xfrm>
          <a:prstGeom prst="rect">
            <a:avLst/>
          </a:prstGeom>
          <a:noFill/>
        </p:spPr>
        <p:txBody>
          <a:bodyPr wrap="square" rtlCol="0">
            <a:spAutoFit/>
          </a:bodyPr>
          <a:lstStyle/>
          <a:p>
            <a:r>
              <a:rPr lang="en-CA" sz="2800" b="1" dirty="0" smtClean="0">
                <a:solidFill>
                  <a:schemeClr val="accent6"/>
                </a:solidFill>
              </a:rPr>
              <a:t>INNOVATION WAIVERS</a:t>
            </a:r>
            <a:endParaRPr lang="en-CA" sz="2800" b="1" dirty="0">
              <a:solidFill>
                <a:schemeClr val="accent6"/>
              </a:solidFill>
            </a:endParaRPr>
          </a:p>
        </p:txBody>
      </p:sp>
    </p:spTree>
    <p:extLst>
      <p:ext uri="{BB962C8B-B14F-4D97-AF65-F5344CB8AC3E}">
        <p14:creationId xmlns:p14="http://schemas.microsoft.com/office/powerpoint/2010/main" val="2788629952"/>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9"/>
          <p:cNvSpPr txBox="1">
            <a:spLocks/>
          </p:cNvSpPr>
          <p:nvPr/>
        </p:nvSpPr>
        <p:spPr>
          <a:xfrm>
            <a:off x="753396" y="2322870"/>
            <a:ext cx="4696400" cy="3986399"/>
          </a:xfrm>
          <a:prstGeom prst="rect">
            <a:avLst/>
          </a:prstGeom>
        </p:spPr>
        <p:txBody>
          <a:bodyPr vert="horz" lIns="121900" tIns="121900" rIns="121900" bIns="121900" rtlCol="0" anchor="b" anchorCtr="0">
            <a:noAutofit/>
          </a:bodyPr>
          <a:lstStyle>
            <a:lvl1pPr lvl="0" algn="l" defTabSz="914400" rtl="0" eaLnBrk="1" latinLnBrk="0" hangingPunct="1">
              <a:lnSpc>
                <a:spcPct val="90000"/>
              </a:lnSpc>
              <a:spcBef>
                <a:spcPts val="0"/>
              </a:spcBef>
              <a:buSzPct val="100000"/>
              <a:buNone/>
              <a:defRPr sz="4000" kern="1200">
                <a:solidFill>
                  <a:schemeClr val="tx1"/>
                </a:solidFill>
                <a:latin typeface="+mj-lt"/>
                <a:ea typeface="+mj-ea"/>
                <a:cs typeface="+mj-cs"/>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r>
              <a:rPr lang="en" sz="9600" dirty="0"/>
              <a:t>6</a:t>
            </a:r>
            <a:r>
              <a:rPr lang="en" sz="9600" dirty="0" smtClean="0"/>
              <a:t>.</a:t>
            </a:r>
          </a:p>
          <a:p>
            <a:r>
              <a:rPr lang="en" dirty="0" smtClean="0"/>
              <a:t>RETHINK                 BUSINESS MODELS</a:t>
            </a:r>
            <a:endParaRPr lang="en" dirty="0"/>
          </a:p>
        </p:txBody>
      </p:sp>
      <p:pic>
        <p:nvPicPr>
          <p:cNvPr id="4" name="Picture 3"/>
          <p:cNvPicPr>
            <a:picLocks noChangeAspect="1"/>
          </p:cNvPicPr>
          <p:nvPr/>
        </p:nvPicPr>
        <p:blipFill>
          <a:blip r:embed="rId3"/>
          <a:stretch>
            <a:fillRect/>
          </a:stretch>
        </p:blipFill>
        <p:spPr>
          <a:xfrm>
            <a:off x="5593199" y="1470651"/>
            <a:ext cx="6598801" cy="3943201"/>
          </a:xfrm>
          <a:prstGeom prst="rect">
            <a:avLst/>
          </a:prstGeom>
        </p:spPr>
      </p:pic>
    </p:spTree>
    <p:extLst>
      <p:ext uri="{BB962C8B-B14F-4D97-AF65-F5344CB8AC3E}">
        <p14:creationId xmlns:p14="http://schemas.microsoft.com/office/powerpoint/2010/main" val="1617544003"/>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66601" y="4367518"/>
            <a:ext cx="2541599" cy="1375599"/>
          </a:xfrm>
        </p:spPr>
        <p:txBody>
          <a:bodyPr/>
          <a:lstStyle/>
          <a:p>
            <a:endParaRPr lang="en-CA"/>
          </a:p>
        </p:txBody>
      </p:sp>
      <p:pic>
        <p:nvPicPr>
          <p:cNvPr id="8196" name="Picture 4" descr="https://static1.squarespace.com/static/54a2e4c1e4b043bf83114773/t/5554450ee4b0277cbe14ed76/1431586089196/?format=75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62" y="-39757"/>
            <a:ext cx="9205003" cy="58972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538325" y="6544400"/>
            <a:ext cx="2725105" cy="369332"/>
          </a:xfrm>
          <a:prstGeom prst="rect">
            <a:avLst/>
          </a:prstGeom>
        </p:spPr>
        <p:txBody>
          <a:bodyPr wrap="none">
            <a:spAutoFit/>
          </a:bodyPr>
          <a:lstStyle/>
          <a:p>
            <a:r>
              <a:rPr lang="en-CA" dirty="0"/>
              <a:t>Center for </a:t>
            </a:r>
            <a:r>
              <a:rPr lang="en-CA" dirty="0" smtClean="0"/>
              <a:t>Carbon Removal</a:t>
            </a:r>
            <a:endParaRPr lang="en-CA" dirty="0"/>
          </a:p>
        </p:txBody>
      </p:sp>
      <p:sp>
        <p:nvSpPr>
          <p:cNvPr id="5" name="Shape 99"/>
          <p:cNvSpPr txBox="1">
            <a:spLocks/>
          </p:cNvSpPr>
          <p:nvPr/>
        </p:nvSpPr>
        <p:spPr>
          <a:xfrm>
            <a:off x="753396" y="2322870"/>
            <a:ext cx="4696400" cy="3986399"/>
          </a:xfrm>
          <a:prstGeom prst="rect">
            <a:avLst/>
          </a:prstGeom>
        </p:spPr>
        <p:txBody>
          <a:bodyPr vert="horz" lIns="121900" tIns="121900" rIns="121900" bIns="121900" rtlCol="0" anchor="b" anchorCtr="0">
            <a:noAutofit/>
          </a:bodyPr>
          <a:lstStyle>
            <a:lvl1pPr lvl="0" algn="l" defTabSz="914400" rtl="0" eaLnBrk="1" latinLnBrk="0" hangingPunct="1">
              <a:lnSpc>
                <a:spcPct val="90000"/>
              </a:lnSpc>
              <a:spcBef>
                <a:spcPts val="0"/>
              </a:spcBef>
              <a:buSzPct val="100000"/>
              <a:buNone/>
              <a:defRPr sz="4000" kern="1200">
                <a:solidFill>
                  <a:schemeClr val="tx1"/>
                </a:solidFill>
                <a:latin typeface="+mj-lt"/>
                <a:ea typeface="+mj-ea"/>
                <a:cs typeface="+mj-cs"/>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r>
              <a:rPr lang="en" sz="9600" dirty="0"/>
              <a:t>7</a:t>
            </a:r>
            <a:r>
              <a:rPr lang="en" sz="9600" dirty="0" smtClean="0"/>
              <a:t>.</a:t>
            </a:r>
          </a:p>
          <a:p>
            <a:r>
              <a:rPr lang="en" dirty="0" smtClean="0"/>
              <a:t>LAUNCH THE BUSINESSES OF TOMORROW</a:t>
            </a:r>
            <a:endParaRPr lang="en" dirty="0"/>
          </a:p>
        </p:txBody>
      </p:sp>
    </p:spTree>
    <p:extLst>
      <p:ext uri="{BB962C8B-B14F-4D97-AF65-F5344CB8AC3E}">
        <p14:creationId xmlns:p14="http://schemas.microsoft.com/office/powerpoint/2010/main" val="1423708079"/>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9"/>
          <p:cNvSpPr txBox="1">
            <a:spLocks/>
          </p:cNvSpPr>
          <p:nvPr/>
        </p:nvSpPr>
        <p:spPr>
          <a:xfrm>
            <a:off x="753396" y="2322870"/>
            <a:ext cx="4696400" cy="3986399"/>
          </a:xfrm>
          <a:prstGeom prst="rect">
            <a:avLst/>
          </a:prstGeom>
        </p:spPr>
        <p:txBody>
          <a:bodyPr vert="horz" lIns="121900" tIns="121900" rIns="121900" bIns="121900" rtlCol="0" anchor="b" anchorCtr="0">
            <a:noAutofit/>
          </a:bodyPr>
          <a:lstStyle>
            <a:lvl1pPr lvl="0" algn="l" defTabSz="914400" rtl="0" eaLnBrk="1" latinLnBrk="0" hangingPunct="1">
              <a:lnSpc>
                <a:spcPct val="90000"/>
              </a:lnSpc>
              <a:spcBef>
                <a:spcPts val="0"/>
              </a:spcBef>
              <a:buSzPct val="100000"/>
              <a:buNone/>
              <a:defRPr sz="4000" kern="1200">
                <a:solidFill>
                  <a:schemeClr val="tx1"/>
                </a:solidFill>
                <a:latin typeface="+mj-lt"/>
                <a:ea typeface="+mj-ea"/>
                <a:cs typeface="+mj-cs"/>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r>
              <a:rPr lang="en" sz="9600" dirty="0" smtClean="0"/>
              <a:t>8.</a:t>
            </a:r>
          </a:p>
          <a:p>
            <a:r>
              <a:rPr lang="en" dirty="0" smtClean="0"/>
              <a:t>CHANGE BUSINESS CULTURE</a:t>
            </a:r>
            <a:endParaRPr lang="en" dirty="0"/>
          </a:p>
        </p:txBody>
      </p:sp>
      <p:pic>
        <p:nvPicPr>
          <p:cNvPr id="6" name="Picture 4" descr="Image result for circular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691" y="1058281"/>
            <a:ext cx="5945309" cy="418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67181"/>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7060" y="866593"/>
            <a:ext cx="5920153" cy="5588000"/>
          </a:xfrm>
        </p:spPr>
        <p:txBody>
          <a:bodyPr>
            <a:normAutofit fontScale="40000" lnSpcReduction="20000"/>
          </a:bodyPr>
          <a:lstStyle/>
          <a:p>
            <a:pPr marL="0" indent="0" algn="l">
              <a:spcAft>
                <a:spcPts val="900"/>
              </a:spcAft>
            </a:pPr>
            <a:r>
              <a:rPr lang="en-US" sz="2800" b="1" dirty="0" smtClean="0">
                <a:solidFill>
                  <a:srgbClr val="000000"/>
                </a:solidFill>
              </a:rPr>
              <a:t>“Collaborators”</a:t>
            </a:r>
          </a:p>
          <a:p>
            <a:pPr marL="0" indent="0" algn="l">
              <a:spcAft>
                <a:spcPts val="900"/>
              </a:spcAft>
            </a:pPr>
            <a:r>
              <a:rPr lang="en-US" sz="2800" dirty="0" smtClean="0">
                <a:solidFill>
                  <a:srgbClr val="000000"/>
                </a:solidFill>
              </a:rPr>
              <a:t>Rus Matichuk</a:t>
            </a:r>
          </a:p>
          <a:p>
            <a:pPr marL="0" indent="0" algn="l">
              <a:spcAft>
                <a:spcPts val="900"/>
              </a:spcAft>
            </a:pPr>
            <a:r>
              <a:rPr lang="en-US" sz="2800" dirty="0" smtClean="0">
                <a:solidFill>
                  <a:srgbClr val="000000"/>
                </a:solidFill>
              </a:rPr>
              <a:t>Simon Knight</a:t>
            </a:r>
          </a:p>
          <a:p>
            <a:pPr marL="0" indent="0" algn="l">
              <a:spcAft>
                <a:spcPts val="900"/>
              </a:spcAft>
            </a:pPr>
            <a:r>
              <a:rPr lang="en-US" sz="2800" dirty="0" smtClean="0">
                <a:solidFill>
                  <a:srgbClr val="000000"/>
                </a:solidFill>
              </a:rPr>
              <a:t>Michael Cohen</a:t>
            </a:r>
          </a:p>
          <a:p>
            <a:pPr marL="0" indent="0" algn="l">
              <a:spcAft>
                <a:spcPts val="900"/>
              </a:spcAft>
            </a:pPr>
            <a:r>
              <a:rPr lang="en-US" sz="2800" dirty="0" err="1" smtClean="0">
                <a:solidFill>
                  <a:srgbClr val="000000"/>
                </a:solidFill>
              </a:rPr>
              <a:t>Meera</a:t>
            </a:r>
            <a:r>
              <a:rPr lang="en-US" sz="2800" dirty="0" smtClean="0">
                <a:solidFill>
                  <a:srgbClr val="000000"/>
                </a:solidFill>
              </a:rPr>
              <a:t> Nathwani</a:t>
            </a:r>
          </a:p>
          <a:p>
            <a:pPr marL="0" indent="0" algn="l">
              <a:spcAft>
                <a:spcPts val="900"/>
              </a:spcAft>
            </a:pPr>
            <a:r>
              <a:rPr lang="en-US" sz="2800" dirty="0" smtClean="0">
                <a:solidFill>
                  <a:srgbClr val="000000"/>
                </a:solidFill>
              </a:rPr>
              <a:t>Brian Doucette</a:t>
            </a:r>
          </a:p>
          <a:p>
            <a:pPr marL="0" indent="0" algn="l">
              <a:spcAft>
                <a:spcPts val="900"/>
              </a:spcAft>
            </a:pPr>
            <a:r>
              <a:rPr lang="en-US" sz="2800" dirty="0" smtClean="0">
                <a:solidFill>
                  <a:srgbClr val="000000"/>
                </a:solidFill>
              </a:rPr>
              <a:t>Paul Leroux</a:t>
            </a:r>
          </a:p>
          <a:p>
            <a:pPr marL="0" indent="0" algn="l">
              <a:spcAft>
                <a:spcPts val="900"/>
              </a:spcAft>
            </a:pPr>
            <a:r>
              <a:rPr lang="en-US" sz="2800" dirty="0" smtClean="0">
                <a:solidFill>
                  <a:srgbClr val="000000"/>
                </a:solidFill>
              </a:rPr>
              <a:t>John Goetz</a:t>
            </a:r>
          </a:p>
          <a:p>
            <a:pPr marL="0" indent="0" algn="l">
              <a:spcAft>
                <a:spcPts val="900"/>
              </a:spcAft>
            </a:pPr>
            <a:r>
              <a:rPr lang="en-US" sz="2800" dirty="0" smtClean="0">
                <a:solidFill>
                  <a:srgbClr val="000000"/>
                </a:solidFill>
              </a:rPr>
              <a:t>Stuart Lomas</a:t>
            </a:r>
          </a:p>
          <a:p>
            <a:pPr marL="0" indent="0" algn="l">
              <a:spcAft>
                <a:spcPts val="900"/>
              </a:spcAft>
            </a:pPr>
            <a:r>
              <a:rPr lang="en-US" sz="2800" dirty="0" smtClean="0">
                <a:solidFill>
                  <a:srgbClr val="000000"/>
                </a:solidFill>
              </a:rPr>
              <a:t>Heather Campbell</a:t>
            </a:r>
          </a:p>
          <a:p>
            <a:pPr marL="0" indent="0" algn="l">
              <a:spcAft>
                <a:spcPts val="900"/>
              </a:spcAft>
            </a:pPr>
            <a:r>
              <a:rPr lang="en-US" sz="2800" dirty="0" smtClean="0">
                <a:solidFill>
                  <a:srgbClr val="000000"/>
                </a:solidFill>
              </a:rPr>
              <a:t>Judy Fairburn</a:t>
            </a:r>
          </a:p>
          <a:p>
            <a:pPr marL="0" indent="0" algn="l">
              <a:spcAft>
                <a:spcPts val="900"/>
              </a:spcAft>
            </a:pPr>
            <a:r>
              <a:rPr lang="en-US" sz="2800" dirty="0" smtClean="0">
                <a:solidFill>
                  <a:srgbClr val="000000"/>
                </a:solidFill>
              </a:rPr>
              <a:t>James </a:t>
            </a:r>
            <a:r>
              <a:rPr lang="en-US" sz="2800" dirty="0" err="1" smtClean="0">
                <a:solidFill>
                  <a:srgbClr val="000000"/>
                </a:solidFill>
              </a:rPr>
              <a:t>Chepya</a:t>
            </a:r>
            <a:endParaRPr lang="en-US" sz="2800" dirty="0" smtClean="0">
              <a:solidFill>
                <a:srgbClr val="000000"/>
              </a:solidFill>
            </a:endParaRPr>
          </a:p>
          <a:p>
            <a:pPr marL="0" indent="0" algn="l">
              <a:spcAft>
                <a:spcPts val="900"/>
              </a:spcAft>
            </a:pPr>
            <a:r>
              <a:rPr lang="en-US" sz="2800" dirty="0" smtClean="0">
                <a:solidFill>
                  <a:srgbClr val="000000"/>
                </a:solidFill>
              </a:rPr>
              <a:t>Yvonne </a:t>
            </a:r>
            <a:r>
              <a:rPr lang="en-US" sz="2800" dirty="0" err="1" smtClean="0">
                <a:solidFill>
                  <a:srgbClr val="000000"/>
                </a:solidFill>
              </a:rPr>
              <a:t>Gruenthaler</a:t>
            </a:r>
            <a:endParaRPr lang="en-US" sz="2800" dirty="0" smtClean="0">
              <a:solidFill>
                <a:srgbClr val="000000"/>
              </a:solidFill>
            </a:endParaRPr>
          </a:p>
          <a:p>
            <a:pPr marL="0" indent="0" algn="l">
              <a:spcAft>
                <a:spcPts val="900"/>
              </a:spcAft>
            </a:pPr>
            <a:r>
              <a:rPr lang="en-US" sz="2800" dirty="0" smtClean="0">
                <a:solidFill>
                  <a:srgbClr val="000000"/>
                </a:solidFill>
              </a:rPr>
              <a:t>Dan Matross</a:t>
            </a:r>
          </a:p>
          <a:p>
            <a:pPr marL="0" indent="0" algn="l">
              <a:spcAft>
                <a:spcPts val="900"/>
              </a:spcAft>
            </a:pPr>
            <a:r>
              <a:rPr lang="en-US" sz="2800" dirty="0" smtClean="0">
                <a:solidFill>
                  <a:srgbClr val="000000"/>
                </a:solidFill>
              </a:rPr>
              <a:t>Rainforest Summit</a:t>
            </a:r>
          </a:p>
          <a:p>
            <a:pPr marL="0" indent="0" algn="l">
              <a:spcAft>
                <a:spcPts val="900"/>
              </a:spcAft>
            </a:pPr>
            <a:r>
              <a:rPr lang="en-US" sz="2800" dirty="0" smtClean="0">
                <a:solidFill>
                  <a:srgbClr val="000000"/>
                </a:solidFill>
              </a:rPr>
              <a:t>Sara Hastings Simon</a:t>
            </a:r>
          </a:p>
          <a:p>
            <a:pPr marL="0" indent="0" algn="l">
              <a:spcAft>
                <a:spcPts val="900"/>
              </a:spcAft>
            </a:pPr>
            <a:r>
              <a:rPr lang="en-US" sz="2800" dirty="0" smtClean="0">
                <a:solidFill>
                  <a:srgbClr val="000000"/>
                </a:solidFill>
              </a:rPr>
              <a:t>Julia-Maria </a:t>
            </a:r>
          </a:p>
          <a:p>
            <a:pPr marL="0" indent="0" algn="l">
              <a:spcAft>
                <a:spcPts val="900"/>
              </a:spcAft>
            </a:pPr>
            <a:r>
              <a:rPr lang="en-US" sz="2800" dirty="0" smtClean="0">
                <a:solidFill>
                  <a:srgbClr val="000000"/>
                </a:solidFill>
              </a:rPr>
              <a:t>Karl Miller</a:t>
            </a:r>
          </a:p>
          <a:p>
            <a:pPr marL="0" indent="0" algn="l">
              <a:spcAft>
                <a:spcPts val="900"/>
              </a:spcAft>
            </a:pPr>
            <a:r>
              <a:rPr lang="en-US" sz="2800" dirty="0" smtClean="0">
                <a:solidFill>
                  <a:srgbClr val="000000"/>
                </a:solidFill>
              </a:rPr>
              <a:t>Zach </a:t>
            </a:r>
            <a:r>
              <a:rPr lang="en-US" sz="2800" dirty="0" err="1" smtClean="0">
                <a:solidFill>
                  <a:srgbClr val="000000"/>
                </a:solidFill>
              </a:rPr>
              <a:t>Adolphe</a:t>
            </a:r>
            <a:endParaRPr lang="en-US" sz="2800" dirty="0" smtClean="0">
              <a:solidFill>
                <a:srgbClr val="000000"/>
              </a:solidFill>
            </a:endParaRPr>
          </a:p>
          <a:p>
            <a:pPr marL="0" indent="0" algn="l">
              <a:spcAft>
                <a:spcPts val="900"/>
              </a:spcAft>
            </a:pPr>
            <a:r>
              <a:rPr lang="en-US" sz="2800" dirty="0" smtClean="0">
                <a:solidFill>
                  <a:srgbClr val="000000"/>
                </a:solidFill>
              </a:rPr>
              <a:t>Breakthrough Institute</a:t>
            </a:r>
          </a:p>
          <a:p>
            <a:pPr marL="0" indent="0" algn="l">
              <a:spcAft>
                <a:spcPts val="900"/>
              </a:spcAft>
            </a:pPr>
            <a:r>
              <a:rPr lang="en-US" sz="2800" dirty="0" smtClean="0">
                <a:solidFill>
                  <a:srgbClr val="000000"/>
                </a:solidFill>
              </a:rPr>
              <a:t>MIT Energy Lab</a:t>
            </a:r>
          </a:p>
          <a:p>
            <a:pPr marL="0" indent="0" algn="l">
              <a:spcAft>
                <a:spcPts val="900"/>
              </a:spcAft>
            </a:pPr>
            <a:r>
              <a:rPr lang="en-US" sz="2800" dirty="0" smtClean="0">
                <a:solidFill>
                  <a:srgbClr val="000000"/>
                </a:solidFill>
              </a:rPr>
              <a:t>Jane Kearns, Denis Leclerc, Jon Rhone, Marty Reed, JF Beland, Victoria Smaniotto </a:t>
            </a:r>
            <a:endParaRPr lang="en-US" sz="2800"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300" y="1749286"/>
            <a:ext cx="4275525" cy="4224625"/>
          </a:xfrm>
          <a:prstGeom prst="rect">
            <a:avLst/>
          </a:prstGeom>
        </p:spPr>
      </p:pic>
    </p:spTree>
    <p:extLst>
      <p:ext uri="{BB962C8B-B14F-4D97-AF65-F5344CB8AC3E}">
        <p14:creationId xmlns:p14="http://schemas.microsoft.com/office/powerpoint/2010/main" val="3427939054"/>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 dirty="0"/>
              <a:t/>
            </a:r>
            <a:br>
              <a:rPr lang="en" dirty="0"/>
            </a:br>
            <a:r>
              <a:rPr lang="en-CA" dirty="0" smtClean="0"/>
              <a:t>CREATE A NEW ALBERTA MYTH</a:t>
            </a:r>
            <a:endParaRPr lang="en-CA" dirty="0"/>
          </a:p>
        </p:txBody>
      </p:sp>
      <p:pic>
        <p:nvPicPr>
          <p:cNvPr id="1028" name="Picture 4" descr="Digital Cow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855" y="1460017"/>
            <a:ext cx="5164929" cy="344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78324"/>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7298720" y="91440"/>
            <a:ext cx="4696400" cy="3986399"/>
          </a:xfrm>
          <a:prstGeom prst="rect">
            <a:avLst/>
          </a:prstGeom>
        </p:spPr>
        <p:txBody>
          <a:bodyPr vert="horz" lIns="121900" tIns="121900" rIns="121900" bIns="121900" rtlCol="0" anchor="b" anchorCtr="0">
            <a:noAutofit/>
          </a:bodyPr>
          <a:lstStyle/>
          <a:p>
            <a:pPr algn="r"/>
            <a:endParaRPr lang="en" sz="9600" dirty="0"/>
          </a:p>
          <a:p>
            <a:pPr algn="r"/>
            <a:r>
              <a:rPr lang="en" b="1" dirty="0" smtClean="0"/>
              <a:t>THE CHANGE IMPERATIVE</a:t>
            </a:r>
            <a:endParaRPr lang="en" b="1" dirty="0"/>
          </a:p>
        </p:txBody>
      </p:sp>
      <p:sp>
        <p:nvSpPr>
          <p:cNvPr id="5" name="Shape 138"/>
          <p:cNvSpPr txBox="1">
            <a:spLocks/>
          </p:cNvSpPr>
          <p:nvPr/>
        </p:nvSpPr>
        <p:spPr>
          <a:xfrm>
            <a:off x="680342" y="3340283"/>
            <a:ext cx="5084354" cy="2670125"/>
          </a:xfrm>
          <a:prstGeom prst="rect">
            <a:avLst/>
          </a:prstGeom>
        </p:spPr>
        <p:txBody>
          <a:bodyPr vert="horz" lIns="91425" tIns="91425" rIns="91425" bIns="91425" rtlCol="0" anchor="t" anchorCtr="0">
            <a:noAutofit/>
          </a:bodyPr>
          <a:lstStyle>
            <a:lvl1pPr marL="228600" lvl="0"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1pPr>
            <a:lvl2pPr marL="685800" lvl="1"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2pPr>
            <a:lvl3pPr marL="1143000" lvl="2"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3pPr>
            <a:lvl4pPr marL="1600200" lvl="3"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4pPr>
            <a:lvl5pPr marL="2057400" lvl="4"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5pPr>
            <a:lvl6pPr marL="2514600" lvl="5"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6pPr>
            <a:lvl7pPr marL="2971800" lvl="6"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7pPr>
            <a:lvl8pPr marL="3429000" lvl="7"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8pPr>
            <a:lvl9pPr marL="3886200" lvl="8"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9pPr>
          </a:lstStyle>
          <a:p>
            <a:pPr marL="0" indent="0" algn="l">
              <a:lnSpc>
                <a:spcPct val="100000"/>
              </a:lnSpc>
              <a:spcAft>
                <a:spcPts val="700"/>
              </a:spcAft>
            </a:pPr>
            <a:r>
              <a:rPr lang="en" sz="3200" dirty="0" smtClean="0">
                <a:solidFill>
                  <a:schemeClr val="tx1"/>
                </a:solidFill>
              </a:rPr>
              <a:t>Economic Competitiveness</a:t>
            </a:r>
          </a:p>
          <a:p>
            <a:pPr marL="0" indent="0" algn="l">
              <a:lnSpc>
                <a:spcPct val="100000"/>
              </a:lnSpc>
              <a:spcAft>
                <a:spcPts val="700"/>
              </a:spcAft>
            </a:pPr>
            <a:r>
              <a:rPr lang="en" sz="3200" dirty="0" smtClean="0">
                <a:solidFill>
                  <a:schemeClr val="tx1"/>
                </a:solidFill>
              </a:rPr>
              <a:t>Environmental Constraints</a:t>
            </a:r>
          </a:p>
          <a:p>
            <a:pPr marL="0" indent="0" algn="l">
              <a:lnSpc>
                <a:spcPct val="100000"/>
              </a:lnSpc>
              <a:spcAft>
                <a:spcPts val="700"/>
              </a:spcAft>
            </a:pPr>
            <a:r>
              <a:rPr lang="en-CA" sz="3200" dirty="0" smtClean="0">
                <a:solidFill>
                  <a:schemeClr val="tx1"/>
                </a:solidFill>
              </a:rPr>
              <a:t>Transformational Innovation</a:t>
            </a:r>
            <a:endParaRPr lang="en" sz="3200" dirty="0" smtClean="0">
              <a:solidFill>
                <a:schemeClr val="tx1"/>
              </a:solidFill>
            </a:endParaRPr>
          </a:p>
          <a:p>
            <a:pPr marL="0" indent="0" algn="l">
              <a:lnSpc>
                <a:spcPct val="100000"/>
              </a:lnSpc>
            </a:pPr>
            <a:endParaRPr lang="en" sz="3200" dirty="0" smtClean="0">
              <a:solidFill>
                <a:schemeClr val="tx1"/>
              </a:solidFill>
            </a:endParaRPr>
          </a:p>
          <a:p>
            <a:pPr marL="0" indent="0" algn="l"/>
            <a:endParaRPr lang="en" sz="3200" dirty="0">
              <a:solidFill>
                <a:schemeClr val="tx1"/>
              </a:solidFill>
            </a:endParaRPr>
          </a:p>
          <a:p>
            <a:pPr marL="0" indent="0" algn="l"/>
            <a:endParaRPr lang="en" sz="3200" dirty="0" smtClean="0">
              <a:solidFill>
                <a:schemeClr val="tx1"/>
              </a:solidFill>
            </a:endParaRPr>
          </a:p>
          <a:p>
            <a:pPr algn="l"/>
            <a:r>
              <a:rPr lang="en" sz="3200" dirty="0" smtClean="0">
                <a:solidFill>
                  <a:schemeClr val="tx1"/>
                </a:solidFill>
              </a:rPr>
              <a:t> </a:t>
            </a:r>
            <a:endParaRPr lang="en" sz="3200" dirty="0">
              <a:solidFill>
                <a:schemeClr val="tx1"/>
              </a:solidFill>
            </a:endParaRPr>
          </a:p>
        </p:txBody>
      </p:sp>
      <p:sp>
        <p:nvSpPr>
          <p:cNvPr id="14" name="Rectangle 13"/>
          <p:cNvSpPr/>
          <p:nvPr/>
        </p:nvSpPr>
        <p:spPr>
          <a:xfrm>
            <a:off x="183728" y="3419485"/>
            <a:ext cx="464554" cy="464554"/>
          </a:xfrm>
          <a:prstGeom prst="rect">
            <a:avLst/>
          </a:prstGeom>
          <a:solidFill>
            <a:srgbClr val="2135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smtClean="0">
                <a:solidFill>
                  <a:schemeClr val="bg1"/>
                </a:solidFill>
                <a:latin typeface="Avenir Light"/>
                <a:ea typeface="Entypo" pitchFamily="2" charset="0"/>
                <a:cs typeface="Avenir Light"/>
              </a:rPr>
              <a:t>1</a:t>
            </a:r>
            <a:endParaRPr lang="ru-RU" sz="2200" dirty="0">
              <a:solidFill>
                <a:schemeClr val="bg1"/>
              </a:solidFill>
              <a:latin typeface="Avenir Light"/>
              <a:ea typeface="Entypo" pitchFamily="2" charset="0"/>
              <a:cs typeface="Avenir Light"/>
            </a:endParaRPr>
          </a:p>
        </p:txBody>
      </p:sp>
      <p:sp>
        <p:nvSpPr>
          <p:cNvPr id="15" name="Rectangle 14"/>
          <p:cNvSpPr/>
          <p:nvPr/>
        </p:nvSpPr>
        <p:spPr>
          <a:xfrm>
            <a:off x="186015" y="3987580"/>
            <a:ext cx="464554" cy="464554"/>
          </a:xfrm>
          <a:prstGeom prst="rect">
            <a:avLst/>
          </a:prstGeom>
          <a:solidFill>
            <a:srgbClr val="3C81B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smtClean="0">
                <a:solidFill>
                  <a:schemeClr val="bg1"/>
                </a:solidFill>
                <a:latin typeface="Avenir Light"/>
                <a:ea typeface="Entypo" pitchFamily="2" charset="0"/>
                <a:cs typeface="Avenir Light"/>
              </a:rPr>
              <a:t>2</a:t>
            </a:r>
            <a:endParaRPr lang="ru-RU" sz="2200" dirty="0">
              <a:solidFill>
                <a:schemeClr val="bg1"/>
              </a:solidFill>
              <a:latin typeface="Avenir Light"/>
              <a:ea typeface="Entypo" pitchFamily="2" charset="0"/>
              <a:cs typeface="Avenir Light"/>
            </a:endParaRPr>
          </a:p>
        </p:txBody>
      </p:sp>
      <p:sp>
        <p:nvSpPr>
          <p:cNvPr id="16" name="Rectangle 15"/>
          <p:cNvSpPr/>
          <p:nvPr/>
        </p:nvSpPr>
        <p:spPr>
          <a:xfrm>
            <a:off x="180975" y="4560324"/>
            <a:ext cx="464554" cy="464554"/>
          </a:xfrm>
          <a:prstGeom prst="rect">
            <a:avLst/>
          </a:prstGeom>
          <a:solidFill>
            <a:srgbClr val="3CB5A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smtClean="0">
                <a:solidFill>
                  <a:schemeClr val="bg1"/>
                </a:solidFill>
                <a:latin typeface="Avenir Light"/>
                <a:ea typeface="Entypo" pitchFamily="2" charset="0"/>
                <a:cs typeface="Avenir Light"/>
              </a:rPr>
              <a:t>3</a:t>
            </a:r>
            <a:endParaRPr lang="ru-RU" sz="2200" dirty="0">
              <a:solidFill>
                <a:schemeClr val="bg1"/>
              </a:solidFill>
              <a:latin typeface="Avenir Light"/>
              <a:ea typeface="Entypo" pitchFamily="2" charset="0"/>
              <a:cs typeface="Avenir Light"/>
            </a:endParaRPr>
          </a:p>
        </p:txBody>
      </p:sp>
      <p:pic>
        <p:nvPicPr>
          <p:cNvPr id="2050" name="Picture 2" descr="http://static.tvtropes.org/pmwiki/pub/images/1aPopularMechanics-657-1_94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12" y="388246"/>
            <a:ext cx="3586858" cy="256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187778"/>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Innovation is transforming our markets and our industries</a:t>
            </a:r>
            <a:endParaRPr lang="en-CA" dirty="0"/>
          </a:p>
        </p:txBody>
      </p:sp>
      <p:pic>
        <p:nvPicPr>
          <p:cNvPr id="4" name="Picture 3"/>
          <p:cNvPicPr>
            <a:picLocks noChangeAspect="1"/>
          </p:cNvPicPr>
          <p:nvPr/>
        </p:nvPicPr>
        <p:blipFill>
          <a:blip r:embed="rId3"/>
          <a:stretch>
            <a:fillRect/>
          </a:stretch>
        </p:blipFill>
        <p:spPr>
          <a:xfrm>
            <a:off x="43920" y="0"/>
            <a:ext cx="5973898" cy="3810000"/>
          </a:xfrm>
          <a:prstGeom prst="rect">
            <a:avLst/>
          </a:prstGeom>
        </p:spPr>
      </p:pic>
      <p:pic>
        <p:nvPicPr>
          <p:cNvPr id="5" name="Picture 4"/>
          <p:cNvPicPr>
            <a:picLocks noChangeAspect="1"/>
          </p:cNvPicPr>
          <p:nvPr/>
        </p:nvPicPr>
        <p:blipFill>
          <a:blip r:embed="rId4"/>
          <a:stretch>
            <a:fillRect/>
          </a:stretch>
        </p:blipFill>
        <p:spPr>
          <a:xfrm>
            <a:off x="5891279" y="3482734"/>
            <a:ext cx="6300721" cy="3259375"/>
          </a:xfrm>
          <a:prstGeom prst="rect">
            <a:avLst/>
          </a:prstGeom>
        </p:spPr>
      </p:pic>
    </p:spTree>
    <p:extLst>
      <p:ext uri="{BB962C8B-B14F-4D97-AF65-F5344CB8AC3E}">
        <p14:creationId xmlns:p14="http://schemas.microsoft.com/office/powerpoint/2010/main" val="4265927917"/>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19061" y="88625"/>
            <a:ext cx="9745661" cy="6769375"/>
          </a:xfrm>
          <a:prstGeom prst="rect">
            <a:avLst/>
          </a:prstGeom>
        </p:spPr>
      </p:pic>
      <p:sp>
        <p:nvSpPr>
          <p:cNvPr id="2" name="Title 1"/>
          <p:cNvSpPr>
            <a:spLocks noGrp="1"/>
          </p:cNvSpPr>
          <p:nvPr>
            <p:ph type="ctrTitle"/>
          </p:nvPr>
        </p:nvSpPr>
        <p:spPr>
          <a:xfrm>
            <a:off x="268052" y="2376178"/>
            <a:ext cx="4696400" cy="3986399"/>
          </a:xfrm>
        </p:spPr>
        <p:txBody>
          <a:bodyPr/>
          <a:lstStyle/>
          <a:p>
            <a:r>
              <a:rPr lang="en-CA" dirty="0" smtClean="0"/>
              <a:t>Environmental constraints &amp; society’s response impede growth</a:t>
            </a:r>
            <a:endParaRPr lang="en-CA" dirty="0"/>
          </a:p>
        </p:txBody>
      </p:sp>
    </p:spTree>
    <p:extLst>
      <p:ext uri="{BB962C8B-B14F-4D97-AF65-F5344CB8AC3E}">
        <p14:creationId xmlns:p14="http://schemas.microsoft.com/office/powerpoint/2010/main" val="2601505145"/>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4400" y="2111134"/>
            <a:ext cx="4612698" cy="3986399"/>
          </a:xfrm>
        </p:spPr>
        <p:txBody>
          <a:bodyPr/>
          <a:lstStyle/>
          <a:p>
            <a:r>
              <a:rPr lang="en-CA" dirty="0" smtClean="0"/>
              <a:t>Alberta’s economic competitiveness – our jobs &amp; welfare – are at risk</a:t>
            </a:r>
            <a:endParaRPr lang="en-CA" dirty="0"/>
          </a:p>
        </p:txBody>
      </p:sp>
      <p:pic>
        <p:nvPicPr>
          <p:cNvPr id="4" name="Picture 3"/>
          <p:cNvPicPr>
            <a:picLocks noChangeAspect="1"/>
          </p:cNvPicPr>
          <p:nvPr/>
        </p:nvPicPr>
        <p:blipFill>
          <a:blip r:embed="rId3"/>
          <a:stretch>
            <a:fillRect/>
          </a:stretch>
        </p:blipFill>
        <p:spPr>
          <a:xfrm>
            <a:off x="95879" y="0"/>
            <a:ext cx="7279999" cy="3458745"/>
          </a:xfrm>
          <a:prstGeom prst="rect">
            <a:avLst/>
          </a:prstGeom>
        </p:spPr>
      </p:pic>
      <p:pic>
        <p:nvPicPr>
          <p:cNvPr id="6" name="Picture 5"/>
          <p:cNvPicPr>
            <a:picLocks noChangeAspect="1"/>
          </p:cNvPicPr>
          <p:nvPr/>
        </p:nvPicPr>
        <p:blipFill>
          <a:blip r:embed="rId4"/>
          <a:stretch>
            <a:fillRect/>
          </a:stretch>
        </p:blipFill>
        <p:spPr>
          <a:xfrm>
            <a:off x="5819399" y="3198978"/>
            <a:ext cx="6372601" cy="3659022"/>
          </a:xfrm>
          <a:prstGeom prst="rect">
            <a:avLst/>
          </a:prstGeom>
        </p:spPr>
      </p:pic>
    </p:spTree>
    <p:extLst>
      <p:ext uri="{BB962C8B-B14F-4D97-AF65-F5344CB8AC3E}">
        <p14:creationId xmlns:p14="http://schemas.microsoft.com/office/powerpoint/2010/main" val="3932090403"/>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864400" y="2111134"/>
            <a:ext cx="4696400" cy="3986399"/>
          </a:xfrm>
          <a:prstGeom prst="rect">
            <a:avLst/>
          </a:prstGeom>
        </p:spPr>
        <p:txBody>
          <a:bodyPr vert="horz" lIns="121900" tIns="121900" rIns="121900" bIns="121900" rtlCol="0" anchor="b" anchorCtr="0">
            <a:noAutofit/>
          </a:bodyPr>
          <a:lstStyle/>
          <a:p>
            <a:endParaRPr lang="en" sz="9600" dirty="0"/>
          </a:p>
          <a:p>
            <a:r>
              <a:rPr lang="en" b="1" dirty="0" smtClean="0"/>
              <a:t>THE NEW </a:t>
            </a:r>
            <a:br>
              <a:rPr lang="en" b="1" dirty="0" smtClean="0"/>
            </a:br>
            <a:r>
              <a:rPr lang="en" b="1" dirty="0" smtClean="0"/>
              <a:t>ALBERTA </a:t>
            </a:r>
            <a:br>
              <a:rPr lang="en" b="1" dirty="0" smtClean="0"/>
            </a:br>
            <a:r>
              <a:rPr lang="en" b="1" dirty="0" smtClean="0"/>
              <a:t>ADVANTAGE</a:t>
            </a:r>
            <a:endParaRPr lang="en" b="1" dirty="0"/>
          </a:p>
        </p:txBody>
      </p:sp>
      <p:sp>
        <p:nvSpPr>
          <p:cNvPr id="4" name="Shape 138"/>
          <p:cNvSpPr txBox="1">
            <a:spLocks/>
          </p:cNvSpPr>
          <p:nvPr/>
        </p:nvSpPr>
        <p:spPr>
          <a:xfrm>
            <a:off x="7876274" y="776071"/>
            <a:ext cx="3494091" cy="2894757"/>
          </a:xfrm>
          <a:prstGeom prst="rect">
            <a:avLst/>
          </a:prstGeom>
        </p:spPr>
        <p:txBody>
          <a:bodyPr vert="horz" lIns="91425" tIns="91425" rIns="91425" bIns="91425" rtlCol="0" anchor="t" anchorCtr="0">
            <a:noAutofit/>
          </a:bodyPr>
          <a:lstStyle>
            <a:lvl1pPr marL="228600" lvl="0"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1pPr>
            <a:lvl2pPr marL="685800" lvl="1"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2pPr>
            <a:lvl3pPr marL="1143000" lvl="2"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3pPr>
            <a:lvl4pPr marL="1600200" lvl="3"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4pPr>
            <a:lvl5pPr marL="2057400" lvl="4"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5pPr>
            <a:lvl6pPr marL="2514600" lvl="5"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6pPr>
            <a:lvl7pPr marL="2971800" lvl="6"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7pPr>
            <a:lvl8pPr marL="3429000" lvl="7"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8pPr>
            <a:lvl9pPr marL="3886200" lvl="8" indent="-228600" algn="r" defTabSz="914400" rtl="0" eaLnBrk="1" latinLnBrk="0" hangingPunct="1">
              <a:lnSpc>
                <a:spcPct val="90000"/>
              </a:lnSpc>
              <a:spcBef>
                <a:spcPts val="0"/>
              </a:spcBef>
              <a:buClr>
                <a:srgbClr val="FFFFFF"/>
              </a:buClr>
              <a:buSzPct val="100000"/>
              <a:buFont typeface="Arial" panose="020B0604020202020204" pitchFamily="34" charset="0"/>
              <a:buNone/>
              <a:defRPr sz="2400" kern="1200">
                <a:solidFill>
                  <a:srgbClr val="FFFFFF"/>
                </a:solidFill>
                <a:latin typeface="+mn-lt"/>
                <a:ea typeface="+mn-ea"/>
                <a:cs typeface="+mn-cs"/>
              </a:defRPr>
            </a:lvl9pPr>
          </a:lstStyle>
          <a:p>
            <a:pPr marL="0" indent="0" algn="l">
              <a:lnSpc>
                <a:spcPct val="100000"/>
              </a:lnSpc>
            </a:pPr>
            <a:r>
              <a:rPr lang="en" sz="3200" b="1" dirty="0" smtClean="0">
                <a:solidFill>
                  <a:schemeClr val="tx1"/>
                </a:solidFill>
              </a:rPr>
              <a:t>Alberta is uniquely</a:t>
            </a:r>
          </a:p>
          <a:p>
            <a:pPr marL="0" indent="0" algn="l">
              <a:lnSpc>
                <a:spcPct val="100000"/>
              </a:lnSpc>
            </a:pPr>
            <a:endParaRPr lang="en" sz="3200" b="1" dirty="0">
              <a:solidFill>
                <a:schemeClr val="tx1"/>
              </a:solidFill>
            </a:endParaRPr>
          </a:p>
          <a:p>
            <a:pPr marL="0" indent="0" algn="l">
              <a:lnSpc>
                <a:spcPct val="100000"/>
              </a:lnSpc>
              <a:spcAft>
                <a:spcPts val="700"/>
              </a:spcAft>
            </a:pPr>
            <a:r>
              <a:rPr lang="en" sz="3200" dirty="0" smtClean="0">
                <a:solidFill>
                  <a:schemeClr val="tx1"/>
                </a:solidFill>
              </a:rPr>
              <a:t>Young &amp; Educated</a:t>
            </a:r>
            <a:endParaRPr lang="en-CA" sz="3200" dirty="0" smtClean="0">
              <a:solidFill>
                <a:schemeClr val="tx1"/>
              </a:solidFill>
            </a:endParaRPr>
          </a:p>
          <a:p>
            <a:pPr marL="0" indent="0" algn="l">
              <a:lnSpc>
                <a:spcPct val="100000"/>
              </a:lnSpc>
              <a:spcAft>
                <a:spcPts val="700"/>
              </a:spcAft>
            </a:pPr>
            <a:r>
              <a:rPr lang="en" sz="3200" dirty="0" smtClean="0">
                <a:solidFill>
                  <a:schemeClr val="tx1"/>
                </a:solidFill>
              </a:rPr>
              <a:t>Tech-preneurial</a:t>
            </a:r>
          </a:p>
          <a:p>
            <a:pPr marL="0" indent="0" algn="l">
              <a:lnSpc>
                <a:spcPct val="100000"/>
              </a:lnSpc>
              <a:spcAft>
                <a:spcPts val="700"/>
              </a:spcAft>
            </a:pPr>
            <a:r>
              <a:rPr lang="en-CA" sz="3200" dirty="0" smtClean="0">
                <a:solidFill>
                  <a:schemeClr val="tx1"/>
                </a:solidFill>
              </a:rPr>
              <a:t>Collaborative </a:t>
            </a:r>
          </a:p>
          <a:p>
            <a:pPr algn="l"/>
            <a:r>
              <a:rPr lang="en" sz="3200" dirty="0" smtClean="0">
                <a:solidFill>
                  <a:schemeClr val="tx1"/>
                </a:solidFill>
              </a:rPr>
              <a:t> </a:t>
            </a:r>
            <a:endParaRPr lang="en" sz="3200" dirty="0">
              <a:solidFill>
                <a:schemeClr val="tx1"/>
              </a:solidFill>
            </a:endParaRPr>
          </a:p>
        </p:txBody>
      </p:sp>
      <p:sp>
        <p:nvSpPr>
          <p:cNvPr id="7" name="Rectangle 6"/>
          <p:cNvSpPr/>
          <p:nvPr/>
        </p:nvSpPr>
        <p:spPr>
          <a:xfrm>
            <a:off x="7439303" y="1832536"/>
            <a:ext cx="464554" cy="464554"/>
          </a:xfrm>
          <a:prstGeom prst="rect">
            <a:avLst/>
          </a:prstGeom>
          <a:solidFill>
            <a:srgbClr val="2135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smtClean="0">
                <a:solidFill>
                  <a:schemeClr val="bg1"/>
                </a:solidFill>
                <a:latin typeface="Avenir Light"/>
                <a:ea typeface="Entypo" pitchFamily="2" charset="0"/>
                <a:cs typeface="Avenir Light"/>
              </a:rPr>
              <a:t>1</a:t>
            </a:r>
            <a:endParaRPr lang="ru-RU" sz="2200" dirty="0">
              <a:solidFill>
                <a:schemeClr val="bg1"/>
              </a:solidFill>
              <a:latin typeface="Avenir Light"/>
              <a:ea typeface="Entypo" pitchFamily="2" charset="0"/>
              <a:cs typeface="Avenir Light"/>
            </a:endParaRPr>
          </a:p>
        </p:txBody>
      </p:sp>
      <p:sp>
        <p:nvSpPr>
          <p:cNvPr id="8" name="Rectangle 7"/>
          <p:cNvSpPr/>
          <p:nvPr/>
        </p:nvSpPr>
        <p:spPr>
          <a:xfrm>
            <a:off x="7441590" y="2400633"/>
            <a:ext cx="464554" cy="464554"/>
          </a:xfrm>
          <a:prstGeom prst="rect">
            <a:avLst/>
          </a:prstGeom>
          <a:solidFill>
            <a:srgbClr val="3C81B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smtClean="0">
                <a:solidFill>
                  <a:schemeClr val="bg1"/>
                </a:solidFill>
                <a:latin typeface="Avenir Light"/>
                <a:ea typeface="Entypo" pitchFamily="2" charset="0"/>
                <a:cs typeface="Avenir Light"/>
              </a:rPr>
              <a:t>2</a:t>
            </a:r>
            <a:endParaRPr lang="ru-RU" sz="2200" dirty="0">
              <a:solidFill>
                <a:schemeClr val="bg1"/>
              </a:solidFill>
              <a:latin typeface="Avenir Light"/>
              <a:ea typeface="Entypo" pitchFamily="2" charset="0"/>
              <a:cs typeface="Avenir Light"/>
            </a:endParaRPr>
          </a:p>
        </p:txBody>
      </p:sp>
      <p:sp>
        <p:nvSpPr>
          <p:cNvPr id="9" name="Rectangle 8"/>
          <p:cNvSpPr/>
          <p:nvPr/>
        </p:nvSpPr>
        <p:spPr>
          <a:xfrm>
            <a:off x="7436550" y="2973372"/>
            <a:ext cx="464554" cy="464554"/>
          </a:xfrm>
          <a:prstGeom prst="rect">
            <a:avLst/>
          </a:prstGeom>
          <a:solidFill>
            <a:srgbClr val="3CB5A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smtClean="0">
                <a:solidFill>
                  <a:schemeClr val="bg1"/>
                </a:solidFill>
                <a:latin typeface="Avenir Light"/>
                <a:ea typeface="Entypo" pitchFamily="2" charset="0"/>
                <a:cs typeface="Avenir Light"/>
              </a:rPr>
              <a:t>3</a:t>
            </a:r>
            <a:endParaRPr lang="ru-RU" sz="2200" dirty="0">
              <a:solidFill>
                <a:schemeClr val="bg1"/>
              </a:solidFill>
              <a:latin typeface="Avenir Light"/>
              <a:ea typeface="Entypo" pitchFamily="2" charset="0"/>
              <a:cs typeface="Avenir Light"/>
            </a:endParaRPr>
          </a:p>
        </p:txBody>
      </p:sp>
    </p:spTree>
    <p:extLst>
      <p:ext uri="{BB962C8B-B14F-4D97-AF65-F5344CB8AC3E}">
        <p14:creationId xmlns:p14="http://schemas.microsoft.com/office/powerpoint/2010/main" val="2766595444"/>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Alberta is a young, educated province</a:t>
            </a:r>
            <a:endParaRPr lang="en-CA" dirty="0"/>
          </a:p>
        </p:txBody>
      </p:sp>
      <p:sp>
        <p:nvSpPr>
          <p:cNvPr id="3" name="Subtitle 2"/>
          <p:cNvSpPr>
            <a:spLocks noGrp="1"/>
          </p:cNvSpPr>
          <p:nvPr>
            <p:ph type="subTitle" idx="1"/>
          </p:nvPr>
        </p:nvSpPr>
        <p:spPr/>
        <p:txBody>
          <a:bodyPr/>
          <a:lstStyle/>
          <a:p>
            <a:endParaRPr lang="en-CA"/>
          </a:p>
        </p:txBody>
      </p:sp>
      <p:pic>
        <p:nvPicPr>
          <p:cNvPr id="1026" name="Picture 2" descr="Canada's median age by province,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82" y="67070"/>
            <a:ext cx="6056244" cy="27703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715617" y="2544417"/>
            <a:ext cx="5605670" cy="13253"/>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Picture 6" descr="Image of education and skills grades for Canada's provinces and 16 peer countries"/>
          <p:cNvPicPr>
            <a:picLocks noChangeAspect="1" noChangeArrowheads="1"/>
          </p:cNvPicPr>
          <p:nvPr/>
        </p:nvPicPr>
        <p:blipFill rotWithShape="1">
          <a:blip r:embed="rId4">
            <a:extLst>
              <a:ext uri="{28A0092B-C50C-407E-A947-70E740481C1C}">
                <a14:useLocalDpi xmlns:a14="http://schemas.microsoft.com/office/drawing/2010/main" val="0"/>
              </a:ext>
            </a:extLst>
          </a:blip>
          <a:srcRect r="25637"/>
          <a:stretch/>
        </p:blipFill>
        <p:spPr bwMode="auto">
          <a:xfrm>
            <a:off x="6771861" y="2792167"/>
            <a:ext cx="492980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55384"/>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17644" y="1224092"/>
            <a:ext cx="9646920" cy="4796794"/>
          </a:xfrm>
          <a:prstGeom prst="rect">
            <a:avLst/>
          </a:prstGeom>
        </p:spPr>
      </p:pic>
      <p:sp>
        <p:nvSpPr>
          <p:cNvPr id="3" name="Rectangle 2"/>
          <p:cNvSpPr/>
          <p:nvPr/>
        </p:nvSpPr>
        <p:spPr>
          <a:xfrm>
            <a:off x="266520" y="310271"/>
            <a:ext cx="7749873" cy="707886"/>
          </a:xfrm>
          <a:prstGeom prst="rect">
            <a:avLst/>
          </a:prstGeom>
        </p:spPr>
        <p:txBody>
          <a:bodyPr wrap="square">
            <a:spAutoFit/>
          </a:bodyPr>
          <a:lstStyle/>
          <a:p>
            <a:r>
              <a:rPr lang="en-CA" sz="3600" dirty="0" smtClean="0">
                <a:latin typeface="+mj-lt"/>
              </a:rPr>
              <a:t>Alberta is </a:t>
            </a:r>
            <a:r>
              <a:rPr lang="en-CA" sz="4000" dirty="0" smtClean="0">
                <a:latin typeface="+mj-lt"/>
              </a:rPr>
              <a:t>entrepreneurial</a:t>
            </a:r>
          </a:p>
        </p:txBody>
      </p:sp>
      <p:sp>
        <p:nvSpPr>
          <p:cNvPr id="6" name="Rectangle 5"/>
          <p:cNvSpPr/>
          <p:nvPr/>
        </p:nvSpPr>
        <p:spPr>
          <a:xfrm>
            <a:off x="8126768" y="2258816"/>
            <a:ext cx="1107996" cy="523220"/>
          </a:xfrm>
          <a:prstGeom prst="rect">
            <a:avLst/>
          </a:prstGeom>
        </p:spPr>
        <p:txBody>
          <a:bodyPr wrap="none">
            <a:spAutoFit/>
          </a:bodyPr>
          <a:lstStyle/>
          <a:p>
            <a:r>
              <a:rPr lang="en-CA" sz="2800" b="1" dirty="0" smtClean="0"/>
              <a:t>25-50 </a:t>
            </a:r>
            <a:endParaRPr lang="en-CA" sz="2800" b="1" dirty="0"/>
          </a:p>
        </p:txBody>
      </p:sp>
      <p:sp>
        <p:nvSpPr>
          <p:cNvPr id="7" name="Rectangle 6"/>
          <p:cNvSpPr/>
          <p:nvPr/>
        </p:nvSpPr>
        <p:spPr>
          <a:xfrm>
            <a:off x="874564" y="5888364"/>
            <a:ext cx="9751580" cy="923330"/>
          </a:xfrm>
          <a:prstGeom prst="rect">
            <a:avLst/>
          </a:prstGeom>
        </p:spPr>
        <p:txBody>
          <a:bodyPr wrap="none">
            <a:spAutoFit/>
          </a:bodyPr>
          <a:lstStyle/>
          <a:p>
            <a:r>
              <a:rPr lang="en-CA" b="1" dirty="0" smtClean="0"/>
              <a:t>ACTIA:</a:t>
            </a:r>
            <a:r>
              <a:rPr lang="en-CA" dirty="0" smtClean="0"/>
              <a:t> </a:t>
            </a:r>
          </a:p>
          <a:p>
            <a:r>
              <a:rPr lang="en-CA" dirty="0" smtClean="0"/>
              <a:t>Over 100 CT cos </a:t>
            </a:r>
            <a:r>
              <a:rPr lang="en-CA" dirty="0"/>
              <a:t>/ 4M </a:t>
            </a:r>
            <a:r>
              <a:rPr lang="en-CA" dirty="0" smtClean="0"/>
              <a:t>Albertans = 25+ </a:t>
            </a:r>
            <a:r>
              <a:rPr lang="en-CA" dirty="0"/>
              <a:t>CT companies per million </a:t>
            </a:r>
            <a:r>
              <a:rPr lang="en-CA" dirty="0" smtClean="0"/>
              <a:t>people</a:t>
            </a:r>
            <a:br>
              <a:rPr lang="en-CA" dirty="0" smtClean="0"/>
            </a:br>
            <a:r>
              <a:rPr lang="en-CA" dirty="0" smtClean="0"/>
              <a:t>Over 100 CT cos / [CAD$0.376 Trillion GDP x 0.8 USD$/CAD$ (2014)] = 332 CT companies / $USD T GDP</a:t>
            </a:r>
            <a:endParaRPr lang="en-CA" dirty="0"/>
          </a:p>
        </p:txBody>
      </p:sp>
      <p:sp>
        <p:nvSpPr>
          <p:cNvPr id="9" name="Rectangle 8"/>
          <p:cNvSpPr/>
          <p:nvPr/>
        </p:nvSpPr>
        <p:spPr>
          <a:xfrm>
            <a:off x="7063409" y="1827929"/>
            <a:ext cx="2743200" cy="523220"/>
          </a:xfrm>
          <a:prstGeom prst="rect">
            <a:avLst/>
          </a:prstGeom>
        </p:spPr>
        <p:txBody>
          <a:bodyPr wrap="square">
            <a:spAutoFit/>
          </a:bodyPr>
          <a:lstStyle/>
          <a:p>
            <a:r>
              <a:rPr lang="en-CA" sz="2800" b="1" dirty="0" smtClean="0"/>
              <a:t>Alberta   330-660</a:t>
            </a:r>
            <a:endParaRPr lang="en-CA" sz="2800" b="1" dirty="0"/>
          </a:p>
        </p:txBody>
      </p:sp>
    </p:spTree>
    <p:extLst>
      <p:ext uri="{BB962C8B-B14F-4D97-AF65-F5344CB8AC3E}">
        <p14:creationId xmlns:p14="http://schemas.microsoft.com/office/powerpoint/2010/main" val="785945878"/>
      </p:ext>
    </p:extLst>
  </p:cSld>
  <p:clrMapOvr>
    <a:masterClrMapping/>
  </p:clrMapOvr>
  <mc:AlternateContent xmlns:mc="http://schemas.openxmlformats.org/markup-compatibility/2006" xmlns:p14="http://schemas.microsoft.com/office/powerpoint/2010/main">
    <mc:Choice Requires="p14">
      <p:transition spd="slow" p14:dur="5500" advClick="0" advTm="20000"/>
    </mc:Choice>
    <mc:Fallback xmlns="">
      <p:transition spd="slow"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Gsustainability" id="{3B2800E4-CFE4-4DD1-BA6F-213B2CD781EA}" vid="{B6FDBA79-E75B-4BC4-9579-254F05BD53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OGsustainability</Template>
  <TotalTime>8599</TotalTime>
  <Words>3111</Words>
  <Application>Microsoft Office PowerPoint</Application>
  <PresentationFormat>Custom</PresentationFormat>
  <Paragraphs>217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 THE CHANGE IMPERATIVE</vt:lpstr>
      <vt:lpstr>Innovation is transforming our markets and our industries</vt:lpstr>
      <vt:lpstr>Environmental constraints &amp; society’s response impede growth</vt:lpstr>
      <vt:lpstr>Alberta’s economic competitiveness – our jobs &amp; welfare – are at risk</vt:lpstr>
      <vt:lpstr> THE NEW  ALBERTA  ADVANTAGE</vt:lpstr>
      <vt:lpstr>Alberta is a young, educated province</vt:lpstr>
      <vt:lpstr>PowerPoint Presentation</vt:lpstr>
      <vt:lpstr> Alberta has a unique history of successful technology collaboration</vt:lpstr>
      <vt:lpstr> BUT WE HAVE LIMITED RESOURCES</vt:lpstr>
      <vt:lpstr>PowerPoint Presentation</vt:lpstr>
      <vt:lpstr>2. TREAT ENVIRONMENTAL POLICY AS INDUSTRIAL POLICY</vt:lpstr>
      <vt:lpstr>3. ESTABLISH A MARKET VALUE FOR BETTER ENVIRONMENTAL AND SOCIAL PERFORMANCE</vt:lpstr>
      <vt:lpstr>PowerPoint Presentation</vt:lpstr>
      <vt:lpstr>PowerPoint Presentation</vt:lpstr>
      <vt:lpstr>PowerPoint Presentation</vt:lpstr>
      <vt:lpstr>PowerPoint Presentation</vt:lpstr>
      <vt:lpstr>PowerPoint Presentation</vt:lpstr>
      <vt:lpstr> CREATE A NEW ALBERTA MYTH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Switzer</dc:creator>
  <cp:lastModifiedBy>Perry</cp:lastModifiedBy>
  <cp:revision>75</cp:revision>
  <cp:lastPrinted>2016-01-29T22:37:24Z</cp:lastPrinted>
  <dcterms:created xsi:type="dcterms:W3CDTF">2016-11-11T19:57:06Z</dcterms:created>
  <dcterms:modified xsi:type="dcterms:W3CDTF">2016-11-26T01:13:09Z</dcterms:modified>
</cp:coreProperties>
</file>