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58" r:id="rId4"/>
    <p:sldId id="279" r:id="rId5"/>
    <p:sldId id="269" r:id="rId6"/>
    <p:sldId id="281" r:id="rId7"/>
    <p:sldId id="283" r:id="rId8"/>
    <p:sldId id="284" r:id="rId9"/>
    <p:sldId id="282" r:id="rId10"/>
    <p:sldId id="278" r:id="rId11"/>
    <p:sldId id="270" r:id="rId12"/>
    <p:sldId id="271" r:id="rId13"/>
    <p:sldId id="272" r:id="rId14"/>
    <p:sldId id="285" r:id="rId15"/>
    <p:sldId id="273" r:id="rId16"/>
    <p:sldId id="274" r:id="rId17"/>
    <p:sldId id="275" r:id="rId18"/>
    <p:sldId id="276" r:id="rId19"/>
    <p:sldId id="277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54" d="100"/>
          <a:sy n="54" d="100"/>
        </p:scale>
        <p:origin x="81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0605" y="2604805"/>
            <a:ext cx="9661152" cy="1160929"/>
          </a:xfrm>
        </p:spPr>
        <p:txBody>
          <a:bodyPr>
            <a:normAutofit/>
          </a:bodyPr>
          <a:lstStyle/>
          <a:p>
            <a:r>
              <a:rPr lang="en-CA" sz="4000" b="1" dirty="0"/>
              <a:t>NEW ECONOMIES &amp; DIVERSIFICATION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2586" y="3765734"/>
            <a:ext cx="9321895" cy="1655762"/>
          </a:xfrm>
        </p:spPr>
        <p:txBody>
          <a:bodyPr>
            <a:normAutofit/>
          </a:bodyPr>
          <a:lstStyle/>
          <a:p>
            <a:r>
              <a:rPr lang="en-CA" sz="2800" b="1" dirty="0"/>
              <a:t>Presented by Craig Eastman, Ph.D., P. Eng., EFC-CORP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9092" y="1447800"/>
            <a:ext cx="9045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/>
              <a:t>ENGINEERING &amp; DESIGN</a:t>
            </a:r>
          </a:p>
        </p:txBody>
      </p:sp>
    </p:spTree>
    <p:extLst>
      <p:ext uri="{BB962C8B-B14F-4D97-AF65-F5344CB8AC3E}">
        <p14:creationId xmlns:p14="http://schemas.microsoft.com/office/powerpoint/2010/main" val="1362238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132743"/>
            <a:ext cx="9905998" cy="1478570"/>
          </a:xfrm>
        </p:spPr>
        <p:txBody>
          <a:bodyPr/>
          <a:lstStyle/>
          <a:p>
            <a:r>
              <a:rPr lang="en-CA" dirty="0"/>
              <a:t>Nanotechnology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49" y="1181923"/>
            <a:ext cx="9905999" cy="3541714"/>
          </a:xfrm>
        </p:spPr>
        <p:txBody>
          <a:bodyPr/>
          <a:lstStyle/>
          <a:p>
            <a:r>
              <a:rPr lang="en-CA" dirty="0"/>
              <a:t>Edison tested 1,600 materials before picking a type of bamboo for the first filament in an incandescent light bulb </a:t>
            </a:r>
          </a:p>
          <a:p>
            <a:r>
              <a:rPr lang="en-CA" dirty="0"/>
              <a:t>In contrast today the massive increase in computer power allows the exploration of material properties as “virtual materials”</a:t>
            </a:r>
          </a:p>
          <a:p>
            <a:r>
              <a:rPr lang="en-CA" dirty="0"/>
              <a:t>We will be able to determine materials with the desired properties for a particular application without an “</a:t>
            </a:r>
            <a:r>
              <a:rPr lang="en-CA" dirty="0" err="1"/>
              <a:t>Edisonian</a:t>
            </a:r>
            <a:r>
              <a:rPr lang="en-CA" dirty="0"/>
              <a:t>” development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256" y="4355671"/>
            <a:ext cx="3308223" cy="23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1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688" y="0"/>
            <a:ext cx="9905998" cy="1478570"/>
          </a:xfrm>
        </p:spPr>
        <p:txBody>
          <a:bodyPr/>
          <a:lstStyle/>
          <a:p>
            <a:r>
              <a:rPr lang="en-CA" dirty="0"/>
              <a:t>Nanotechnology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924" y="1270022"/>
            <a:ext cx="5592763" cy="5503863"/>
          </a:xfrm>
        </p:spPr>
        <p:txBody>
          <a:bodyPr>
            <a:normAutofit/>
          </a:bodyPr>
          <a:lstStyle/>
          <a:p>
            <a:pPr algn="just"/>
            <a:r>
              <a:rPr lang="en-CA" dirty="0"/>
              <a:t>How do we harness Nanotechnology to produce companies that will diversify the Alberta economy?</a:t>
            </a:r>
          </a:p>
          <a:p>
            <a:r>
              <a:rPr lang="en-CA" dirty="0"/>
              <a:t>Need a strong strategy to utilize both local and global nanotechnology advancements defined by market needs – with Alberta and Canada  benefiting</a:t>
            </a:r>
          </a:p>
          <a:p>
            <a:r>
              <a:rPr lang="en-CA" dirty="0"/>
              <a:t>Need funding strategies for the “missing middle” to produce technology at scale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932" y="1478570"/>
            <a:ext cx="43719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6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855" y="89128"/>
            <a:ext cx="9905998" cy="1478570"/>
          </a:xfrm>
        </p:spPr>
        <p:txBody>
          <a:bodyPr/>
          <a:lstStyle/>
          <a:p>
            <a:r>
              <a:rPr lang="en-CA" dirty="0"/>
              <a:t>Digitization of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877" y="1228056"/>
            <a:ext cx="5483977" cy="5121861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Digital Entrepreneurs will make up 70% of the global economy </a:t>
            </a:r>
          </a:p>
          <a:p>
            <a:r>
              <a:rPr lang="en-CA" dirty="0"/>
              <a:t>Virtual and Augmented reality is transforming training, marketing, customer experience, etc. </a:t>
            </a:r>
          </a:p>
          <a:p>
            <a:r>
              <a:rPr lang="en-CA" dirty="0"/>
              <a:t>Manufacturing is going digital which will transform the way goods are made, smaller product batches with mass customization, e.g. 3D printing </a:t>
            </a:r>
          </a:p>
          <a:p>
            <a:r>
              <a:rPr lang="en-CA" dirty="0"/>
              <a:t>Enhancement of existing products and service, e.g. healthcare, peer-to-peer lending systems, analytic maintenance systems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980" y="1323975"/>
            <a:ext cx="4624747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0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779" y="0"/>
            <a:ext cx="9905998" cy="1478570"/>
          </a:xfrm>
        </p:spPr>
        <p:txBody>
          <a:bodyPr/>
          <a:lstStyle/>
          <a:p>
            <a:r>
              <a:rPr lang="en-CA" dirty="0"/>
              <a:t>Artificial Intelligence – </a:t>
            </a:r>
            <a:br>
              <a:rPr lang="en-CA" dirty="0"/>
            </a:br>
            <a:r>
              <a:rPr lang="en-CA" dirty="0"/>
              <a:t>Computers as smart as humans?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97" y="1358267"/>
            <a:ext cx="5347619" cy="5355354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Optical, Quantum, DNA computing for </a:t>
            </a:r>
            <a:r>
              <a:rPr lang="en-CA" dirty="0" err="1"/>
              <a:t>Moores</a:t>
            </a:r>
            <a:r>
              <a:rPr lang="en-CA" dirty="0"/>
              <a:t> Law to continue?</a:t>
            </a:r>
          </a:p>
          <a:p>
            <a:r>
              <a:rPr lang="en-CA" dirty="0"/>
              <a:t>26 Billion devices on Internet by 2020</a:t>
            </a:r>
          </a:p>
          <a:p>
            <a:r>
              <a:rPr lang="en-CA" dirty="0"/>
              <a:t>“Kurzweil Singularity” when A.I. equals human intelligence in 2035</a:t>
            </a:r>
          </a:p>
          <a:p>
            <a:r>
              <a:rPr lang="en-CA" dirty="0"/>
              <a:t>Lots of warnings as this being the biggest existential threat to humanity</a:t>
            </a:r>
          </a:p>
          <a:p>
            <a:r>
              <a:rPr lang="en-CA" dirty="0"/>
              <a:t>Regardless, Artificial Intelligence will augment a wide array of activities, e.g. medicine, speech recognition, engineering, research and development, service industries, education, etc.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342" y="1807077"/>
            <a:ext cx="5395210" cy="303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67" y="284224"/>
            <a:ext cx="9905998" cy="1478570"/>
          </a:xfrm>
        </p:spPr>
        <p:txBody>
          <a:bodyPr/>
          <a:lstStyle/>
          <a:p>
            <a:r>
              <a:rPr lang="en-CA" dirty="0"/>
              <a:t>Artificial Intelligence – </a:t>
            </a:r>
            <a:br>
              <a:rPr lang="en-CA" dirty="0"/>
            </a:br>
            <a:r>
              <a:rPr lang="en-CA" dirty="0"/>
              <a:t>DEVELOPMENT PLATFORMS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167" y="4490085"/>
            <a:ext cx="4357634" cy="1979612"/>
          </a:xfrm>
        </p:spPr>
      </p:pic>
      <p:sp>
        <p:nvSpPr>
          <p:cNvPr id="6" name="TextBox 5"/>
          <p:cNvSpPr txBox="1"/>
          <p:nvPr/>
        </p:nvSpPr>
        <p:spPr>
          <a:xfrm>
            <a:off x="1219199" y="1762794"/>
            <a:ext cx="10194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Intel announces NERVANA an AI customized chip to be released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err="1"/>
              <a:t>nVidia</a:t>
            </a:r>
            <a:r>
              <a:rPr lang="en-CA" sz="2400" dirty="0"/>
              <a:t> spends $2 Billion on P-100 AI chip with 15 Billion transistors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err="1"/>
              <a:t>nVidia’s</a:t>
            </a:r>
            <a:r>
              <a:rPr lang="en-CA" sz="2400" dirty="0"/>
              <a:t> AI super computer uses eight P-100 chips and costs $129,000 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170 </a:t>
            </a:r>
            <a:r>
              <a:rPr lang="en-CA" sz="2400" dirty="0" err="1"/>
              <a:t>TeraFLOPS</a:t>
            </a:r>
            <a:r>
              <a:rPr lang="en-CA" sz="2400" dirty="0"/>
              <a:t>, equal to 250 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Google, Microsoft, Amazon, Facebook and Baidu are all working with AI and Deep Neural networks providing open source AI development tools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5" y="4284503"/>
            <a:ext cx="30861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4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0"/>
            <a:ext cx="9905998" cy="1478570"/>
          </a:xfrm>
        </p:spPr>
        <p:txBody>
          <a:bodyPr/>
          <a:lstStyle/>
          <a:p>
            <a:r>
              <a:rPr lang="en-CA" dirty="0"/>
              <a:t>ARTIFICIAL INTELLIGENCE: RISE OF ROBOTS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992" y="1158624"/>
            <a:ext cx="5676984" cy="5432676"/>
          </a:xfrm>
        </p:spPr>
        <p:txBody>
          <a:bodyPr>
            <a:normAutofit/>
          </a:bodyPr>
          <a:lstStyle/>
          <a:p>
            <a:r>
              <a:rPr lang="en-CA" dirty="0"/>
              <a:t>Robots will be a $500 Billion industry – how should we respond in Alberta to this opportunity?</a:t>
            </a:r>
          </a:p>
          <a:p>
            <a:r>
              <a:rPr lang="en-CA" dirty="0"/>
              <a:t>The exponential growth in computing power, digital sensors and high bandwidth communications is dramatically improving robots</a:t>
            </a:r>
          </a:p>
          <a:p>
            <a:r>
              <a:rPr lang="en-CA" dirty="0"/>
              <a:t>Aerial robot drones applied to agriculture, forestry?</a:t>
            </a:r>
          </a:p>
          <a:p>
            <a:r>
              <a:rPr lang="en-CA" dirty="0"/>
              <a:t>Amazon, Google have been investing in robots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0" y="1854200"/>
            <a:ext cx="5013230" cy="282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8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855" y="217465"/>
            <a:ext cx="9905998" cy="1478570"/>
          </a:xfrm>
        </p:spPr>
        <p:txBody>
          <a:bodyPr/>
          <a:lstStyle/>
          <a:p>
            <a:r>
              <a:rPr lang="en-CA" dirty="0"/>
              <a:t>AFRICA  BECOMES NEXT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225" y="1343107"/>
            <a:ext cx="5965240" cy="5097797"/>
          </a:xfrm>
        </p:spPr>
        <p:txBody>
          <a:bodyPr>
            <a:normAutofit lnSpcReduction="10000"/>
          </a:bodyPr>
          <a:lstStyle/>
          <a:p>
            <a:r>
              <a:rPr lang="en-CA" dirty="0"/>
              <a:t>Africa becomes the next China – as growth slows in China, Africa is the new source of rapid growth, </a:t>
            </a:r>
          </a:p>
          <a:p>
            <a:r>
              <a:rPr lang="en-CA" dirty="0"/>
              <a:t>The road out of poverty is linked to abundant cheap labor, land and minerals</a:t>
            </a:r>
          </a:p>
          <a:p>
            <a:r>
              <a:rPr lang="en-CA" dirty="0"/>
              <a:t>Africa needs more factories in addition to resource development</a:t>
            </a:r>
          </a:p>
          <a:p>
            <a:r>
              <a:rPr lang="en-CA" dirty="0"/>
              <a:t>African Centre for Economic Transformation (ACET) in Accra, Ghana</a:t>
            </a:r>
          </a:p>
          <a:p>
            <a:r>
              <a:rPr lang="en-CA" dirty="0"/>
              <a:t>Is this an opportunity for the Alberta Engineering business ecosystem in Africa?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22" y="1594098"/>
            <a:ext cx="4003673" cy="45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7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963" y="151793"/>
            <a:ext cx="9905998" cy="1478570"/>
          </a:xfrm>
        </p:spPr>
        <p:txBody>
          <a:bodyPr/>
          <a:lstStyle/>
          <a:p>
            <a:r>
              <a:rPr lang="en-CA" dirty="0"/>
              <a:t>REGENERATIVE MEDICINE</a:t>
            </a:r>
            <a:br>
              <a:rPr lang="en-CA" dirty="0"/>
            </a:br>
            <a:r>
              <a:rPr lang="en-CA" dirty="0"/>
              <a:t>Extending Life &amp;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1725611"/>
            <a:ext cx="6059488" cy="3979863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The promise is to repair or replace worn-out hearts, livers, kidneys, and other organs</a:t>
            </a:r>
          </a:p>
          <a:p>
            <a:r>
              <a:rPr lang="en-CA" dirty="0"/>
              <a:t>Pluripotent stem cells are able to become any other type of cell </a:t>
            </a:r>
          </a:p>
          <a:p>
            <a:r>
              <a:rPr lang="en-CA" dirty="0"/>
              <a:t>By shining a laser at dentine the tissue underlying a tooth’s enamel coat repairs itself</a:t>
            </a:r>
          </a:p>
          <a:p>
            <a:r>
              <a:rPr lang="en-CA" dirty="0"/>
              <a:t>Bioprinting, building of living tissue with a 3D printer will produce whole organs for transplant </a:t>
            </a:r>
          </a:p>
          <a:p>
            <a:r>
              <a:rPr lang="en-CA" dirty="0"/>
              <a:t>There are opportunities for engineers to contribute with medicine in development of new technology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50" y="1987550"/>
            <a:ext cx="4725633" cy="26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87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138" y="0"/>
            <a:ext cx="9905998" cy="1478570"/>
          </a:xfrm>
        </p:spPr>
        <p:txBody>
          <a:bodyPr/>
          <a:lstStyle/>
          <a:p>
            <a:r>
              <a:rPr lang="en-CA" dirty="0"/>
              <a:t>MOBILE Commerce &amp;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238" y="1258887"/>
            <a:ext cx="6192838" cy="5056188"/>
          </a:xfrm>
        </p:spPr>
        <p:txBody>
          <a:bodyPr>
            <a:normAutofit/>
          </a:bodyPr>
          <a:lstStyle/>
          <a:p>
            <a:r>
              <a:rPr lang="en-CA" dirty="0"/>
              <a:t>Mobile commerce and applications transforms economies</a:t>
            </a:r>
          </a:p>
          <a:p>
            <a:r>
              <a:rPr lang="en-CA" dirty="0"/>
              <a:t>Presently average download speed is 25.21 </a:t>
            </a:r>
            <a:r>
              <a:rPr lang="en-CA" dirty="0" err="1"/>
              <a:t>Mbps</a:t>
            </a:r>
            <a:r>
              <a:rPr lang="en-CA" dirty="0"/>
              <a:t> and upload speed is 8.62 </a:t>
            </a:r>
            <a:r>
              <a:rPr lang="en-CA" dirty="0" err="1"/>
              <a:t>Mbps</a:t>
            </a:r>
            <a:r>
              <a:rPr lang="en-CA" dirty="0"/>
              <a:t> as reported on Aug-2016</a:t>
            </a:r>
          </a:p>
          <a:p>
            <a:r>
              <a:rPr lang="en-CA" dirty="0"/>
              <a:t>LTE Advanced is 1,000 </a:t>
            </a:r>
            <a:r>
              <a:rPr lang="en-CA" dirty="0" err="1"/>
              <a:t>Mbps</a:t>
            </a:r>
            <a:r>
              <a:rPr lang="en-CA" dirty="0"/>
              <a:t> download and 500 </a:t>
            </a:r>
            <a:r>
              <a:rPr lang="en-CA" dirty="0" err="1"/>
              <a:t>Mbps</a:t>
            </a:r>
            <a:r>
              <a:rPr lang="en-CA" dirty="0"/>
              <a:t> (Theoretical Maximum Speed)</a:t>
            </a:r>
          </a:p>
          <a:p>
            <a:r>
              <a:rPr lang="en-CA" dirty="0"/>
              <a:t>The inevitable increase in mobile bandwidth will create markets for applications that haven’t been created yet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425" y="1797050"/>
            <a:ext cx="5114735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47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588" y="-151884"/>
            <a:ext cx="9905998" cy="1478570"/>
          </a:xfrm>
        </p:spPr>
        <p:txBody>
          <a:bodyPr/>
          <a:lstStyle/>
          <a:p>
            <a:r>
              <a:rPr lang="en-CA" dirty="0"/>
              <a:t>Industrialized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162" y="942885"/>
            <a:ext cx="6002338" cy="5743665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Space mining revenues will exceed $125 Billion by 2030</a:t>
            </a:r>
          </a:p>
          <a:p>
            <a:r>
              <a:rPr lang="en-CA" dirty="0"/>
              <a:t>Why mine asteroids in space? A single 500 metre asteroid could contain all the platinum and the rare earth group metals to mined to date</a:t>
            </a:r>
          </a:p>
          <a:p>
            <a:r>
              <a:rPr lang="en-CA" dirty="0"/>
              <a:t>Heavy industry moved to low orbit and Solar Power beamed to Earth</a:t>
            </a:r>
          </a:p>
          <a:p>
            <a:r>
              <a:rPr lang="en-CA" dirty="0"/>
              <a:t>Water contained in space is utilized for hydrogen and oxygen</a:t>
            </a:r>
          </a:p>
          <a:p>
            <a:r>
              <a:rPr lang="en-CA" dirty="0"/>
              <a:t>The price of getting into space is dropping due to competition, SpaceX (Musk-Tesla-</a:t>
            </a:r>
            <a:r>
              <a:rPr lang="en-CA" dirty="0" err="1"/>
              <a:t>PayPalI</a:t>
            </a:r>
            <a:r>
              <a:rPr lang="en-CA" dirty="0"/>
              <a:t>, Blue Origin (Bezos-Amazon), Boeing, Rocket Lab (Beck-New Zealand), Firefly (Space-X veterans), Virgin Galactic (Launcher-One), </a:t>
            </a:r>
            <a:r>
              <a:rPr lang="en-CA" dirty="0" err="1"/>
              <a:t>Stratolaunch</a:t>
            </a:r>
            <a:r>
              <a:rPr lang="en-CA" dirty="0"/>
              <a:t>-Scaled Composites (Allen-Microsoft) - $1,600/kg for low orbit with SpaceX Falcon Heavy</a:t>
            </a:r>
          </a:p>
          <a:p>
            <a:r>
              <a:rPr lang="en-CA" dirty="0"/>
              <a:t>Space elevator would reduce costs to $200/kg</a:t>
            </a:r>
          </a:p>
          <a:p>
            <a:r>
              <a:rPr lang="en-CA" dirty="0"/>
              <a:t>Space travel is moving from government to V.C. </a:t>
            </a:r>
            <a:r>
              <a:rPr lang="en-CA" dirty="0" err="1"/>
              <a:t>startups</a:t>
            </a:r>
            <a:r>
              <a:rPr lang="en-CA" dirty="0"/>
              <a:t> </a:t>
            </a:r>
          </a:p>
          <a:p>
            <a:r>
              <a:rPr lang="en-CA" dirty="0"/>
              <a:t>Asteroid mining industries ($200MM), Deep Space Industries, Planetary Resources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030" y="1326686"/>
            <a:ext cx="4081556" cy="40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1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742" y="900906"/>
            <a:ext cx="9905998" cy="1478570"/>
          </a:xfrm>
        </p:spPr>
        <p:txBody>
          <a:bodyPr>
            <a:normAutofit/>
          </a:bodyPr>
          <a:lstStyle/>
          <a:p>
            <a:r>
              <a:rPr lang="en-CA" sz="4000" b="1" dirty="0"/>
              <a:t>CONTRIBUTORS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Ronald W. Maine  </a:t>
            </a:r>
            <a:r>
              <a:rPr lang="en-US" sz="2800" b="1" dirty="0" err="1"/>
              <a:t>P.Eng</a:t>
            </a:r>
            <a:r>
              <a:rPr lang="en-US" sz="2800" b="1" dirty="0"/>
              <a:t>. FEC, LEED®AP, Maine Consultants Ltd.</a:t>
            </a:r>
          </a:p>
          <a:p>
            <a:r>
              <a:rPr lang="en-US" sz="2800" b="1" dirty="0"/>
              <a:t>Alberta Council of Technologies</a:t>
            </a:r>
          </a:p>
          <a:p>
            <a:r>
              <a:rPr lang="en-US" sz="2800" b="1" dirty="0"/>
              <a:t>The Internet and various Databases 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4102450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778" y="-44871"/>
            <a:ext cx="9905998" cy="1478570"/>
          </a:xfrm>
        </p:spPr>
        <p:txBody>
          <a:bodyPr/>
          <a:lstStyle/>
          <a:p>
            <a:r>
              <a:rPr lang="en-CA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24" y="1555766"/>
            <a:ext cx="10288482" cy="5752346"/>
          </a:xfrm>
        </p:spPr>
        <p:txBody>
          <a:bodyPr>
            <a:normAutofit/>
          </a:bodyPr>
          <a:lstStyle/>
          <a:p>
            <a:r>
              <a:rPr lang="en-CA" dirty="0"/>
              <a:t>Develop alternative high density energy sources and storage systems for energy – Alberta is very good at selling energy products</a:t>
            </a:r>
          </a:p>
          <a:p>
            <a:r>
              <a:rPr lang="en-CA" dirty="0"/>
              <a:t>Formulate a strategy that utilizes existing strengths in Traditional Engineering, Petrochemical Industry, Medicine, Electronics, Software, Nanotechnology, etc.</a:t>
            </a:r>
          </a:p>
          <a:p>
            <a:r>
              <a:rPr lang="en-CA" dirty="0"/>
              <a:t>Develop a source of “middle level funding” for start up business ventures, we need a significant increase in start ups </a:t>
            </a:r>
          </a:p>
          <a:p>
            <a:r>
              <a:rPr lang="en-CA" dirty="0"/>
              <a:t>Provide incentives that reward success, tax breaks, tax free zones ?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880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184" y="0"/>
            <a:ext cx="9905998" cy="1191653"/>
          </a:xfrm>
        </p:spPr>
        <p:txBody>
          <a:bodyPr/>
          <a:lstStyle/>
          <a:p>
            <a:r>
              <a:rPr lang="en-CA" dirty="0"/>
              <a:t>SOURCE of Change - THE NEW ECONOMIES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768" y="1056621"/>
            <a:ext cx="9905999" cy="3541714"/>
          </a:xfrm>
        </p:spPr>
        <p:txBody>
          <a:bodyPr/>
          <a:lstStyle/>
          <a:p>
            <a:r>
              <a:rPr lang="en-CA" dirty="0"/>
              <a:t>Humans will change – becoming smarter and healthier and living longer</a:t>
            </a:r>
          </a:p>
          <a:p>
            <a:r>
              <a:rPr lang="en-CA" dirty="0"/>
              <a:t>Business will change – becoming predictive, agile, moral, innovative</a:t>
            </a:r>
          </a:p>
          <a:p>
            <a:r>
              <a:rPr lang="en-CA" dirty="0"/>
              <a:t>Technology will change – becoming connected, faster, intuitive</a:t>
            </a:r>
          </a:p>
          <a:p>
            <a:r>
              <a:rPr lang="en-CA" dirty="0"/>
              <a:t>New business models – New Innovations – New Global Risks – New Competitors – New Markets – New Powers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69" y="4115548"/>
            <a:ext cx="4222002" cy="23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1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272" y="493012"/>
            <a:ext cx="9905998" cy="1380612"/>
          </a:xfrm>
        </p:spPr>
        <p:txBody>
          <a:bodyPr>
            <a:normAutofit/>
          </a:bodyPr>
          <a:lstStyle/>
          <a:p>
            <a:r>
              <a:rPr lang="en-CA" b="1" dirty="0"/>
              <a:t>ENGINEERING PROFESSION in Alberta</a:t>
            </a:r>
            <a:br>
              <a:rPr lang="en-CA" b="1" dirty="0"/>
            </a:b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178" y="2512771"/>
            <a:ext cx="9905999" cy="3541714"/>
          </a:xfrm>
        </p:spPr>
        <p:txBody>
          <a:bodyPr>
            <a:normAutofit lnSpcReduction="10000"/>
          </a:bodyPr>
          <a:lstStyle/>
          <a:p>
            <a:r>
              <a:rPr lang="en-CA" b="1" dirty="0"/>
              <a:t>Professional Members (Eng.)   42,349 (2011)  51,241 (2015)</a:t>
            </a:r>
          </a:p>
          <a:p>
            <a:r>
              <a:rPr lang="en-CA" b="1" dirty="0"/>
              <a:t>Professional Members (Geo.)  4,915 (2011)  5,222 (2015)</a:t>
            </a:r>
          </a:p>
          <a:p>
            <a:r>
              <a:rPr lang="en-CA" b="1" dirty="0"/>
              <a:t>Engineers in Training (E.I.T.)  8,412 (2011)  13,001 (2015)</a:t>
            </a:r>
          </a:p>
          <a:p>
            <a:r>
              <a:rPr lang="en-CA" b="1" dirty="0"/>
              <a:t>Geoscientists in Training (G.I.T.)  1,002 (2011)   1,314 (2015)</a:t>
            </a:r>
          </a:p>
          <a:p>
            <a:r>
              <a:rPr lang="en-CA" b="1" dirty="0"/>
              <a:t>Other   6,310 (2011)  6,980 (2015)</a:t>
            </a:r>
          </a:p>
          <a:p>
            <a:pPr marL="0" indent="0">
              <a:buNone/>
            </a:pPr>
            <a:r>
              <a:rPr lang="en-CA" dirty="0"/>
              <a:t>        </a:t>
            </a:r>
            <a:r>
              <a:rPr lang="en-CA" sz="3600" b="1" dirty="0"/>
              <a:t>TOTAL NUMBER IN 2015  =  77,758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9550" y="1522076"/>
            <a:ext cx="9532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Association Professional Engineers Geology Association (APEGA)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6471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672" y="58223"/>
            <a:ext cx="9905998" cy="1478570"/>
          </a:xfrm>
        </p:spPr>
        <p:txBody>
          <a:bodyPr/>
          <a:lstStyle/>
          <a:p>
            <a:r>
              <a:rPr lang="en-CA" dirty="0"/>
              <a:t>Managing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791" y="1165633"/>
            <a:ext cx="5226862" cy="5347461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Managing Climate Change is a New Industry – the biggest self inflicted problem to face humanity due to the Industrial Revolution.</a:t>
            </a:r>
          </a:p>
          <a:p>
            <a:r>
              <a:rPr lang="en-CA" dirty="0"/>
              <a:t>Solutions to global CO</a:t>
            </a:r>
            <a:r>
              <a:rPr lang="en-CA" baseline="-25000" dirty="0"/>
              <a:t>2</a:t>
            </a:r>
            <a:r>
              <a:rPr lang="en-CA" dirty="0"/>
              <a:t> emissions include; Solar Power, Wind Power, Hydroelectric, Fusion/Fission, Carbon Neutral Hydrocarbon Synthesis, Smart Cities, etc.</a:t>
            </a:r>
          </a:p>
          <a:p>
            <a:r>
              <a:rPr lang="en-CA" dirty="0"/>
              <a:t>This has an obvious connection with Canada’s present oil and gas industry, suppliers of energy sources  </a:t>
            </a:r>
          </a:p>
          <a:p>
            <a:r>
              <a:rPr lang="en-CA" dirty="0"/>
              <a:t>Need to develop a strategy to replace use of fossil fuels, there is the potential for global business opportunities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958" y="1408339"/>
            <a:ext cx="4280367" cy="470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9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72" y="259928"/>
            <a:ext cx="9905998" cy="1478570"/>
          </a:xfrm>
        </p:spPr>
        <p:txBody>
          <a:bodyPr/>
          <a:lstStyle/>
          <a:p>
            <a:r>
              <a:rPr lang="en-CA" dirty="0"/>
              <a:t>METHANOL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319" y="1433698"/>
            <a:ext cx="5447322" cy="51886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CA" dirty="0"/>
              <a:t>Utilizing CO</a:t>
            </a:r>
            <a:r>
              <a:rPr lang="en-CA" baseline="-25000" dirty="0"/>
              <a:t>2</a:t>
            </a:r>
            <a:r>
              <a:rPr lang="en-CA" dirty="0"/>
              <a:t> present in the atmosphere and in oceans it is possible by utilizing sustainable energy, i.e. wind, solar, geothermal, hydroelectric, tidal, or fusion/fission to synthesize hydrocarbons (i.e. Methanol, Ethanol, Butanol, Dimethyl Ether) for decarbonization of the transport industry and as feedstock for the petrochemical industry</a:t>
            </a:r>
          </a:p>
          <a:p>
            <a:pPr algn="just"/>
            <a:r>
              <a:rPr lang="en-CA" dirty="0"/>
              <a:t>Biggest challenge is to decarbonize the transport industry, Li batteries at 0.9 MJ/kg versus 26MJ/kg for ethanol – liquid fuels are ideal vehicle for storing electrical energy </a:t>
            </a:r>
          </a:p>
          <a:p>
            <a:pPr algn="just"/>
            <a:r>
              <a:rPr lang="en-CA" dirty="0"/>
              <a:t>Distributed storage of energy in production of hydrocarbons, security in supply, carbon neutral, natural recycling, no more fossil fuel extraction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227" y="1433698"/>
            <a:ext cx="3497332" cy="491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2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80682"/>
            <a:ext cx="9905998" cy="882370"/>
          </a:xfrm>
        </p:spPr>
        <p:txBody>
          <a:bodyPr/>
          <a:lstStyle/>
          <a:p>
            <a:r>
              <a:rPr lang="en-CA" dirty="0"/>
              <a:t>FUSION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28580"/>
            <a:ext cx="9905999" cy="3541714"/>
          </a:xfrm>
        </p:spPr>
        <p:txBody>
          <a:bodyPr>
            <a:normAutofit/>
          </a:bodyPr>
          <a:lstStyle/>
          <a:p>
            <a:r>
              <a:rPr lang="en-CA" dirty="0"/>
              <a:t>Nuclear fusion can provide a virtually unlimited source of energy derived from seawater, lunar soil or the atmosphere of Jupiter</a:t>
            </a:r>
          </a:p>
          <a:p>
            <a:r>
              <a:rPr lang="en-CA" dirty="0"/>
              <a:t>Products produced consist of heat(neutrons) and Helium and can be turned on and off at will – minimal radioactive waste with short half-lives </a:t>
            </a:r>
          </a:p>
          <a:p>
            <a:r>
              <a:rPr lang="en-CA" dirty="0"/>
              <a:t>Electricity Costs: Fusion ($30/</a:t>
            </a:r>
            <a:r>
              <a:rPr lang="en-CA" dirty="0" err="1"/>
              <a:t>MWhr</a:t>
            </a:r>
            <a:r>
              <a:rPr lang="en-CA" dirty="0"/>
              <a:t>), Natural Gas ($64/</a:t>
            </a:r>
            <a:r>
              <a:rPr lang="en-CA" dirty="0" err="1"/>
              <a:t>MWhr</a:t>
            </a:r>
            <a:r>
              <a:rPr lang="en-CA" dirty="0"/>
              <a:t>), Fission ($96/</a:t>
            </a:r>
            <a:r>
              <a:rPr lang="en-CA" dirty="0" err="1"/>
              <a:t>MWhr</a:t>
            </a:r>
            <a:r>
              <a:rPr lang="en-CA" dirty="0"/>
              <a:t>), Solar ($130/</a:t>
            </a:r>
            <a:r>
              <a:rPr lang="en-CA" dirty="0" err="1"/>
              <a:t>MWhr</a:t>
            </a:r>
            <a:r>
              <a:rPr lang="en-CA" dirty="0"/>
              <a:t>)</a:t>
            </a:r>
          </a:p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78185"/>
              </p:ext>
            </p:extLst>
          </p:nvPr>
        </p:nvGraphicFramePr>
        <p:xfrm>
          <a:off x="1497106" y="4033221"/>
          <a:ext cx="343796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108">
                  <a:extLst>
                    <a:ext uri="{9D8B030D-6E8A-4147-A177-3AD203B41FA5}">
                      <a16:colId xmlns:a16="http://schemas.microsoft.com/office/drawing/2014/main" val="2872384798"/>
                    </a:ext>
                  </a:extLst>
                </a:gridCol>
                <a:gridCol w="1880856">
                  <a:extLst>
                    <a:ext uri="{9D8B030D-6E8A-4147-A177-3AD203B41FA5}">
                      <a16:colId xmlns:a16="http://schemas.microsoft.com/office/drawing/2014/main" val="309601402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CA" baseline="0" dirty="0">
                          <a:solidFill>
                            <a:srgbClr val="0070C0"/>
                          </a:solidFill>
                        </a:rPr>
                        <a:t>Energy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>
                          <a:solidFill>
                            <a:srgbClr val="0070C0"/>
                          </a:solidFill>
                        </a:rPr>
                        <a:t>kWhr</a:t>
                      </a:r>
                      <a:r>
                        <a:rPr lang="en-CA" dirty="0">
                          <a:solidFill>
                            <a:srgbClr val="0070C0"/>
                          </a:solidFill>
                        </a:rPr>
                        <a:t>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8047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CA" baseline="0" dirty="0">
                          <a:solidFill>
                            <a:srgbClr val="0070C0"/>
                          </a:solidFill>
                        </a:rPr>
                        <a:t>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0070C0"/>
                          </a:solidFill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7710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CA" baseline="0" dirty="0">
                          <a:solidFill>
                            <a:srgbClr val="0070C0"/>
                          </a:solidFill>
                        </a:rPr>
                        <a:t>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0070C0"/>
                          </a:solidFill>
                        </a:rPr>
                        <a:t>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065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CA" baseline="0" dirty="0">
                          <a:solidFill>
                            <a:srgbClr val="0070C0"/>
                          </a:solidFill>
                        </a:rPr>
                        <a:t>Petroleum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0070C0"/>
                          </a:solidFill>
                        </a:rPr>
                        <a:t>14.1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878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CA" baseline="0" dirty="0">
                          <a:solidFill>
                            <a:srgbClr val="0070C0"/>
                          </a:solidFill>
                        </a:rPr>
                        <a:t>Uranium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0070C0"/>
                          </a:solidFill>
                        </a:rPr>
                        <a:t>22,000,00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5744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CA" baseline="0" dirty="0">
                          <a:solidFill>
                            <a:srgbClr val="0070C0"/>
                          </a:solidFill>
                        </a:rPr>
                        <a:t>Deuterium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0070C0"/>
                          </a:solidFill>
                        </a:rPr>
                        <a:t>95,000,000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13989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CA" baseline="0" dirty="0">
                          <a:solidFill>
                            <a:srgbClr val="0070C0"/>
                          </a:solidFill>
                        </a:rPr>
                        <a:t>Antimatter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rgbClr val="0070C0"/>
                          </a:solidFill>
                        </a:rPr>
                        <a:t>106,000,000,000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135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45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106" y="0"/>
            <a:ext cx="9905998" cy="1478570"/>
          </a:xfrm>
        </p:spPr>
        <p:txBody>
          <a:bodyPr/>
          <a:lstStyle/>
          <a:p>
            <a:r>
              <a:rPr lang="en-CA" dirty="0"/>
              <a:t>FUSION ECONOMY – International Thermonuclear Experimental Reactor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296" y="1406711"/>
            <a:ext cx="9893539" cy="1130301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International Thermonuclear Experimental Reactor (ITER) project in France to building the World’s largest fusion reactor (500MW) costing $16-50 Billion USD, first Plasma 2025, Deuterium-Tritium in 2035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89" y="2885281"/>
            <a:ext cx="5529309" cy="371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074" y="-323485"/>
            <a:ext cx="9905998" cy="1478570"/>
          </a:xfrm>
        </p:spPr>
        <p:txBody>
          <a:bodyPr/>
          <a:lstStyle/>
          <a:p>
            <a:r>
              <a:rPr lang="en-CA" dirty="0"/>
              <a:t>FUSION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698" y="847016"/>
            <a:ext cx="5770194" cy="6153857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Over 440 commercial nuclear fission reactors operating in 31 countries, producing over 390,000 </a:t>
            </a:r>
            <a:r>
              <a:rPr lang="en-CA" dirty="0" err="1"/>
              <a:t>MWe</a:t>
            </a:r>
            <a:r>
              <a:rPr lang="en-CA" dirty="0"/>
              <a:t> of electrical power, representing 11% of World’s electricity (increasing to 16% with 60 more reactors under construction)</a:t>
            </a:r>
          </a:p>
          <a:p>
            <a:r>
              <a:rPr lang="en-CA" dirty="0"/>
              <a:t>Fusion reactors utilize lasers (inertial confinement), magnetized target reactor (plasma injected into liquid lead and compressed), colliding beam fusion reactors (cannons firing plasma vortices into a chamber.</a:t>
            </a:r>
          </a:p>
          <a:p>
            <a:r>
              <a:rPr lang="en-CA" dirty="0"/>
              <a:t>There is also the Low Energy Nuclear Reaction (LENR) systems such as electrolytic-palladium (cold fusion), gas loading method (Palladium, Nickel pressurized with Hydrogen or Deuterium), Sonic Method (cavitation of deuterated </a:t>
            </a:r>
            <a:r>
              <a:rPr lang="en-CA" dirty="0" err="1"/>
              <a:t>Electroliquids</a:t>
            </a:r>
            <a:r>
              <a:rPr lang="en-CA" dirty="0"/>
              <a:t>), Pyroelectric (heated pyroelectric crystal in deuterated atmosphere), Electro-diffusion (Voltage applied to ionic material), and the gas discharge method (short pulses of high voltage in low pressure deuterium gas), etc.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892" y="1568616"/>
            <a:ext cx="4735509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92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1743</TotalTime>
  <Words>1512</Words>
  <Application>Microsoft Office PowerPoint</Application>
  <PresentationFormat>Widescreen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Tw Cen MT</vt:lpstr>
      <vt:lpstr>Circuit</vt:lpstr>
      <vt:lpstr>NEW ECONOMIES &amp; DIVERSIFICATION</vt:lpstr>
      <vt:lpstr>CONTRIBUTORS</vt:lpstr>
      <vt:lpstr>SOURCE of Change - THE NEW ECONOMIES</vt:lpstr>
      <vt:lpstr>ENGINEERING PROFESSION in Alberta </vt:lpstr>
      <vt:lpstr>Managing climate change</vt:lpstr>
      <vt:lpstr>METHANOL ECONOMY</vt:lpstr>
      <vt:lpstr>FUSION ECONOMY</vt:lpstr>
      <vt:lpstr>FUSION ECONOMY – International Thermonuclear Experimental Reactor</vt:lpstr>
      <vt:lpstr>FUSION ECONOMY</vt:lpstr>
      <vt:lpstr>Nanotechnology</vt:lpstr>
      <vt:lpstr>Nanotechnology</vt:lpstr>
      <vt:lpstr>Digitization of economy</vt:lpstr>
      <vt:lpstr>Artificial Intelligence –  Computers as smart as humans? </vt:lpstr>
      <vt:lpstr>Artificial Intelligence –  DEVELOPMENT PLATFORMS</vt:lpstr>
      <vt:lpstr>ARTIFICIAL INTELLIGENCE: RISE OF ROBOTS</vt:lpstr>
      <vt:lpstr>AFRICA  BECOMES NEXT CHINA</vt:lpstr>
      <vt:lpstr>REGENERATIVE MEDICINE Extending Life &amp; Health</vt:lpstr>
      <vt:lpstr>MOBILE Commerce &amp; Applications</vt:lpstr>
      <vt:lpstr>Industrialized space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DIVERSIFICATION OF ECONOMIES</dc:title>
  <dc:creator>Craig Eastman</dc:creator>
  <cp:lastModifiedBy>Craig Eastman</cp:lastModifiedBy>
  <cp:revision>163</cp:revision>
  <dcterms:created xsi:type="dcterms:W3CDTF">2016-11-16T23:32:31Z</dcterms:created>
  <dcterms:modified xsi:type="dcterms:W3CDTF">2016-11-22T22:04:05Z</dcterms:modified>
</cp:coreProperties>
</file>