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2"/>
  </p:notesMasterIdLst>
  <p:sldIdLst>
    <p:sldId id="256" r:id="rId2"/>
    <p:sldId id="280" r:id="rId3"/>
    <p:sldId id="281" r:id="rId4"/>
    <p:sldId id="257" r:id="rId5"/>
    <p:sldId id="282" r:id="rId6"/>
    <p:sldId id="258" r:id="rId7"/>
    <p:sldId id="283" r:id="rId8"/>
    <p:sldId id="275" r:id="rId9"/>
    <p:sldId id="277" r:id="rId10"/>
    <p:sldId id="273" r:id="rId11"/>
    <p:sldId id="272" r:id="rId12"/>
    <p:sldId id="278" r:id="rId13"/>
    <p:sldId id="271" r:id="rId14"/>
    <p:sldId id="270" r:id="rId15"/>
    <p:sldId id="269" r:id="rId16"/>
    <p:sldId id="279" r:id="rId17"/>
    <p:sldId id="268" r:id="rId18"/>
    <p:sldId id="267" r:id="rId19"/>
    <p:sldId id="266" r:id="rId20"/>
    <p:sldId id="265" r:id="rId2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0C187E-45A7-4847-BDF0-C576E6091F9E}">
          <p14:sldIdLst>
            <p14:sldId id="256"/>
            <p14:sldId id="280"/>
            <p14:sldId id="281"/>
            <p14:sldId id="257"/>
            <p14:sldId id="282"/>
            <p14:sldId id="258"/>
            <p14:sldId id="283"/>
            <p14:sldId id="275"/>
            <p14:sldId id="277"/>
            <p14:sldId id="273"/>
            <p14:sldId id="272"/>
            <p14:sldId id="278"/>
            <p14:sldId id="271"/>
            <p14:sldId id="270"/>
            <p14:sldId id="269"/>
            <p14:sldId id="279"/>
            <p14:sldId id="268"/>
            <p14:sldId id="267"/>
            <p14:sldId id="266"/>
            <p14:sldId id="265"/>
          </p14:sldIdLst>
        </p14:section>
        <p14:section name="Untitled Section" id="{1CE50584-FE62-406D-9E04-EFFFCE6E72C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04" autoAdjust="0"/>
  </p:normalViewPr>
  <p:slideViewPr>
    <p:cSldViewPr>
      <p:cViewPr varScale="1">
        <p:scale>
          <a:sx n="79" d="100"/>
          <a:sy n="79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3E83F-FE65-4F2A-BB14-E46AEC48D10B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80F94-F9F1-4F96-9931-E21061F9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2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284B-2AFA-4C78-A862-1136C2EB3151}" type="datetime1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2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F133-A171-4F1A-8C99-BF3E6143E8CF}" type="datetime1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1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0C7-EEAF-4F5E-ACDD-A7068B2DF064}" type="datetime1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2D73-D3C7-4C79-A93B-A365B120FA52}" type="datetime1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6F29-1C07-47AA-9AF1-0ADE93E46D9E}" type="datetime1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064E-5DF5-4C6A-9496-2B7315B4DD54}" type="datetime1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43BC-8920-4353-9A45-49C373D47CAD}" type="datetime1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9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D37A-056A-4F72-81D7-33360695096E}" type="datetime1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983B-6024-43B7-A020-F3642098828D}" type="datetime1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A93B-D3C8-442F-ACAC-B848EABA3714}" type="datetime1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2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9624-BAFA-4B38-BFBC-B77604F44E5F}" type="datetime1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327C-772B-489D-99CC-65189FE69FF8}" type="datetime1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6887B-EAC8-456F-BD82-028CF629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4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CREATING THE NEW ALBERTA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8244" y="2057400"/>
            <a:ext cx="6400800" cy="1284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Taking sentiment into account in an economy </a:t>
            </a:r>
            <a:r>
              <a:rPr lang="en-US" dirty="0">
                <a:solidFill>
                  <a:schemeClr val="tx1"/>
                </a:solidFill>
              </a:rPr>
              <a:t>where people </a:t>
            </a:r>
            <a:r>
              <a:rPr lang="en-US" dirty="0" smtClean="0">
                <a:solidFill>
                  <a:schemeClr val="tx1"/>
                </a:solidFill>
              </a:rPr>
              <a:t>count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09800"/>
            <a:ext cx="2000931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5884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first – my biases 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8120944" y="5915378"/>
            <a:ext cx="522111" cy="36933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71343"/>
            <a:ext cx="5290255" cy="27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9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3" y="1143000"/>
            <a:ext cx="8795941" cy="46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4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8" y="1219200"/>
            <a:ext cx="873773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12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5" y="1295400"/>
            <a:ext cx="6477000" cy="5326346"/>
          </a:xfrm>
          <a:prstGeom prst="rect">
            <a:avLst/>
          </a:prstGeom>
        </p:spPr>
      </p:pic>
      <p:sp>
        <p:nvSpPr>
          <p:cNvPr id="17" name="Right Brace 16"/>
          <p:cNvSpPr/>
          <p:nvPr/>
        </p:nvSpPr>
        <p:spPr>
          <a:xfrm>
            <a:off x="5562600" y="2971800"/>
            <a:ext cx="304800" cy="97685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323649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Jobs</a:t>
            </a:r>
            <a:endParaRPr lang="en-US" b="1" dirty="0"/>
          </a:p>
        </p:txBody>
      </p:sp>
      <p:sp>
        <p:nvSpPr>
          <p:cNvPr id="19" name="Right Brace 18"/>
          <p:cNvSpPr/>
          <p:nvPr/>
        </p:nvSpPr>
        <p:spPr>
          <a:xfrm>
            <a:off x="4231108" y="5182606"/>
            <a:ext cx="304800" cy="608594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55961" y="5278677"/>
            <a:ext cx="201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Bankruptcies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24600" y="236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Corporate investment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7859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7" y="1165387"/>
            <a:ext cx="8229600" cy="5410200"/>
          </a:xfrm>
        </p:spPr>
        <p:txBody>
          <a:bodyPr/>
          <a:lstStyle/>
          <a:p>
            <a:pPr marL="137160" indent="0" algn="ctr">
              <a:buNone/>
            </a:pPr>
            <a:endParaRPr lang="en-US" dirty="0" smtClean="0"/>
          </a:p>
          <a:p>
            <a:pPr marL="13716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30" y="1219200"/>
            <a:ext cx="5379369" cy="54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" y="1259305"/>
            <a:ext cx="7540032" cy="52578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2895600" y="2895600"/>
            <a:ext cx="381000" cy="838200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3124200"/>
            <a:ext cx="64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6%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52975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87%</a:t>
            </a:r>
            <a:endParaRPr lang="en-US" b="1" dirty="0"/>
          </a:p>
        </p:txBody>
      </p:sp>
      <p:sp>
        <p:nvSpPr>
          <p:cNvPr id="15" name="Right Brace 14"/>
          <p:cNvSpPr/>
          <p:nvPr/>
        </p:nvSpPr>
        <p:spPr>
          <a:xfrm>
            <a:off x="6615363" y="5063108"/>
            <a:ext cx="381000" cy="838200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0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953000" y="4648200"/>
            <a:ext cx="228600" cy="7620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84800" y="482914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27%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15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00800" y="243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417041" cy="46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9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NEW ALBERTA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OVERVIEW</a:t>
            </a:r>
          </a:p>
          <a:p>
            <a:pPr marL="0" indent="0" algn="ctr">
              <a:buNone/>
            </a:pPr>
            <a:r>
              <a:rPr lang="en-US" dirty="0" smtClean="0"/>
              <a:t>Alberta’s economy is not diversified – overly dependent on the oil and gas and public sector services and not progressing.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WHY NOT?</a:t>
            </a:r>
          </a:p>
          <a:p>
            <a:pPr marL="0" indent="0" algn="ctr">
              <a:buNone/>
            </a:pPr>
            <a:r>
              <a:rPr lang="en-US" dirty="0" smtClean="0"/>
              <a:t>Impediments for change are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9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en-US" dirty="0"/>
              <a:t>THE WILLED </a:t>
            </a:r>
            <a:r>
              <a:rPr lang="en-US" dirty="0" smtClean="0"/>
              <a:t>FUTURE</a:t>
            </a:r>
          </a:p>
          <a:p>
            <a:pPr marL="137160" indent="0" algn="ctr">
              <a:buNone/>
            </a:pPr>
            <a:r>
              <a:rPr lang="en-US" dirty="0" smtClean="0"/>
              <a:t>A diversified and demand driven economy engaged and global</a:t>
            </a:r>
            <a:r>
              <a:rPr lang="en-US" dirty="0"/>
              <a:t>, nimble and market </a:t>
            </a:r>
            <a:r>
              <a:rPr lang="en-US" dirty="0" smtClean="0"/>
              <a:t>responsive, collaborative and sharing. </a:t>
            </a:r>
          </a:p>
          <a:p>
            <a:pPr marL="137160" indent="0" algn="ctr">
              <a:buNone/>
            </a:pPr>
            <a:r>
              <a:rPr lang="en-US" dirty="0" smtClean="0"/>
              <a:t>Where data enables service and product customization</a:t>
            </a:r>
            <a:r>
              <a:rPr lang="en-US" dirty="0"/>
              <a:t>. </a:t>
            </a:r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Accommodating </a:t>
            </a:r>
            <a:r>
              <a:rPr lang="en-US" dirty="0"/>
              <a:t>emerging technologies (AI) </a:t>
            </a:r>
            <a:r>
              <a:rPr lang="en-US" dirty="0" smtClean="0"/>
              <a:t>that are </a:t>
            </a:r>
            <a:r>
              <a:rPr lang="en-US" dirty="0"/>
              <a:t>rapidly automating decision-making and disrupting/ displacing the knowledge economy, e.g. personalized healthcare.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8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724400"/>
          </a:xfrm>
        </p:spPr>
        <p:txBody>
          <a:bodyPr>
            <a:normAutofit fontScale="70000" lnSpcReduction="20000"/>
          </a:bodyPr>
          <a:lstStyle/>
          <a:p>
            <a:pPr marL="137160" indent="0" algn="ctr">
              <a:buNone/>
            </a:pPr>
            <a:r>
              <a:rPr lang="en-US" sz="3600" dirty="0" smtClean="0"/>
              <a:t>IMPEDIMENTS/OPPORTUNITIES</a:t>
            </a:r>
            <a:endParaRPr lang="en-US" sz="3600" dirty="0"/>
          </a:p>
          <a:p>
            <a:pPr marL="137160" indent="0" algn="ctr">
              <a:buNone/>
            </a:pPr>
            <a:r>
              <a:rPr lang="en-US" sz="3600" dirty="0" smtClean="0"/>
              <a:t>SENTIMENT REVEALS</a:t>
            </a:r>
            <a:endParaRPr lang="en-US" sz="3600" dirty="0"/>
          </a:p>
          <a:p>
            <a:r>
              <a:rPr lang="en-US" sz="3300" dirty="0"/>
              <a:t>Public sector institutional </a:t>
            </a:r>
            <a:r>
              <a:rPr lang="en-US" sz="3300" dirty="0" smtClean="0"/>
              <a:t>(and professional) rigidity </a:t>
            </a:r>
            <a:r>
              <a:rPr lang="en-US" sz="3300" dirty="0"/>
              <a:t>and </a:t>
            </a:r>
            <a:r>
              <a:rPr lang="en-US" sz="3300" dirty="0" smtClean="0"/>
              <a:t>supply management mentality of health</a:t>
            </a:r>
            <a:r>
              <a:rPr lang="en-US" sz="3300" dirty="0"/>
              <a:t>, education, and public </a:t>
            </a:r>
            <a:r>
              <a:rPr lang="en-US" sz="3300" dirty="0" smtClean="0"/>
              <a:t>utilities</a:t>
            </a:r>
          </a:p>
          <a:p>
            <a:r>
              <a:rPr lang="en-US" sz="3300" dirty="0" smtClean="0"/>
              <a:t>Former illusions prevail of </a:t>
            </a:r>
            <a:r>
              <a:rPr lang="en-US" sz="3300" dirty="0"/>
              <a:t>ever-lasting prosperity - hope and </a:t>
            </a:r>
            <a:r>
              <a:rPr lang="en-US" sz="3300" dirty="0" smtClean="0"/>
              <a:t>euphoria</a:t>
            </a:r>
            <a:endParaRPr lang="en-US" sz="3300" dirty="0"/>
          </a:p>
          <a:p>
            <a:r>
              <a:rPr lang="en-US" sz="3300" dirty="0" smtClean="0"/>
              <a:t>Education and data access driving clients to become consumers. The beginning of the end of the knowledge economy</a:t>
            </a:r>
          </a:p>
          <a:p>
            <a:r>
              <a:rPr lang="en-US" sz="3300" dirty="0" smtClean="0"/>
              <a:t>Undervalued </a:t>
            </a:r>
            <a:r>
              <a:rPr lang="en-US" sz="3300" dirty="0"/>
              <a:t>contribution of people and </a:t>
            </a:r>
            <a:r>
              <a:rPr lang="en-US" sz="3300" dirty="0" smtClean="0"/>
              <a:t>their enterprise</a:t>
            </a:r>
            <a:r>
              <a:rPr lang="en-US" sz="3300" dirty="0"/>
              <a:t>. </a:t>
            </a:r>
            <a:r>
              <a:rPr lang="en-US" sz="3300" dirty="0" smtClean="0"/>
              <a:t>Witness SMEs failure (80%), </a:t>
            </a:r>
            <a:r>
              <a:rPr lang="en-US" sz="3300" dirty="0"/>
              <a:t>to grow, to </a:t>
            </a:r>
            <a:r>
              <a:rPr lang="en-US" sz="3300" dirty="0" smtClean="0"/>
              <a:t>stay</a:t>
            </a:r>
            <a:endParaRPr lang="en-US" sz="3300" dirty="0"/>
          </a:p>
          <a:p>
            <a:r>
              <a:rPr lang="en-US" sz="3300" dirty="0"/>
              <a:t>$T intergenerational transfer languishing and public </a:t>
            </a:r>
            <a:r>
              <a:rPr lang="en-US" sz="3300" dirty="0" smtClean="0"/>
              <a:t>debt</a:t>
            </a:r>
            <a:endParaRPr lang="en-US" sz="3300" dirty="0"/>
          </a:p>
          <a:p>
            <a:r>
              <a:rPr lang="en-US" sz="3300" dirty="0"/>
              <a:t>Fragmentation and sustained dependency on public </a:t>
            </a:r>
            <a:r>
              <a:rPr lang="en-US" sz="3300" dirty="0" smtClean="0"/>
              <a:t>grant's</a:t>
            </a:r>
          </a:p>
          <a:p>
            <a:r>
              <a:rPr lang="en-US" sz="3300" dirty="0"/>
              <a:t>Activism among frustrated populist extremes</a:t>
            </a:r>
          </a:p>
          <a:p>
            <a:r>
              <a:rPr lang="en-US" sz="3300" dirty="0" smtClean="0"/>
              <a:t>Lack of vision and sustained leadership</a:t>
            </a:r>
            <a:endParaRPr lang="en-US" sz="3300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8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/>
              <a:t>                    </a:t>
            </a:r>
            <a:r>
              <a:rPr lang="en-US" dirty="0" smtClean="0"/>
              <a:t>         ACTION </a:t>
            </a:r>
            <a:r>
              <a:rPr lang="en-US" dirty="0"/>
              <a:t>PLAN</a:t>
            </a:r>
          </a:p>
          <a:p>
            <a:pPr marL="137160" indent="0">
              <a:buNone/>
            </a:pPr>
            <a:r>
              <a:rPr lang="en-US" dirty="0"/>
              <a:t>Move the needle. Formula for a transition</a:t>
            </a:r>
            <a:r>
              <a:rPr lang="en-US" dirty="0" smtClean="0"/>
              <a:t>:</a:t>
            </a:r>
          </a:p>
          <a:p>
            <a:pPr marL="137160" indent="0">
              <a:buNone/>
            </a:pPr>
            <a:r>
              <a:rPr lang="en-US" dirty="0"/>
              <a:t> - Prepare the </a:t>
            </a:r>
            <a:r>
              <a:rPr lang="en-US" dirty="0" smtClean="0"/>
              <a:t>people</a:t>
            </a:r>
            <a:r>
              <a:rPr lang="en-US" dirty="0"/>
              <a:t>. </a:t>
            </a:r>
            <a:r>
              <a:rPr lang="en-US" dirty="0" smtClean="0"/>
              <a:t>Targeting youth and relational skills</a:t>
            </a:r>
            <a:endParaRPr lang="en-US" dirty="0"/>
          </a:p>
          <a:p>
            <a:pPr marL="137160" indent="0">
              <a:buNone/>
            </a:pPr>
            <a:r>
              <a:rPr lang="en-US" dirty="0" smtClean="0"/>
              <a:t>-</a:t>
            </a:r>
            <a:r>
              <a:rPr lang="en-US" dirty="0"/>
              <a:t>  Prepare the community. Networks of innovation/ </a:t>
            </a:r>
            <a:r>
              <a:rPr lang="en-US" dirty="0" smtClean="0"/>
              <a:t>creativity</a:t>
            </a:r>
            <a:endParaRPr lang="en-US" dirty="0"/>
          </a:p>
          <a:p>
            <a:pPr marL="137160" indent="0">
              <a:buNone/>
            </a:pPr>
            <a:r>
              <a:rPr lang="en-US" dirty="0" smtClean="0"/>
              <a:t>- </a:t>
            </a:r>
            <a:r>
              <a:rPr lang="en-US" dirty="0"/>
              <a:t>Develop the infrastructure. An innovation </a:t>
            </a:r>
            <a:r>
              <a:rPr lang="en-US" dirty="0" smtClean="0"/>
              <a:t>ecosystem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6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NEW ALBERTA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	My Evolution:</a:t>
            </a:r>
          </a:p>
          <a:p>
            <a:pPr marL="0" indent="0">
              <a:buNone/>
            </a:pPr>
            <a:r>
              <a:rPr lang="en-US" sz="2400" dirty="0" smtClean="0"/>
              <a:t>Immigrated to Edmonton, Alberta, Canada</a:t>
            </a:r>
          </a:p>
          <a:p>
            <a:pPr marL="0" indent="0">
              <a:buNone/>
            </a:pPr>
            <a:r>
              <a:rPr lang="en-US" sz="2400" dirty="0" smtClean="0"/>
              <a:t>1960-1972 Academia – College &amp; University of Alberta</a:t>
            </a:r>
          </a:p>
          <a:p>
            <a:pPr marL="0" indent="0">
              <a:buNone/>
            </a:pPr>
            <a:r>
              <a:rPr lang="en-US" sz="2400" dirty="0" smtClean="0"/>
              <a:t>1972-1986 Government - Alberta</a:t>
            </a:r>
          </a:p>
          <a:p>
            <a:pPr marL="0" indent="0">
              <a:buNone/>
            </a:pPr>
            <a:r>
              <a:rPr lang="en-US" sz="2400" dirty="0" smtClean="0"/>
              <a:t>1987-2001 Corporate – KPMG Consulting</a:t>
            </a:r>
          </a:p>
          <a:p>
            <a:pPr marL="0" indent="0">
              <a:buNone/>
            </a:pPr>
            <a:r>
              <a:rPr lang="en-US" sz="2400" dirty="0" smtClean="0"/>
              <a:t>2001-2005 Angel Investor – Kinkaide Enterprises</a:t>
            </a:r>
          </a:p>
          <a:p>
            <a:pPr marL="0" indent="0">
              <a:buNone/>
            </a:pPr>
            <a:r>
              <a:rPr lang="en-US" sz="2400" dirty="0" smtClean="0"/>
              <a:t>2006-2019 NGO – Alberta Council of Technologies</a:t>
            </a:r>
          </a:p>
          <a:p>
            <a:pPr marL="0" indent="0">
              <a:buNone/>
            </a:pPr>
            <a:r>
              <a:rPr lang="en-US" sz="2400" dirty="0" smtClean="0"/>
              <a:t>2019</a:t>
            </a:r>
            <a:r>
              <a:rPr lang="en-US" sz="2400" dirty="0"/>
              <a:t>-</a:t>
            </a:r>
            <a:r>
              <a:rPr lang="en-US" sz="2400" dirty="0" smtClean="0"/>
              <a:t>2032 Play - Geriatric G-force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My Passions:</a:t>
            </a:r>
          </a:p>
          <a:p>
            <a:pPr marL="0" indent="0">
              <a:buNone/>
            </a:pPr>
            <a:r>
              <a:rPr lang="en-US" sz="2400" dirty="0" smtClean="0"/>
              <a:t>Change management – Personalizing systems and services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120944" y="5915378"/>
            <a:ext cx="522111" cy="36933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5915378"/>
            <a:ext cx="216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Now about Alberta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557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599"/>
            <a:ext cx="8229600" cy="5217459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dirty="0" smtClean="0"/>
              <a:t>Mobilizing </a:t>
            </a:r>
            <a:r>
              <a:rPr lang="en-US" dirty="0"/>
              <a:t>the Creative E</a:t>
            </a:r>
            <a:r>
              <a:rPr lang="en-US" dirty="0" smtClean="0"/>
              <a:t>conomy by bridging</a:t>
            </a:r>
            <a:r>
              <a:rPr lang="en-US" dirty="0"/>
              <a:t>/ </a:t>
            </a:r>
            <a:r>
              <a:rPr lang="en-US"/>
              <a:t>blending </a:t>
            </a:r>
            <a:r>
              <a:rPr lang="en-US" smtClean="0"/>
              <a:t>of arts </a:t>
            </a:r>
            <a:r>
              <a:rPr lang="en-US" dirty="0"/>
              <a:t>and science, humanism and technology, </a:t>
            </a:r>
            <a:r>
              <a:rPr lang="en-US" dirty="0" smtClean="0"/>
              <a:t>markets and production. </a:t>
            </a:r>
          </a:p>
          <a:p>
            <a:pPr marL="137160" indent="0" algn="ctr">
              <a:buNone/>
            </a:pPr>
            <a:endParaRPr lang="en-US" dirty="0" smtClean="0"/>
          </a:p>
          <a:p>
            <a:pPr marL="13716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" y="2971800"/>
            <a:ext cx="2782166" cy="36004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39716"/>
            <a:ext cx="53530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5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NEW ALBERTA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rgbClr val="0000FF"/>
                </a:solidFill>
              </a:rPr>
              <a:t>ABOUT ALBERTA’S ECONOMY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300" b="1" dirty="0" smtClean="0">
                <a:solidFill>
                  <a:schemeClr val="accent6">
                    <a:lumMod val="50000"/>
                  </a:schemeClr>
                </a:solidFill>
              </a:rPr>
              <a:t>Agriculture</a:t>
            </a:r>
            <a:r>
              <a:rPr lang="en-US" sz="12300" dirty="0" smtClean="0"/>
              <a:t>, </a:t>
            </a:r>
            <a:r>
              <a:rPr lang="en-US" sz="12300" b="1" dirty="0" smtClean="0">
                <a:solidFill>
                  <a:srgbClr val="006600"/>
                </a:solidFill>
              </a:rPr>
              <a:t>Forestry</a:t>
            </a:r>
            <a:r>
              <a:rPr lang="en-US" sz="12300" dirty="0" smtClean="0"/>
              <a:t>, </a:t>
            </a:r>
            <a:r>
              <a:rPr lang="en-US" sz="12300" b="1" dirty="0" smtClean="0"/>
              <a:t>Energy (O&amp;G)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9800" dirty="0" smtClean="0"/>
              <a:t>Trucking, Rail, Pipelines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800" dirty="0" smtClean="0"/>
              <a:t>    Wealth creation   </a:t>
            </a:r>
            <a:r>
              <a:rPr lang="en-US" sz="16000" b="1" dirty="0" smtClean="0">
                <a:solidFill>
                  <a:srgbClr val="006600"/>
                </a:solidFill>
              </a:rPr>
              <a:t>$</a:t>
            </a:r>
            <a:r>
              <a:rPr lang="en-US" sz="12800" b="1" dirty="0" smtClean="0">
                <a:solidFill>
                  <a:srgbClr val="006600"/>
                </a:solidFill>
              </a:rPr>
              <a:t>   </a:t>
            </a:r>
            <a:r>
              <a:rPr lang="en-US" sz="12800" dirty="0" smtClean="0"/>
              <a:t>Wealth distribution</a:t>
            </a:r>
          </a:p>
          <a:p>
            <a:pPr marL="0" indent="0" algn="ctr">
              <a:buNone/>
            </a:pPr>
            <a:r>
              <a:rPr lang="en-US" sz="12800" dirty="0" smtClean="0"/>
              <a:t>through</a:t>
            </a:r>
            <a:endParaRPr lang="en-US" sz="12800" dirty="0"/>
          </a:p>
          <a:p>
            <a:pPr marL="0" indent="0" algn="ctr">
              <a:buNone/>
            </a:pPr>
            <a:r>
              <a:rPr lang="en-US" sz="12800" dirty="0" smtClean="0"/>
              <a:t>Raw carbon production and construction, transportation and tourism, financing public sector services of health, education and utilities</a:t>
            </a:r>
          </a:p>
          <a:p>
            <a:pPr marL="0" indent="0" algn="ctr">
              <a:buNone/>
            </a:pP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5637199"/>
            <a:ext cx="464820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800" b="1" dirty="0"/>
              <a:t>GOVERNMENT INTENSIVE</a:t>
            </a:r>
          </a:p>
        </p:txBody>
      </p:sp>
    </p:spTree>
    <p:extLst>
      <p:ext uri="{BB962C8B-B14F-4D97-AF65-F5344CB8AC3E}">
        <p14:creationId xmlns:p14="http://schemas.microsoft.com/office/powerpoint/2010/main" val="267981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NEW ALBERTA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Alberta advantage – raw carbon resources, political stability/certainty, proximity to the US, and appeal to well-educated labor - in spite of the weather</a:t>
            </a:r>
          </a:p>
          <a:p>
            <a:r>
              <a:rPr lang="en-US" dirty="0"/>
              <a:t>The PPP economic responsibility defaults to </a:t>
            </a:r>
            <a:r>
              <a:rPr lang="en-US" dirty="0" smtClean="0"/>
              <a:t>government: taxation/regulations, trade agreements, </a:t>
            </a:r>
            <a:r>
              <a:rPr lang="en-US" dirty="0"/>
              <a:t>and </a:t>
            </a:r>
            <a:r>
              <a:rPr lang="en-US" dirty="0" smtClean="0"/>
              <a:t>capacity to attract corporate investment capital</a:t>
            </a:r>
            <a:endParaRPr lang="en-US" dirty="0"/>
          </a:p>
          <a:p>
            <a:r>
              <a:rPr lang="en-US" dirty="0" smtClean="0"/>
              <a:t>Political economic rhetoric is largely ideological – backed up by debt, stirred by crises and periodic whimsy for </a:t>
            </a:r>
            <a:r>
              <a:rPr lang="en-US" b="1" dirty="0" smtClean="0">
                <a:solidFill>
                  <a:srgbClr val="C00000"/>
                </a:solidFill>
              </a:rPr>
              <a:t>diversification – such as NOW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sz="3300" b="1" dirty="0" smtClean="0"/>
              <a:t>GOVERNMENT INTENSIVE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1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Surprise! No standard measure of economic diversity.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/>
              <a:t>Ralph Klein, economic surgeon, “When driven by ideology, I’ll know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/>
              <a:t>when to respond when I hit the bone.”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dirty="0" smtClean="0"/>
              <a:t>OPTION </a:t>
            </a:r>
          </a:p>
          <a:p>
            <a:pPr marL="0" indent="0" algn="ctr">
              <a:buNone/>
            </a:pPr>
            <a:r>
              <a:rPr lang="en-US" dirty="0" smtClean="0"/>
              <a:t>Find or develop a measure of economic diversity for guiding development, </a:t>
            </a:r>
            <a:r>
              <a:rPr lang="en-US" dirty="0"/>
              <a:t>assessing progress, </a:t>
            </a:r>
            <a:r>
              <a:rPr lang="en-US" dirty="0" smtClean="0"/>
              <a:t>and accountability to the taxpayer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“Get </a:t>
            </a:r>
            <a:r>
              <a:rPr lang="en-US" sz="2400" dirty="0"/>
              <a:t>them by their measures and their hearts and minds will follow</a:t>
            </a:r>
            <a:r>
              <a:rPr lang="en-US" sz="2400" dirty="0" smtClean="0"/>
              <a:t>.”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0292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900" dirty="0" smtClean="0"/>
              <a:t>What </a:t>
            </a:r>
            <a:r>
              <a:rPr lang="en-US" sz="3900" dirty="0"/>
              <a:t>is the </a:t>
            </a:r>
            <a:r>
              <a:rPr lang="en-US" sz="3900" dirty="0" smtClean="0"/>
              <a:t>status of Alberta’s economic </a:t>
            </a:r>
            <a:r>
              <a:rPr lang="en-US" sz="3900" dirty="0"/>
              <a:t>diversity and the capacity to change</a:t>
            </a:r>
            <a:r>
              <a:rPr lang="en-US" sz="3900" dirty="0" smtClean="0"/>
              <a:t>?</a:t>
            </a:r>
          </a:p>
          <a:p>
            <a:pPr marL="137160" indent="0" algn="ctr">
              <a:buNone/>
            </a:pPr>
            <a:endParaRPr lang="en-US" sz="3900" dirty="0"/>
          </a:p>
          <a:p>
            <a:pPr marL="137160" indent="0" algn="ctr">
              <a:buNone/>
            </a:pPr>
            <a:endParaRPr lang="en-US" sz="2800" dirty="0" smtClean="0"/>
          </a:p>
          <a:p>
            <a:pPr marL="137160" indent="0" algn="ctr">
              <a:buNone/>
            </a:pPr>
            <a:r>
              <a:rPr lang="en-US" sz="2800" dirty="0" smtClean="0"/>
              <a:t>In 2015 </a:t>
            </a:r>
            <a:r>
              <a:rPr lang="en-US" sz="2800" dirty="0" err="1" smtClean="0"/>
              <a:t>ABCtech</a:t>
            </a:r>
            <a:r>
              <a:rPr lang="en-US" sz="2800" dirty="0" smtClean="0"/>
              <a:t> designed and launched a semi-annual (MAR and SEP) On-line </a:t>
            </a:r>
            <a:r>
              <a:rPr lang="en-US" sz="2800" b="1" dirty="0" smtClean="0">
                <a:solidFill>
                  <a:srgbClr val="C00000"/>
                </a:solidFill>
              </a:rPr>
              <a:t>sentiment</a:t>
            </a:r>
            <a:r>
              <a:rPr lang="en-US" sz="2800" dirty="0" smtClean="0"/>
              <a:t> survey of it’s network. EDA joined in 2018. ODA </a:t>
            </a:r>
            <a:r>
              <a:rPr lang="en-US" sz="2800" i="1" dirty="0" smtClean="0"/>
              <a:t>pending</a:t>
            </a:r>
            <a:r>
              <a:rPr lang="en-US" sz="2800" dirty="0" smtClean="0"/>
              <a:t> for 2019.</a:t>
            </a:r>
          </a:p>
          <a:p>
            <a:pPr marL="137160" indent="0" algn="ctr">
              <a:buNone/>
            </a:pPr>
            <a:endParaRPr lang="en-US" sz="3900" dirty="0" smtClean="0"/>
          </a:p>
          <a:p>
            <a:pPr marL="137160" indent="0" algn="ctr">
              <a:buNone/>
            </a:pPr>
            <a:endParaRPr lang="en-US" sz="3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80347"/>
            <a:ext cx="2209800" cy="861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13379"/>
            <a:ext cx="158496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7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Survey of 7 standard questions – unchanged</a:t>
            </a:r>
          </a:p>
          <a:p>
            <a:pPr lvl="1"/>
            <a:r>
              <a:rPr lang="en-US" sz="2600" dirty="0" smtClean="0"/>
              <a:t>Is the Alberta economy resilient?</a:t>
            </a:r>
          </a:p>
          <a:p>
            <a:pPr lvl="1"/>
            <a:r>
              <a:rPr lang="en-US" sz="2600" dirty="0" smtClean="0"/>
              <a:t>What are the most sensitive measures of resilience?</a:t>
            </a:r>
          </a:p>
          <a:p>
            <a:pPr lvl="1"/>
            <a:r>
              <a:rPr lang="en-US" sz="2600" dirty="0" smtClean="0"/>
              <a:t>What is your location?</a:t>
            </a:r>
          </a:p>
          <a:p>
            <a:pPr lvl="1"/>
            <a:r>
              <a:rPr lang="en-US" sz="2600" dirty="0" smtClean="0"/>
              <a:t>What are your industry(s) of interest?</a:t>
            </a:r>
          </a:p>
          <a:p>
            <a:pPr lvl="1"/>
            <a:r>
              <a:rPr lang="en-US" sz="2600" dirty="0" smtClean="0"/>
              <a:t>What is government’s role in economic diversification?</a:t>
            </a:r>
          </a:p>
          <a:p>
            <a:pPr lvl="1"/>
            <a:r>
              <a:rPr lang="en-US" sz="2600" dirty="0" smtClean="0"/>
              <a:t>Is an innovation ecosystem needed for supporting entrepreneurs and SMEs?</a:t>
            </a:r>
          </a:p>
          <a:p>
            <a:pPr lvl="1"/>
            <a:r>
              <a:rPr lang="en-US" sz="2600" dirty="0" smtClean="0"/>
              <a:t>Is Alberta’s innovation ecosystem effective?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594924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have we learned?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8120944" y="5915378"/>
            <a:ext cx="522111" cy="36933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THE NEW </a:t>
            </a:r>
            <a:r>
              <a:rPr lang="en-US" dirty="0" smtClean="0"/>
              <a:t>ALBERTA</a:t>
            </a:r>
            <a:br>
              <a:rPr lang="en-US" dirty="0" smtClean="0"/>
            </a:br>
            <a:r>
              <a:rPr lang="en-US" dirty="0"/>
              <a:t>THE CURRENT </a:t>
            </a:r>
            <a:r>
              <a:rPr lang="en-US" dirty="0" smtClean="0"/>
              <a:t>REALITY – Spring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3276600" cy="3197041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75170"/>
              </p:ext>
            </p:extLst>
          </p:nvPr>
        </p:nvGraphicFramePr>
        <p:xfrm>
          <a:off x="990600" y="4572000"/>
          <a:ext cx="5791200" cy="203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Edmonton Region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2.44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2.57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Calgary Region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2.39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  2.32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Other: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2.25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  2.54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              North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           Central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                  South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2.10                      </a:t>
                      </a:r>
                      <a:r>
                        <a:rPr lang="en-US" b="1" dirty="0" smtClean="0"/>
                        <a:t>2.33</a:t>
                      </a:r>
                    </a:p>
                    <a:p>
                      <a:r>
                        <a:rPr lang="en-US" b="1" dirty="0" smtClean="0"/>
                        <a:t>3.30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 2.50</a:t>
                      </a:r>
                    </a:p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 3.00</a:t>
                      </a:r>
                    </a:p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 3.60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46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NEW ALBERTA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709160"/>
          </a:xfrm>
        </p:spPr>
        <p:txBody>
          <a:bodyPr/>
          <a:lstStyle/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57400"/>
            <a:ext cx="7038669" cy="26495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87B-EAC8-456F-BD82-028CF6293C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655</Words>
  <Application>Microsoft Office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CREATING THE NEW ALBERTA</vt:lpstr>
      <vt:lpstr>CREATING THE NEW ALBERTA</vt:lpstr>
      <vt:lpstr>CREATING THE NEW ALBERTA</vt:lpstr>
      <vt:lpstr>CREATING THE NEW ALBERTA</vt:lpstr>
      <vt:lpstr>CREATING THE NEW ALBERTA</vt:lpstr>
      <vt:lpstr>CREATING THE NEW ALBERTA</vt:lpstr>
      <vt:lpstr>CREATING THE NEW ALBERTA</vt:lpstr>
      <vt:lpstr>CREATING THE NEW ALBERTA THE CURRENT REALITY – Spring 2019</vt:lpstr>
      <vt:lpstr>CREATING THE NEW ALBERTA</vt:lpstr>
      <vt:lpstr>CREATING THE NEW ALBERTA</vt:lpstr>
      <vt:lpstr>CREATING THE NEW ALBERTA</vt:lpstr>
      <vt:lpstr>CREATING THE NEW ALBERTA</vt:lpstr>
      <vt:lpstr>CREATING THE NEW ALBERTA</vt:lpstr>
      <vt:lpstr>CREATING THE NEW ALBERTA</vt:lpstr>
      <vt:lpstr>CREATING THE NEW ALBERTA</vt:lpstr>
      <vt:lpstr>CREATING THE NEW ALBERTA</vt:lpstr>
      <vt:lpstr>CREATING THE NEW ALBERTA</vt:lpstr>
      <vt:lpstr>CREATING THE NEW ALBERTA</vt:lpstr>
      <vt:lpstr>CREATING THE NEW ALBERTA</vt:lpstr>
      <vt:lpstr>CREATING THE NEW ALBERTA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THE NEW ALBERTA</dc:title>
  <dc:creator>Perry</dc:creator>
  <cp:lastModifiedBy>Perry</cp:lastModifiedBy>
  <cp:revision>49</cp:revision>
  <cp:lastPrinted>2019-03-30T18:48:50Z</cp:lastPrinted>
  <dcterms:created xsi:type="dcterms:W3CDTF">2019-03-30T16:56:08Z</dcterms:created>
  <dcterms:modified xsi:type="dcterms:W3CDTF">2019-04-01T02:15:26Z</dcterms:modified>
</cp:coreProperties>
</file>