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3"/>
  </p:notesMasterIdLst>
  <p:sldIdLst>
    <p:sldId id="281" r:id="rId3"/>
    <p:sldId id="278" r:id="rId4"/>
    <p:sldId id="280" r:id="rId5"/>
    <p:sldId id="257" r:id="rId6"/>
    <p:sldId id="258" r:id="rId7"/>
    <p:sldId id="259" r:id="rId8"/>
    <p:sldId id="264" r:id="rId9"/>
    <p:sldId id="276" r:id="rId10"/>
    <p:sldId id="277" r:id="rId11"/>
    <p:sldId id="282" r:id="rId12"/>
    <p:sldId id="260" r:id="rId13"/>
    <p:sldId id="262" r:id="rId14"/>
    <p:sldId id="261" r:id="rId15"/>
    <p:sldId id="263" r:id="rId16"/>
    <p:sldId id="268" r:id="rId17"/>
    <p:sldId id="266" r:id="rId18"/>
    <p:sldId id="267" r:id="rId19"/>
    <p:sldId id="270" r:id="rId20"/>
    <p:sldId id="272" r:id="rId21"/>
    <p:sldId id="27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9"/>
    <p:restoredTop sz="74240"/>
  </p:normalViewPr>
  <p:slideViewPr>
    <p:cSldViewPr snapToGrid="0" snapToObjects="1">
      <p:cViewPr varScale="1">
        <p:scale>
          <a:sx n="92" d="100"/>
          <a:sy n="92" d="100"/>
        </p:scale>
        <p:origin x="2320"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45306-D31E-9043-B29D-502EDEF59254}" type="datetimeFigureOut">
              <a:rPr lang="en-US" smtClean="0"/>
              <a:t>11/16/16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93ED2-FAB0-9445-A855-265B67649C18}" type="slidenum">
              <a:rPr lang="en-US" smtClean="0"/>
              <a:t>‹#›</a:t>
            </a:fld>
            <a:endParaRPr lang="en-US"/>
          </a:p>
        </p:txBody>
      </p:sp>
    </p:spTree>
    <p:extLst>
      <p:ext uri="{BB962C8B-B14F-4D97-AF65-F5344CB8AC3E}">
        <p14:creationId xmlns:p14="http://schemas.microsoft.com/office/powerpoint/2010/main" val="321970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highbeam.com/doc/1G1-465809116.html#.WABkYDX8VoY.twitter"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EECB5-7318-B14F-A589-D7F4B2604E5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940929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percentage of tasks completed on any given week on a commercial construction site in Canada currently stands at 56%. This means this means that of all the tasks that are put up on a weekly work plan white with the little sticky notes, not even 6 out of 10 are completed. If you’re to compare that to manufacturing, it’s a bad week if output falls below 90% of their capacity. Now there are a myriad of reasons why the construction industry is sitting as low at 56%. What are we doing?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From Cut Culture eats</a:t>
            </a:r>
            <a:r>
              <a:rPr lang="en-US" sz="1200" kern="1200" baseline="0" dirty="0" smtClean="0">
                <a:solidFill>
                  <a:schemeClr val="tx1"/>
                </a:solidFill>
                <a:latin typeface="+mn-lt"/>
                <a:ea typeface="+mn-ea"/>
                <a:cs typeface="+mn-cs"/>
              </a:rPr>
              <a:t> strategy slide</a:t>
            </a:r>
            <a:r>
              <a:rPr lang="is-I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56% completion rate!!! This is biggest </a:t>
            </a:r>
            <a:r>
              <a:rPr lang="en-US" sz="1200" b="1" kern="1200" dirty="0" smtClean="0">
                <a:solidFill>
                  <a:schemeClr val="tx1"/>
                </a:solidFill>
                <a:latin typeface="+mn-lt"/>
                <a:ea typeface="+mn-ea"/>
                <a:cs typeface="+mn-cs"/>
              </a:rPr>
              <a:t>silver bulle</a:t>
            </a:r>
            <a:r>
              <a:rPr lang="en-US" sz="1200" b="0" kern="1200" dirty="0" smtClean="0">
                <a:solidFill>
                  <a:schemeClr val="tx1"/>
                </a:solidFill>
                <a:latin typeface="+mn-lt"/>
                <a:ea typeface="+mn-ea"/>
                <a:cs typeface="+mn-cs"/>
              </a:rPr>
              <a:t>t in the industry, the biggest </a:t>
            </a:r>
            <a:r>
              <a:rPr lang="en-US" sz="1200" b="1" kern="1200" dirty="0" smtClean="0">
                <a:solidFill>
                  <a:schemeClr val="tx1"/>
                </a:solidFill>
                <a:latin typeface="+mn-lt"/>
                <a:ea typeface="+mn-ea"/>
                <a:cs typeface="+mn-cs"/>
              </a:rPr>
              <a:t>nut to crack</a:t>
            </a:r>
            <a:r>
              <a:rPr lang="en-US" sz="1200" b="0" kern="1200" dirty="0" smtClean="0">
                <a:solidFill>
                  <a:schemeClr val="tx1"/>
                </a:solidFill>
                <a:latin typeface="+mn-lt"/>
                <a:ea typeface="+mn-ea"/>
                <a:cs typeface="+mn-cs"/>
              </a:rPr>
              <a:t>. Much like exercise is the silver bullet to the obesity and heart disease epidemic, lean is the lowest hanging fruit to improve the ailing productivity stats plaguing the construction sector. It’s often over looked because it requires a hard work and a rigorous set systems and processes to follow. But before all of that it’s all about setting the right culture (</a:t>
            </a:r>
            <a:r>
              <a:rPr lang="en-US" sz="1200" b="1" kern="1200" dirty="0" smtClean="0">
                <a:solidFill>
                  <a:schemeClr val="tx1"/>
                </a:solidFill>
                <a:latin typeface="+mn-lt"/>
                <a:ea typeface="+mn-ea"/>
                <a:cs typeface="+mn-cs"/>
              </a:rPr>
              <a:t>culture east strategy for lunch</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Cuku</a:t>
            </a:r>
            <a:r>
              <a:rPr lang="en-US" sz="1200" b="0" kern="1200" dirty="0" smtClean="0">
                <a:solidFill>
                  <a:schemeClr val="tx1"/>
                </a:solidFill>
                <a:latin typeface="+mn-lt"/>
                <a:ea typeface="+mn-ea"/>
                <a:cs typeface="+mn-cs"/>
              </a:rPr>
              <a:t> slide)</a:t>
            </a:r>
          </a:p>
          <a:p>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11</a:t>
            </a:fld>
            <a:endParaRPr lang="en-US"/>
          </a:p>
        </p:txBody>
      </p:sp>
    </p:spTree>
    <p:extLst>
      <p:ext uri="{BB962C8B-B14F-4D97-AF65-F5344CB8AC3E}">
        <p14:creationId xmlns:p14="http://schemas.microsoft.com/office/powerpoint/2010/main" val="593684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AU and UK mandate that any government projects are designed in BIM</a:t>
            </a:r>
          </a:p>
          <a:p>
            <a:endParaRPr lang="en-US" dirty="0" smtClean="0"/>
          </a:p>
          <a:p>
            <a:r>
              <a:rPr lang="en-US" dirty="0" smtClean="0"/>
              <a:t>RDCS</a:t>
            </a:r>
          </a:p>
          <a:p>
            <a:pPr marL="228600" indent="-228600">
              <a:buAutoNum type="arabicParenR"/>
            </a:pPr>
            <a:r>
              <a:rPr lang="en-US" sz="1200" kern="1200" dirty="0" smtClean="0">
                <a:solidFill>
                  <a:schemeClr val="tx1"/>
                </a:solidFill>
                <a:latin typeface="+mn-lt"/>
                <a:ea typeface="+mn-ea"/>
                <a:cs typeface="+mn-cs"/>
              </a:rPr>
              <a:t>We have the first time in company history we</a:t>
            </a:r>
            <a:r>
              <a:rPr lang="en-US" sz="1200" kern="1200" baseline="0" dirty="0" smtClean="0">
                <a:solidFill>
                  <a:schemeClr val="tx1"/>
                </a:solidFill>
                <a:latin typeface="+mn-lt"/>
                <a:ea typeface="+mn-ea"/>
                <a:cs typeface="+mn-cs"/>
              </a:rPr>
              <a:t> get to</a:t>
            </a:r>
            <a:r>
              <a:rPr lang="en-US" sz="1200" kern="1200" dirty="0" smtClean="0">
                <a:solidFill>
                  <a:schemeClr val="tx1"/>
                </a:solidFill>
                <a:latin typeface="+mn-lt"/>
                <a:ea typeface="+mn-ea"/>
                <a:cs typeface="+mn-cs"/>
              </a:rPr>
              <a:t> build the building twice once virtually and once in the real world. Involving the trades virtually we can solve issues before we get to site. Aka VDC</a:t>
            </a:r>
          </a:p>
          <a:p>
            <a:pPr marL="228600" indent="-228600">
              <a:buAutoNum type="arabicParenR"/>
            </a:pPr>
            <a:r>
              <a:rPr lang="en-US" sz="1200" kern="1200" dirty="0" smtClean="0">
                <a:solidFill>
                  <a:schemeClr val="tx1"/>
                </a:solidFill>
                <a:latin typeface="+mn-lt"/>
                <a:ea typeface="+mn-ea"/>
                <a:cs typeface="+mn-cs"/>
              </a:rPr>
              <a:t>Underground plumbing was surveyed exactly in place, no need for the plumbers to do any of their own layout (and risk the location being wrong)</a:t>
            </a:r>
            <a:r>
              <a:rPr lang="is-IS" sz="1200" kern="1200" dirty="0" smtClean="0">
                <a:solidFill>
                  <a:schemeClr val="tx1"/>
                </a:solidFill>
                <a:latin typeface="+mn-lt"/>
                <a:ea typeface="+mn-ea"/>
                <a:cs typeface="+mn-cs"/>
              </a:rPr>
              <a:t>…much more</a:t>
            </a:r>
            <a:r>
              <a:rPr lang="is-IS" sz="1200" kern="1200" baseline="0" dirty="0" smtClean="0">
                <a:solidFill>
                  <a:schemeClr val="tx1"/>
                </a:solidFill>
                <a:latin typeface="+mn-lt"/>
                <a:ea typeface="+mn-ea"/>
                <a:cs typeface="+mn-cs"/>
              </a:rPr>
              <a:t> involvement from surveying crew who pull directly from the BIM model  with lazer surveying equipment...so much so that Chandos now has 2 inhouse survey employees...</a:t>
            </a:r>
          </a:p>
          <a:p>
            <a:pPr marL="228600" indent="-228600">
              <a:buAutoNum type="arabicParenR"/>
            </a:pPr>
            <a:endParaRPr lang="en-US" dirty="0" smtClean="0"/>
          </a:p>
          <a:p>
            <a:endParaRPr lang="en-US" dirty="0" smtClean="0"/>
          </a:p>
          <a:p>
            <a:r>
              <a:rPr lang="en-US" sz="1200" kern="1200" dirty="0" smtClean="0">
                <a:solidFill>
                  <a:schemeClr val="tx1"/>
                </a:solidFill>
                <a:latin typeface="+mn-lt"/>
                <a:ea typeface="+mn-ea"/>
                <a:cs typeface="+mn-cs"/>
              </a:rPr>
              <a:t>BIM in O&amp;M (which you’ve mentioned) but I would go into detail about:</a:t>
            </a:r>
          </a:p>
          <a:p>
            <a:r>
              <a:rPr lang="en-US" sz="1200" kern="1200" dirty="0" smtClean="0">
                <a:solidFill>
                  <a:schemeClr val="tx1"/>
                </a:solidFill>
                <a:latin typeface="+mn-lt"/>
                <a:ea typeface="+mn-ea"/>
                <a:cs typeface="+mn-cs"/>
              </a:rPr>
              <a:t>	how FFE can be tagged and tracked with barcodes;</a:t>
            </a:r>
          </a:p>
          <a:p>
            <a:r>
              <a:rPr lang="en-US" sz="1200" kern="1200" dirty="0" smtClean="0">
                <a:solidFill>
                  <a:schemeClr val="tx1"/>
                </a:solidFill>
                <a:latin typeface="+mn-lt"/>
                <a:ea typeface="+mn-ea"/>
                <a:cs typeface="+mn-cs"/>
              </a:rPr>
              <a:t>	how buildings will be able to be controlled through the use of cloud computing and mobile software</a:t>
            </a:r>
          </a:p>
          <a:p>
            <a:r>
              <a:rPr lang="en-US" sz="1200" kern="1200" dirty="0" smtClean="0">
                <a:solidFill>
                  <a:schemeClr val="tx1"/>
                </a:solidFill>
                <a:latin typeface="+mn-lt"/>
                <a:ea typeface="+mn-ea"/>
                <a:cs typeface="+mn-cs"/>
              </a:rPr>
              <a:t>	how models will be used to manage the location of staff, streamline maintenance, and anticipate changing user needs</a:t>
            </a:r>
          </a:p>
          <a:p>
            <a:r>
              <a:rPr lang="en-US" sz="1200" kern="1200" dirty="0" smtClean="0">
                <a:solidFill>
                  <a:schemeClr val="tx1"/>
                </a:solidFill>
                <a:latin typeface="+mn-lt"/>
                <a:ea typeface="+mn-ea"/>
                <a:cs typeface="+mn-cs"/>
              </a:rPr>
              <a:t>	how models will be used to decommission buildings at the end of their life and facilitate the sustainable reclamation of materials.</a:t>
            </a:r>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12</a:t>
            </a:fld>
            <a:endParaRPr lang="en-US"/>
          </a:p>
        </p:txBody>
      </p:sp>
    </p:spTree>
    <p:extLst>
      <p:ext uri="{BB962C8B-B14F-4D97-AF65-F5344CB8AC3E}">
        <p14:creationId xmlns:p14="http://schemas.microsoft.com/office/powerpoint/2010/main" val="2016750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(AB Innovates in a pro </a:t>
            </a:r>
            <a:r>
              <a:rPr lang="en-US" sz="1200" kern="1200" dirty="0" err="1" smtClean="0">
                <a:solidFill>
                  <a:schemeClr val="tx1"/>
                </a:solidFill>
                <a:latin typeface="+mn-lt"/>
                <a:ea typeface="+mn-ea"/>
                <a:cs typeface="+mn-cs"/>
              </a:rPr>
              <a:t>govt</a:t>
            </a:r>
            <a:r>
              <a:rPr lang="en-US" sz="1200" kern="1200" dirty="0" smtClean="0">
                <a:solidFill>
                  <a:schemeClr val="tx1"/>
                </a:solidFill>
                <a:latin typeface="+mn-lt"/>
                <a:ea typeface="+mn-ea"/>
                <a:cs typeface="+mn-cs"/>
              </a:rPr>
              <a:t> initiative that helps the AB </a:t>
            </a:r>
            <a:r>
              <a:rPr lang="en-US" sz="1200" kern="1200" dirty="0" err="1" smtClean="0">
                <a:solidFill>
                  <a:schemeClr val="tx1"/>
                </a:solidFill>
                <a:latin typeface="+mn-lt"/>
                <a:ea typeface="+mn-ea"/>
                <a:cs typeface="+mn-cs"/>
              </a:rPr>
              <a:t>manuf</a:t>
            </a:r>
            <a:r>
              <a:rPr lang="en-US" sz="1200" kern="1200" dirty="0" smtClean="0">
                <a:solidFill>
                  <a:schemeClr val="tx1"/>
                </a:solidFill>
                <a:latin typeface="+mn-lt"/>
                <a:ea typeface="+mn-ea"/>
                <a:cs typeface="+mn-cs"/>
              </a:rPr>
              <a:t> and fabrication sectors to innovate…let’s get them helping mechanical, electrical and steel trades to tap into the most cutting edge innovations occurring around the world).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Roddy</a:t>
            </a:r>
            <a:r>
              <a:rPr lang="en-US" sz="1200" kern="1200" baseline="0" dirty="0" smtClean="0">
                <a:solidFill>
                  <a:schemeClr val="tx1"/>
                </a:solidFill>
                <a:latin typeface="+mn-lt"/>
                <a:ea typeface="+mn-ea"/>
                <a:cs typeface="+mn-cs"/>
              </a:rPr>
              <a:t> - </a:t>
            </a:r>
            <a:r>
              <a:rPr lang="en-US" sz="1200" kern="1200" dirty="0" smtClean="0">
                <a:solidFill>
                  <a:schemeClr val="tx1"/>
                </a:solidFill>
                <a:latin typeface="+mn-lt"/>
                <a:ea typeface="+mn-ea"/>
                <a:cs typeface="+mn-cs"/>
              </a:rPr>
              <a:t> (3D printing and large scale CNC production of building components). What we’re doing on Red Deer School (pre-cutting studs </a:t>
            </a:r>
            <a:r>
              <a:rPr lang="en-US" sz="1200" kern="1200" dirty="0" err="1" smtClean="0">
                <a:solidFill>
                  <a:schemeClr val="tx1"/>
                </a:solidFill>
                <a:latin typeface="+mn-lt"/>
                <a:ea typeface="+mn-ea"/>
                <a:cs typeface="+mn-cs"/>
              </a:rPr>
              <a:t>etc</a:t>
            </a:r>
            <a:r>
              <a:rPr lang="is-IS" sz="1200" kern="1200" dirty="0" smtClean="0">
                <a:solidFill>
                  <a:schemeClr val="tx1"/>
                </a:solidFill>
                <a:latin typeface="+mn-lt"/>
                <a:ea typeface="+mn-ea"/>
                <a:cs typeface="+mn-cs"/>
              </a:rPr>
              <a:t>…ask Will)</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RDCS</a:t>
            </a:r>
            <a:r>
              <a:rPr lang="en-US" sz="1200" kern="1200" baseline="0" dirty="0" smtClean="0">
                <a:solidFill>
                  <a:schemeClr val="tx1"/>
                </a:solidFill>
                <a:latin typeface="+mn-lt"/>
                <a:ea typeface="+mn-ea"/>
                <a:cs typeface="+mn-cs"/>
              </a:rPr>
              <a:t> examples!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latin typeface="+mn-lt"/>
                <a:ea typeface="+mn-ea"/>
                <a:cs typeface="+mn-cs"/>
              </a:rPr>
              <a:t>Steel stud was pre cut from the manufacturer so it limits the cutting required on site so guys are more productive</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latin typeface="+mn-lt"/>
                <a:ea typeface="+mn-ea"/>
                <a:cs typeface="+mn-cs"/>
              </a:rPr>
              <a:t>Our plumbers started pre fabricating pipe runs in the block walls that were tested and insulated.</a:t>
            </a:r>
          </a:p>
        </p:txBody>
      </p:sp>
      <p:sp>
        <p:nvSpPr>
          <p:cNvPr id="4" name="Slide Number Placeholder 3"/>
          <p:cNvSpPr>
            <a:spLocks noGrp="1"/>
          </p:cNvSpPr>
          <p:nvPr>
            <p:ph type="sldNum" sz="quarter" idx="10"/>
          </p:nvPr>
        </p:nvSpPr>
        <p:spPr/>
        <p:txBody>
          <a:bodyPr/>
          <a:lstStyle/>
          <a:p>
            <a:fld id="{95B93ED2-FAB0-9445-A855-265B67649C18}" type="slidenum">
              <a:rPr lang="en-US" smtClean="0"/>
              <a:t>13</a:t>
            </a:fld>
            <a:endParaRPr lang="en-US"/>
          </a:p>
        </p:txBody>
      </p:sp>
    </p:spTree>
    <p:extLst>
      <p:ext uri="{BB962C8B-B14F-4D97-AF65-F5344CB8AC3E}">
        <p14:creationId xmlns:p14="http://schemas.microsoft.com/office/powerpoint/2010/main" val="1260873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currently the low hanging fruit in achieving net zero.</a:t>
            </a:r>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14</a:t>
            </a:fld>
            <a:endParaRPr lang="en-US"/>
          </a:p>
        </p:txBody>
      </p:sp>
    </p:spTree>
    <p:extLst>
      <p:ext uri="{BB962C8B-B14F-4D97-AF65-F5344CB8AC3E}">
        <p14:creationId xmlns:p14="http://schemas.microsoft.com/office/powerpoint/2010/main" val="367733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-As</a:t>
            </a:r>
            <a:r>
              <a:rPr lang="en-US" baseline="0" dirty="0" smtClean="0"/>
              <a:t> of Nov 1 2016, the </a:t>
            </a:r>
            <a:r>
              <a:rPr lang="en-US" baseline="0" dirty="0" err="1" smtClean="0"/>
              <a:t>Govt</a:t>
            </a:r>
            <a:r>
              <a:rPr lang="en-US" baseline="0" dirty="0" smtClean="0"/>
              <a:t> of AB has adopted the National Energy Code </a:t>
            </a:r>
            <a:r>
              <a:rPr lang="en-US" sz="1200" kern="1200" dirty="0" smtClean="0">
                <a:solidFill>
                  <a:schemeClr val="tx1"/>
                </a:solidFill>
                <a:latin typeface="+mn-lt"/>
                <a:ea typeface="+mn-ea"/>
                <a:cs typeface="+mn-cs"/>
              </a:rPr>
              <a:t>which </a:t>
            </a:r>
            <a:r>
              <a:rPr lang="en-US" sz="1200" kern="1200" dirty="0" err="1" smtClean="0">
                <a:solidFill>
                  <a:schemeClr val="tx1"/>
                </a:solidFill>
                <a:latin typeface="+mn-lt"/>
                <a:ea typeface="+mn-ea"/>
                <a:cs typeface="+mn-cs"/>
              </a:rPr>
              <a:t>includers</a:t>
            </a:r>
            <a:r>
              <a:rPr lang="en-US" sz="1200" kern="1200" dirty="0" smtClean="0">
                <a:solidFill>
                  <a:schemeClr val="tx1"/>
                </a:solidFill>
                <a:latin typeface="+mn-lt"/>
                <a:ea typeface="+mn-ea"/>
                <a:cs typeface="+mn-cs"/>
              </a:rPr>
              <a:t> seven new codes, including building, energy, electrical, elevating devices, gas, pressure vessels and private sewage, all revolved around increasing</a:t>
            </a:r>
            <a:r>
              <a:rPr lang="en-US" sz="1200" kern="1200" baseline="0" dirty="0" smtClean="0">
                <a:solidFill>
                  <a:schemeClr val="tx1"/>
                </a:solidFill>
                <a:latin typeface="+mn-lt"/>
                <a:ea typeface="+mn-ea"/>
                <a:cs typeface="+mn-cs"/>
              </a:rPr>
              <a:t> energy efficiency of buildings. </a:t>
            </a:r>
            <a:r>
              <a:rPr lang="en-US" dirty="0" smtClean="0"/>
              <a:t/>
            </a:r>
            <a:br>
              <a:rPr lang="en-US" dirty="0" smtClean="0"/>
            </a:br>
            <a:r>
              <a:rPr lang="en-US" dirty="0" smtClean="0"/>
              <a:t>-Devon and </a:t>
            </a:r>
            <a:r>
              <a:rPr lang="en-US" dirty="0" err="1" smtClean="0"/>
              <a:t>Vanc</a:t>
            </a:r>
            <a:r>
              <a:rPr lang="en-US" dirty="0" smtClean="0"/>
              <a:t> examples. </a:t>
            </a:r>
            <a:endParaRPr lang="en-US" dirty="0" smtClean="0"/>
          </a:p>
          <a:p>
            <a:endParaRPr lang="en-US" dirty="0" smtClean="0"/>
          </a:p>
          <a:p>
            <a:endParaRPr lang="en-US" dirty="0" smtClean="0"/>
          </a:p>
          <a:p>
            <a:r>
              <a:rPr lang="en-US" dirty="0" smtClean="0"/>
              <a:t>IF HAVE TIME - </a:t>
            </a:r>
            <a:r>
              <a:rPr lang="en-US" dirty="0" smtClean="0"/>
              <a:t>City of </a:t>
            </a:r>
            <a:r>
              <a:rPr lang="en-US" dirty="0" err="1" smtClean="0"/>
              <a:t>Edm</a:t>
            </a:r>
            <a:r>
              <a:rPr lang="en-US" dirty="0" smtClean="0"/>
              <a:t> stepping up to LEED Gold. </a:t>
            </a:r>
            <a:r>
              <a:rPr lang="en-US" sz="1200" kern="1200" dirty="0" smtClean="0">
                <a:solidFill>
                  <a:schemeClr val="tx1"/>
                </a:solidFill>
                <a:latin typeface="+mn-lt"/>
                <a:ea typeface="+mn-ea"/>
                <a:cs typeface="+mn-cs"/>
              </a:rPr>
              <a:t>Integrating net zero design guidelines into a community design expands options materials, utilities and energy requirements without sacrificing livability.</a:t>
            </a:r>
          </a:p>
          <a:p>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15</a:t>
            </a:fld>
            <a:endParaRPr lang="en-US"/>
          </a:p>
        </p:txBody>
      </p:sp>
    </p:spTree>
    <p:extLst>
      <p:ext uri="{BB962C8B-B14F-4D97-AF65-F5344CB8AC3E}">
        <p14:creationId xmlns:p14="http://schemas.microsoft.com/office/powerpoint/2010/main" val="484116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Is anyone doing 3D printing in Alberta's building and construction sector? The </a:t>
            </a:r>
            <a:r>
              <a:rPr lang="en-US" sz="1200" kern="1200" dirty="0" err="1" smtClean="0">
                <a:solidFill>
                  <a:schemeClr val="tx1"/>
                </a:solidFill>
                <a:latin typeface="+mn-lt"/>
                <a:ea typeface="+mn-ea"/>
                <a:cs typeface="+mn-cs"/>
              </a:rPr>
              <a:t>chinese</a:t>
            </a:r>
            <a:r>
              <a:rPr lang="en-US" sz="1200" kern="1200" dirty="0" smtClean="0">
                <a:solidFill>
                  <a:schemeClr val="tx1"/>
                </a:solidFill>
                <a:latin typeface="+mn-lt"/>
                <a:ea typeface="+mn-ea"/>
                <a:cs typeface="+mn-cs"/>
              </a:rPr>
              <a:t> are now building high rises with 3D concrete printing techniques to assemble buildings structures within weeks, not months now.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 at V3 - 3D Printing.  If they can 3D print an entire house out of concrete in China, it is only a matter of time before we will see 3D printed, customized components for office, housing, retail and commercial uses in volume.  Fast, cheap, custom products the size of small cars is just around the corner.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Building</a:t>
            </a:r>
            <a:r>
              <a:rPr lang="en-US" sz="1200" kern="1200" baseline="0" dirty="0" smtClean="0">
                <a:solidFill>
                  <a:schemeClr val="tx1"/>
                </a:solidFill>
                <a:latin typeface="+mn-lt"/>
                <a:ea typeface="+mn-ea"/>
                <a:cs typeface="+mn-cs"/>
              </a:rPr>
              <a:t> and components</a:t>
            </a:r>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16</a:t>
            </a:fld>
            <a:endParaRPr lang="en-US"/>
          </a:p>
        </p:txBody>
      </p:sp>
    </p:spTree>
    <p:extLst>
      <p:ext uri="{BB962C8B-B14F-4D97-AF65-F5344CB8AC3E}">
        <p14:creationId xmlns:p14="http://schemas.microsoft.com/office/powerpoint/2010/main" val="1409074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CONCRETE IS ONE OF THE WORST EMITTERS OF CO2 BUT</a:t>
            </a:r>
            <a:r>
              <a:rPr lang="en-US" baseline="0" dirty="0" smtClean="0"/>
              <a:t> BELIEVE OR NOT JOE BLOW FROM NS HAS INVESTED A WAY TO SEQUESTER CARBON INTO THE PRODUCTION PROCESS OF HIS CONCRETE. R</a:t>
            </a:r>
            <a:r>
              <a:rPr lang="en-US" dirty="0" smtClean="0"/>
              <a:t>ecent Carbon </a:t>
            </a:r>
            <a:r>
              <a:rPr lang="en-US" dirty="0" err="1" smtClean="0"/>
              <a:t>XPrize</a:t>
            </a:r>
            <a:r>
              <a:rPr lang="en-US" dirty="0" smtClean="0"/>
              <a:t> semi finalists</a:t>
            </a:r>
            <a:r>
              <a:rPr lang="is-IS" dirty="0" smtClean="0"/>
              <a:t>…HUGE POTENTIAL GAME CHANGER. </a:t>
            </a:r>
            <a:endParaRPr lang="en-US" dirty="0" smtClean="0"/>
          </a:p>
          <a:p>
            <a:endParaRPr lang="en-US" dirty="0" smtClean="0"/>
          </a:p>
          <a:p>
            <a:endParaRPr lang="en-US" dirty="0" smtClean="0"/>
          </a:p>
          <a:p>
            <a:endParaRPr lang="en-US" dirty="0" smtClean="0"/>
          </a:p>
          <a:p>
            <a:r>
              <a:rPr lang="en-US" dirty="0" smtClean="0"/>
              <a:t>- </a:t>
            </a:r>
            <a:r>
              <a:rPr lang="en-US" dirty="0" smtClean="0"/>
              <a:t>What’s the %</a:t>
            </a:r>
            <a:r>
              <a:rPr lang="en-US" baseline="0" dirty="0" smtClean="0"/>
              <a:t> of CO2 contribution concrete makes to the construction industry. </a:t>
            </a:r>
          </a:p>
          <a:p>
            <a:r>
              <a:rPr lang="en-US" baseline="0" dirty="0" smtClean="0"/>
              <a:t>- Bigger picture – What % does construction add to global CO2?</a:t>
            </a:r>
            <a:endParaRPr lang="en-US" dirty="0" smtClean="0"/>
          </a:p>
          <a:p>
            <a:endParaRPr lang="en-US" dirty="0" smtClean="0"/>
          </a:p>
          <a:p>
            <a:r>
              <a:rPr lang="en-US" dirty="0" smtClean="0"/>
              <a:t>With some of the recent Carbon </a:t>
            </a:r>
            <a:r>
              <a:rPr lang="en-US" dirty="0" err="1" smtClean="0"/>
              <a:t>XPrize</a:t>
            </a:r>
            <a:r>
              <a:rPr lang="en-US" dirty="0" smtClean="0"/>
              <a:t> semi finalists producing carbon sequestering concrete, it would be a way of rapidly reducing green house gases.</a:t>
            </a:r>
          </a:p>
          <a:p>
            <a:endParaRPr lang="en-US" dirty="0" smtClean="0"/>
          </a:p>
          <a:p>
            <a:r>
              <a:rPr lang="en-US" dirty="0" smtClean="0"/>
              <a:t>http</a:t>
            </a:r>
            <a:r>
              <a:rPr lang="en-US" dirty="0" smtClean="0"/>
              <a:t>://</a:t>
            </a:r>
            <a:endParaRPr lang="en-US" dirty="0" smtClean="0"/>
          </a:p>
          <a:p>
            <a:r>
              <a:rPr lang="en-US" dirty="0" smtClean="0"/>
              <a:t>http://</a:t>
            </a:r>
            <a:r>
              <a:rPr lang="en-US" dirty="0" err="1" smtClean="0"/>
              <a:t>carboncure.com</a:t>
            </a:r>
            <a:r>
              <a:rPr lang="en-US" dirty="0" smtClean="0"/>
              <a:t>/news/alberta-based-burnco-installs-carbon-recycling-technology-and-competes-in-20m-nrg-cosia-carbon-xprize/ </a:t>
            </a:r>
            <a:r>
              <a:rPr lang="en-US" sz="1200" kern="1200" dirty="0" smtClean="0">
                <a:solidFill>
                  <a:schemeClr val="tx1"/>
                </a:solidFill>
                <a:latin typeface="+mn-lt"/>
                <a:ea typeface="+mn-ea"/>
                <a:cs typeface="+mn-cs"/>
              </a:rPr>
              <a:t>BURNCO installed the </a:t>
            </a:r>
            <a:r>
              <a:rPr lang="en-US" sz="1200" kern="1200" dirty="0" err="1" smtClean="0">
                <a:solidFill>
                  <a:schemeClr val="tx1"/>
                </a:solidFill>
                <a:latin typeface="+mn-lt"/>
                <a:ea typeface="+mn-ea"/>
                <a:cs typeface="+mn-cs"/>
              </a:rPr>
              <a:t>CarbonCure</a:t>
            </a:r>
            <a:r>
              <a:rPr lang="en-US" sz="1200" kern="1200" dirty="0" smtClean="0">
                <a:solidFill>
                  <a:schemeClr val="tx1"/>
                </a:solidFill>
                <a:latin typeface="+mn-lt"/>
                <a:ea typeface="+mn-ea"/>
                <a:cs typeface="+mn-cs"/>
              </a:rPr>
              <a:t> technology in its Shepard, AB concrete plant in June 2016, and conducted testing throughout the summer to confirm the technology’s performance. The </a:t>
            </a:r>
            <a:r>
              <a:rPr lang="en-US" sz="1200" kern="1200" dirty="0" err="1" smtClean="0">
                <a:solidFill>
                  <a:schemeClr val="tx1"/>
                </a:solidFill>
                <a:latin typeface="+mn-lt"/>
                <a:ea typeface="+mn-ea"/>
                <a:cs typeface="+mn-cs"/>
              </a:rPr>
              <a:t>CarbonCure</a:t>
            </a:r>
            <a:r>
              <a:rPr lang="en-US" sz="1200" kern="1200" dirty="0" smtClean="0">
                <a:solidFill>
                  <a:schemeClr val="tx1"/>
                </a:solidFill>
                <a:latin typeface="+mn-lt"/>
                <a:ea typeface="+mn-ea"/>
                <a:cs typeface="+mn-cs"/>
              </a:rPr>
              <a:t> technology injects CO2 sourced from the smokestacks of industrial emitters into concrete, where the CO2 becomes chemically converted into a mineral and permanently captured within the concrete. The process helps to improve concrete’s compressive strength, which enables concrete producers to realize operational efficiencies that further reduce their products’ carbon footprint.</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17</a:t>
            </a:fld>
            <a:endParaRPr lang="en-US"/>
          </a:p>
        </p:txBody>
      </p:sp>
    </p:spTree>
    <p:extLst>
      <p:ext uri="{BB962C8B-B14F-4D97-AF65-F5344CB8AC3E}">
        <p14:creationId xmlns:p14="http://schemas.microsoft.com/office/powerpoint/2010/main" val="714631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YOU’VBE PROBABLY THINK</a:t>
            </a:r>
            <a:r>
              <a:rPr lang="en-US" baseline="0" dirty="0" smtClean="0"/>
              <a:t> OF THE POPULAR POKEMAN GO GAME. IT’S ACTUALLY STARTING TO GAIN USE IN THE CONSTRUTION INDUSTRY, WITH THE MOST UPTAKE BEING IN THE INTERIOR CONSTEUCTION AND FURNITIRE INDUSTRY, WHERE MANUFACTIRES LIKE DIRTT AND STEELCASE ARE HELPING THEIR CLIENTS WALK THROUGH THEIR YET TO DEVELOPED SPACES BUT THRU THE COMPITER SCREEEN</a:t>
            </a:r>
            <a:r>
              <a:rPr lang="is-IS" baseline="0" dirty="0" smtClean="0"/>
              <a:t>…FULLY DEVEOPED. </a:t>
            </a:r>
            <a:endParaRPr lang="en-US" dirty="0" smtClean="0"/>
          </a:p>
          <a:p>
            <a:endParaRPr lang="en-US" dirty="0" smtClean="0"/>
          </a:p>
          <a:p>
            <a:endParaRPr lang="en-US" dirty="0" smtClean="0"/>
          </a:p>
          <a:p>
            <a:r>
              <a:rPr lang="en-US" dirty="0" smtClean="0"/>
              <a:t>Use </a:t>
            </a:r>
            <a:r>
              <a:rPr lang="en-US" dirty="0" smtClean="0"/>
              <a:t>DIRTT and </a:t>
            </a:r>
            <a:r>
              <a:rPr lang="en-US" dirty="0" err="1" smtClean="0"/>
              <a:t>Stantec</a:t>
            </a:r>
            <a:r>
              <a:rPr lang="en-US" dirty="0" smtClean="0"/>
              <a:t> examples.</a:t>
            </a:r>
            <a:r>
              <a:rPr lang="en-US" baseline="0" dirty="0" smtClean="0"/>
              <a:t> </a:t>
            </a:r>
          </a:p>
          <a:p>
            <a:endParaRPr lang="en-US" baseline="0" dirty="0" smtClean="0"/>
          </a:p>
          <a:p>
            <a:r>
              <a:rPr lang="en-US" baseline="0" dirty="0" smtClean="0"/>
              <a:t>Interior Design and Construction is leading the charge allowing clients full AR walk </a:t>
            </a:r>
            <a:r>
              <a:rPr lang="en-US" baseline="0" dirty="0" err="1" smtClean="0"/>
              <a:t>throughs</a:t>
            </a:r>
            <a:r>
              <a:rPr lang="en-US" baseline="0" dirty="0" smtClean="0"/>
              <a:t>..</a:t>
            </a:r>
            <a:endParaRPr lang="en-US" dirty="0" smtClean="0"/>
          </a:p>
          <a:p>
            <a:endParaRPr lang="en-US" dirty="0" smtClean="0"/>
          </a:p>
          <a:p>
            <a:r>
              <a:rPr lang="en-US" sz="1200" kern="1200" dirty="0" smtClean="0">
                <a:solidFill>
                  <a:schemeClr val="tx1"/>
                </a:solidFill>
                <a:latin typeface="+mn-lt"/>
                <a:ea typeface="+mn-ea"/>
                <a:cs typeface="+mn-cs"/>
                <a:hlinkClick r:id="rId3"/>
              </a:rPr>
              <a:t>https://www.highbeam.com/doc/1G1-465809116.html#.WABkYDX8VoY.twitter</a:t>
            </a:r>
            <a:r>
              <a:rPr lang="en-US" sz="1200" kern="1200" dirty="0" smtClean="0">
                <a:solidFill>
                  <a:schemeClr val="tx1"/>
                </a:solidFill>
                <a:latin typeface="+mn-lt"/>
                <a:ea typeface="+mn-ea"/>
                <a:cs typeface="+mn-cs"/>
              </a:rPr>
              <a:t> “Using augmented reality to project 3D building renderings onto everything from tabletops to land sites, allowing clients to see a 360-degree view of a project before it's actually built.”</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18</a:t>
            </a:fld>
            <a:endParaRPr lang="en-US"/>
          </a:p>
        </p:txBody>
      </p:sp>
    </p:spTree>
    <p:extLst>
      <p:ext uri="{BB962C8B-B14F-4D97-AF65-F5344CB8AC3E}">
        <p14:creationId xmlns:p14="http://schemas.microsoft.com/office/powerpoint/2010/main" val="71709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Getting the project team/supply chain together value stream mapping.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Lets not forget we still need to get together and start messy and simple. The next generation of builders and real estate</a:t>
            </a:r>
            <a:r>
              <a:rPr lang="en-US" sz="1200" kern="1200" baseline="0" dirty="0" smtClean="0">
                <a:solidFill>
                  <a:schemeClr val="tx1"/>
                </a:solidFill>
                <a:latin typeface="+mn-lt"/>
                <a:ea typeface="+mn-ea"/>
                <a:cs typeface="+mn-cs"/>
              </a:rPr>
              <a:t> developers are not going to want to assume the same archaic rules of engagement the industry has been subject to for </a:t>
            </a:r>
            <a:r>
              <a:rPr lang="en-US" sz="1200" kern="1200" baseline="0" dirty="0" err="1" smtClean="0">
                <a:solidFill>
                  <a:schemeClr val="tx1"/>
                </a:solidFill>
                <a:latin typeface="+mn-lt"/>
                <a:ea typeface="+mn-ea"/>
                <a:cs typeface="+mn-cs"/>
              </a:rPr>
              <a:t>centries</a:t>
            </a:r>
            <a:r>
              <a:rPr lang="en-US" sz="1200" kern="1200" baseline="0" dirty="0" smtClean="0">
                <a:solidFill>
                  <a:schemeClr val="tx1"/>
                </a:solidFill>
                <a:latin typeface="+mn-lt"/>
                <a:ea typeface="+mn-ea"/>
                <a:cs typeface="+mn-cs"/>
              </a:rPr>
              <a:t>, nor will the new demands on the quality and performance of building allow that. </a:t>
            </a:r>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19</a:t>
            </a:fld>
            <a:endParaRPr lang="en-US"/>
          </a:p>
        </p:txBody>
      </p:sp>
    </p:spTree>
    <p:extLst>
      <p:ext uri="{BB962C8B-B14F-4D97-AF65-F5344CB8AC3E}">
        <p14:creationId xmlns:p14="http://schemas.microsoft.com/office/powerpoint/2010/main" val="180887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Google Application</a:t>
            </a:r>
            <a:r>
              <a:rPr lang="en-US" baseline="0" dirty="0" smtClean="0"/>
              <a:t> of Drones in Construction. </a:t>
            </a:r>
          </a:p>
          <a:p>
            <a:endParaRPr lang="en-US" baseline="0" dirty="0" smtClean="0"/>
          </a:p>
          <a:p>
            <a:r>
              <a:rPr lang="en-US" baseline="0" dirty="0" smtClean="0"/>
              <a:t>James Dean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This is about how we should now take seriously drones as a </a:t>
            </a:r>
            <a:r>
              <a:rPr lang="en-US" sz="1200" b="1" kern="1200" dirty="0" smtClean="0">
                <a:solidFill>
                  <a:schemeClr val="tx1"/>
                </a:solidFill>
                <a:latin typeface="+mn-lt"/>
                <a:ea typeface="+mn-ea"/>
                <a:cs typeface="+mn-cs"/>
              </a:rPr>
              <a:t>surveying tool</a:t>
            </a:r>
            <a:r>
              <a:rPr lang="en-US" sz="1200" kern="1200" dirty="0" smtClean="0">
                <a:solidFill>
                  <a:schemeClr val="tx1"/>
                </a:solidFill>
                <a:latin typeface="+mn-lt"/>
                <a:ea typeface="+mn-ea"/>
                <a:cs typeface="+mn-cs"/>
              </a:rPr>
              <a:t>. They can compete in accuracy with ground based assessments and consistent studies are in fact showing that they are more accurate. If this is true it is very exciting because they can cover huge areas in very little time, meaning we can now have accurate information on a timely basis. they also allow us to build digital models of entire areas.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 This is an example of a digital model and illustrates some use cases. Essentially digital copies are good for four things:</a:t>
            </a:r>
          </a:p>
          <a:p>
            <a:r>
              <a:rPr lang="en-US" sz="1200" kern="1200" dirty="0" smtClean="0">
                <a:solidFill>
                  <a:schemeClr val="tx1"/>
                </a:solidFill>
                <a:latin typeface="+mn-lt"/>
                <a:ea typeface="+mn-ea"/>
                <a:cs typeface="+mn-cs"/>
              </a:rPr>
              <a:t>site information is at our fingertips so we can measure and make decisions quicker</a:t>
            </a:r>
          </a:p>
          <a:p>
            <a:r>
              <a:rPr lang="en-US" sz="1200" kern="1200" dirty="0" smtClean="0">
                <a:solidFill>
                  <a:schemeClr val="tx1"/>
                </a:solidFill>
                <a:latin typeface="+mn-lt"/>
                <a:ea typeface="+mn-ea"/>
                <a:cs typeface="+mn-cs"/>
              </a:rPr>
              <a:t>combine diverse data sets to </a:t>
            </a:r>
            <a:r>
              <a:rPr lang="en-US" sz="1200" kern="1200" dirty="0" err="1" smtClean="0">
                <a:solidFill>
                  <a:schemeClr val="tx1"/>
                </a:solidFill>
                <a:latin typeface="+mn-lt"/>
                <a:ea typeface="+mn-ea"/>
                <a:cs typeface="+mn-cs"/>
              </a:rPr>
              <a:t>visualise</a:t>
            </a:r>
            <a:r>
              <a:rPr lang="en-US" sz="1200" kern="1200" dirty="0" smtClean="0">
                <a:solidFill>
                  <a:schemeClr val="tx1"/>
                </a:solidFill>
                <a:latin typeface="+mn-lt"/>
                <a:ea typeface="+mn-ea"/>
                <a:cs typeface="+mn-cs"/>
              </a:rPr>
              <a:t> in one place</a:t>
            </a:r>
          </a:p>
          <a:p>
            <a:r>
              <a:rPr lang="en-US" sz="1200" kern="1200" dirty="0" smtClean="0">
                <a:solidFill>
                  <a:schemeClr val="tx1"/>
                </a:solidFill>
                <a:latin typeface="+mn-lt"/>
                <a:ea typeface="+mn-ea"/>
                <a:cs typeface="+mn-cs"/>
              </a:rPr>
              <a:t>automate repetitive tasks</a:t>
            </a:r>
          </a:p>
          <a:p>
            <a:r>
              <a:rPr lang="en-US" sz="1200" kern="1200" dirty="0" smtClean="0">
                <a:solidFill>
                  <a:schemeClr val="tx1"/>
                </a:solidFill>
                <a:latin typeface="+mn-lt"/>
                <a:ea typeface="+mn-ea"/>
                <a:cs typeface="+mn-cs"/>
              </a:rPr>
              <a:t>generate an overall time stamp record for a higher degree of information</a:t>
            </a:r>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20</a:t>
            </a:fld>
            <a:endParaRPr lang="en-US"/>
          </a:p>
        </p:txBody>
      </p:sp>
    </p:spTree>
    <p:extLst>
      <p:ext uri="{BB962C8B-B14F-4D97-AF65-F5344CB8AC3E}">
        <p14:creationId xmlns:p14="http://schemas.microsoft.com/office/powerpoint/2010/main" val="129109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Regulation – 2011 </a:t>
            </a:r>
            <a:r>
              <a:rPr lang="en-US" sz="1200" kern="1200" dirty="0" smtClean="0">
                <a:solidFill>
                  <a:schemeClr val="tx1"/>
                </a:solidFill>
                <a:latin typeface="+mn-lt"/>
                <a:ea typeface="+mn-ea"/>
                <a:cs typeface="+mn-cs"/>
              </a:rPr>
              <a:t>National Energy Code of Canada,</a:t>
            </a:r>
            <a:r>
              <a:rPr lang="en-US" sz="1200" kern="1200" baseline="0" dirty="0" smtClean="0">
                <a:solidFill>
                  <a:schemeClr val="tx1"/>
                </a:solidFill>
                <a:latin typeface="+mn-lt"/>
                <a:ea typeface="+mn-ea"/>
                <a:cs typeface="+mn-cs"/>
              </a:rPr>
              <a:t> Nov 1</a:t>
            </a:r>
            <a:r>
              <a:rPr lang="en-US" sz="1200" kern="1200" baseline="30000" dirty="0" smtClean="0">
                <a:solidFill>
                  <a:schemeClr val="tx1"/>
                </a:solidFill>
                <a:latin typeface="+mn-lt"/>
                <a:ea typeface="+mn-ea"/>
                <a:cs typeface="+mn-cs"/>
              </a:rPr>
              <a:t>st</a:t>
            </a:r>
            <a:r>
              <a:rPr lang="en-US" sz="1200" kern="1200" baseline="0" dirty="0" smtClean="0">
                <a:solidFill>
                  <a:schemeClr val="tx1"/>
                </a:solidFill>
                <a:latin typeface="+mn-lt"/>
                <a:ea typeface="+mn-ea"/>
                <a:cs typeface="+mn-cs"/>
              </a:rPr>
              <a:t>. Carbon Tax </a:t>
            </a:r>
            <a:r>
              <a:rPr lang="en-US" sz="1200" kern="1200" dirty="0" smtClean="0">
                <a:solidFill>
                  <a:schemeClr val="tx1"/>
                </a:solidFill>
                <a:latin typeface="+mn-lt"/>
                <a:ea typeface="+mn-ea"/>
                <a:cs typeface="+mn-cs"/>
              </a:rPr>
              <a:t>of $20 per </a:t>
            </a:r>
            <a:r>
              <a:rPr lang="en-US" sz="1200" kern="1200" dirty="0" err="1" smtClean="0">
                <a:solidFill>
                  <a:schemeClr val="tx1"/>
                </a:solidFill>
                <a:latin typeface="+mn-lt"/>
                <a:ea typeface="+mn-ea"/>
                <a:cs typeface="+mn-cs"/>
              </a:rPr>
              <a:t>tonne</a:t>
            </a:r>
            <a:r>
              <a:rPr lang="en-US" sz="1200" kern="1200" dirty="0" smtClean="0">
                <a:solidFill>
                  <a:schemeClr val="tx1"/>
                </a:solidFill>
                <a:latin typeface="+mn-lt"/>
                <a:ea typeface="+mn-ea"/>
                <a:cs typeface="+mn-cs"/>
              </a:rPr>
              <a:t> will come into effect on Jan. 1, 2017.</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That price will rise to $30 per </a:t>
            </a:r>
            <a:r>
              <a:rPr lang="en-US" sz="1200" kern="1200" dirty="0" err="1" smtClean="0">
                <a:solidFill>
                  <a:schemeClr val="tx1"/>
                </a:solidFill>
                <a:latin typeface="+mn-lt"/>
                <a:ea typeface="+mn-ea"/>
                <a:cs typeface="+mn-cs"/>
              </a:rPr>
              <a:t>tonne</a:t>
            </a:r>
            <a:r>
              <a:rPr lang="en-US" sz="1200" kern="1200" dirty="0" smtClean="0">
                <a:solidFill>
                  <a:schemeClr val="tx1"/>
                </a:solidFill>
                <a:latin typeface="+mn-lt"/>
                <a:ea typeface="+mn-ea"/>
                <a:cs typeface="+mn-cs"/>
              </a:rPr>
              <a:t> on Jan. 1, 2018.</a:t>
            </a:r>
            <a:r>
              <a:rPr lang="en-US" sz="1200" kern="1200" baseline="0" dirty="0" smtClean="0">
                <a:solidFill>
                  <a:schemeClr val="tx1"/>
                </a:solidFill>
                <a:latin typeface="+mn-lt"/>
                <a:ea typeface="+mn-ea"/>
                <a:cs typeface="+mn-cs"/>
              </a:rPr>
              <a:t> MAYBE - </a:t>
            </a:r>
            <a:r>
              <a:rPr lang="en-US" dirty="0" smtClean="0"/>
              <a:t>Movement towards lowering carbon footprint of RE Sec. UK and AU BIM, </a:t>
            </a:r>
            <a:r>
              <a:rPr lang="en-US" dirty="0" err="1" smtClean="0"/>
              <a:t>CoE</a:t>
            </a:r>
            <a:r>
              <a:rPr lang="en-US" baseline="0" dirty="0" smtClean="0"/>
              <a:t> mandating LEED Gold as a </a:t>
            </a:r>
            <a:r>
              <a:rPr lang="en-US" baseline="0" dirty="0" err="1" smtClean="0"/>
              <a:t>minumum</a:t>
            </a:r>
            <a:r>
              <a:rPr lang="en-US" baseline="0" dirty="0" smtClean="0"/>
              <a:t>, NEC Nov 1</a:t>
            </a:r>
            <a:r>
              <a:rPr lang="en-US" baseline="30000" dirty="0" smtClean="0"/>
              <a:t>st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Technology – With the vastly reducing costs of certain technologies, namely solar, we’re starting to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Economy –</a:t>
            </a:r>
            <a:r>
              <a:rPr lang="en-US" baseline="0" dirty="0" smtClean="0"/>
              <a:t> With the downturn we’re finding new ways of being more </a:t>
            </a:r>
            <a:r>
              <a:rPr lang="en-US" b="1" baseline="0" dirty="0" smtClean="0"/>
              <a:t>efficient</a:t>
            </a:r>
            <a:r>
              <a:rPr lang="en-US" baseline="0" dirty="0" smtClean="0"/>
              <a:t>, more </a:t>
            </a:r>
            <a:r>
              <a:rPr lang="en-US" b="1" baseline="0" dirty="0" smtClean="0"/>
              <a:t>lean</a:t>
            </a:r>
            <a:r>
              <a:rPr lang="en-US" baseline="0" dirty="0" smtClean="0"/>
              <a:t> ultimately finding ways to increase </a:t>
            </a:r>
            <a:r>
              <a:rPr lang="en-US" b="1" baseline="0" dirty="0" err="1" smtClean="0"/>
              <a:t>produtivity</a:t>
            </a:r>
            <a:r>
              <a:rPr lang="en-US"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Productivty</a:t>
            </a:r>
            <a:r>
              <a:rPr lang="en-US" baseline="0" dirty="0" smtClean="0"/>
              <a:t> - Seeing what the supply and demand dynamics of more than 2 years of depressed oil prices have created a new push for LEAN practices to start entering the construction industry in a big way.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Productivity – Very much connected at the hip with the economy we’re starting to see both </a:t>
            </a:r>
            <a:r>
              <a:rPr lang="en-US" baseline="0" dirty="0" err="1" smtClean="0"/>
              <a:t>govt</a:t>
            </a:r>
            <a:r>
              <a:rPr lang="en-US" baseline="0" dirty="0" smtClean="0"/>
              <a:t> and private industry take a stand against the </a:t>
            </a:r>
            <a:r>
              <a:rPr lang="en-US" baseline="0" dirty="0" err="1" smtClean="0"/>
              <a:t>mulit</a:t>
            </a:r>
            <a:r>
              <a:rPr lang="en-US" baseline="0" dirty="0" smtClean="0"/>
              <a:t>-decade erosion of Productivity in the </a:t>
            </a:r>
            <a:r>
              <a:rPr lang="en-US" baseline="0" dirty="0" err="1" smtClean="0"/>
              <a:t>constrctuon</a:t>
            </a:r>
            <a:r>
              <a:rPr lang="en-US" baseline="0" dirty="0" smtClean="0"/>
              <a:t> and </a:t>
            </a:r>
            <a:r>
              <a:rPr lang="en-US" baseline="0" dirty="0" err="1" smtClean="0"/>
              <a:t>industryl</a:t>
            </a:r>
            <a:r>
              <a:rPr lang="is-IS" baseline="0" dirty="0" smtClean="0"/>
              <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vast majority of real estate built globally is profit driven and very much at the mercy of free market supply and demand dynamics. This ties well into the next slide of </a:t>
            </a:r>
            <a:r>
              <a:rPr lang="en-US" baseline="0" dirty="0" err="1" smtClean="0"/>
              <a:t>productibity</a:t>
            </a:r>
            <a:r>
              <a:rPr lang="is-IS" baseline="0" dirty="0" smtClean="0"/>
              <a:t>…which is why we have government initiaitves likes GOProducutivy and Alberta Innovates for govt to assist the private sector in becoming more productive and ultimately more compeotitibe in this ever increasing global playing field. </a:t>
            </a:r>
            <a:endParaRPr lang="en-US" dirty="0" smtClean="0"/>
          </a:p>
          <a:p>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3</a:t>
            </a:fld>
            <a:endParaRPr lang="en-US"/>
          </a:p>
        </p:txBody>
      </p:sp>
    </p:spTree>
    <p:extLst>
      <p:ext uri="{BB962C8B-B14F-4D97-AF65-F5344CB8AC3E}">
        <p14:creationId xmlns:p14="http://schemas.microsoft.com/office/powerpoint/2010/main" val="67327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1.	- Stock photo ID:90933443 (interestingly enough it’s more about people and the manner is which we interact than it is about technology) We’re going to cover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228600" indent="-228600">
              <a:buAutoNum type="arabicParenR"/>
            </a:pPr>
            <a:r>
              <a:rPr lang="en-US" sz="1200" kern="1200" dirty="0" smtClean="0">
                <a:solidFill>
                  <a:schemeClr val="tx1"/>
                </a:solidFill>
                <a:latin typeface="+mn-lt"/>
                <a:ea typeface="+mn-ea"/>
                <a:cs typeface="+mn-cs"/>
              </a:rPr>
              <a:t>BIM </a:t>
            </a:r>
          </a:p>
          <a:p>
            <a:pPr marL="228600" indent="-228600">
              <a:buAutoNum type="arabicParenR"/>
            </a:pPr>
            <a:r>
              <a:rPr lang="en-US" sz="1200" kern="1200" dirty="0" smtClean="0">
                <a:solidFill>
                  <a:schemeClr val="tx1"/>
                </a:solidFill>
                <a:latin typeface="+mn-lt"/>
                <a:ea typeface="+mn-ea"/>
                <a:cs typeface="+mn-cs"/>
              </a:rPr>
              <a:t>Lean </a:t>
            </a:r>
            <a:r>
              <a:rPr lang="en-US" sz="1200" kern="1200" dirty="0" smtClean="0">
                <a:solidFill>
                  <a:schemeClr val="tx1"/>
                </a:solidFill>
                <a:latin typeface="+mn-lt"/>
                <a:ea typeface="+mn-ea"/>
                <a:cs typeface="+mn-cs"/>
              </a:rPr>
              <a:t>Construction </a:t>
            </a:r>
            <a:endParaRPr lang="en-US" sz="1200" kern="1200" dirty="0" smtClean="0">
              <a:solidFill>
                <a:schemeClr val="tx1"/>
              </a:solidFill>
              <a:latin typeface="+mn-lt"/>
              <a:ea typeface="+mn-ea"/>
              <a:cs typeface="+mn-cs"/>
            </a:endParaRPr>
          </a:p>
          <a:p>
            <a:pPr marL="228600" indent="-228600">
              <a:buAutoNum type="arabicParenR"/>
            </a:pPr>
            <a:r>
              <a:rPr lang="en-US" sz="1200" kern="1200" dirty="0" smtClean="0">
                <a:solidFill>
                  <a:schemeClr val="tx1"/>
                </a:solidFill>
                <a:latin typeface="+mn-lt"/>
                <a:ea typeface="+mn-ea"/>
                <a:cs typeface="+mn-cs"/>
              </a:rPr>
              <a:t>Pre-fab/off-site </a:t>
            </a:r>
            <a:r>
              <a:rPr lang="en-US" sz="1200" kern="1200" dirty="0" smtClean="0">
                <a:solidFill>
                  <a:schemeClr val="tx1"/>
                </a:solidFill>
                <a:latin typeface="+mn-lt"/>
                <a:ea typeface="+mn-ea"/>
                <a:cs typeface="+mn-cs"/>
              </a:rPr>
              <a:t>construction </a:t>
            </a:r>
            <a:endParaRPr lang="en-US" sz="1200" kern="1200" dirty="0" smtClean="0">
              <a:solidFill>
                <a:schemeClr val="tx1"/>
              </a:solidFill>
              <a:latin typeface="+mn-lt"/>
              <a:ea typeface="+mn-ea"/>
              <a:cs typeface="+mn-cs"/>
            </a:endParaRPr>
          </a:p>
          <a:p>
            <a:pPr marL="228600" indent="-228600">
              <a:buAutoNum type="arabicParenR"/>
            </a:pPr>
            <a:r>
              <a:rPr lang="en-US" sz="1200" kern="1200" dirty="0" smtClean="0">
                <a:solidFill>
                  <a:schemeClr val="tx1"/>
                </a:solidFill>
                <a:latin typeface="+mn-lt"/>
                <a:ea typeface="+mn-ea"/>
                <a:cs typeface="+mn-cs"/>
              </a:rPr>
              <a:t>Evolution of Construction Contracts</a:t>
            </a:r>
            <a:r>
              <a:rPr lang="en-US" sz="1200" kern="1200" baseline="0" dirty="0" smtClean="0">
                <a:solidFill>
                  <a:schemeClr val="tx1"/>
                </a:solidFill>
                <a:latin typeface="+mn-lt"/>
                <a:ea typeface="+mn-ea"/>
                <a:cs typeface="+mn-cs"/>
              </a:rPr>
              <a:t> we use</a:t>
            </a:r>
          </a:p>
          <a:p>
            <a:pPr marL="228600" indent="-228600">
              <a:buAutoNum type="arabicParenR"/>
            </a:pP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Geothermal and Solar/PV</a:t>
            </a:r>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4</a:t>
            </a:fld>
            <a:endParaRPr lang="en-US"/>
          </a:p>
        </p:txBody>
      </p:sp>
    </p:spTree>
    <p:extLst>
      <p:ext uri="{BB962C8B-B14F-4D97-AF65-F5344CB8AC3E}">
        <p14:creationId xmlns:p14="http://schemas.microsoft.com/office/powerpoint/2010/main" val="213613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2.	Future tech - Stock photo ID:77641997. Some of these technologies we’re firmly entranced in using today, others are what the pendants believe will change the way we approach construction and real estate and should be seriously considered if AB is to be at the leading edge of technological advancements in construction and real estate.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228600" indent="-228600">
              <a:buAutoNum type="arabicParenR"/>
            </a:pPr>
            <a:r>
              <a:rPr lang="en-US" sz="1200" kern="1200" dirty="0" smtClean="0">
                <a:solidFill>
                  <a:schemeClr val="tx1"/>
                </a:solidFill>
                <a:latin typeface="+mn-lt"/>
                <a:ea typeface="+mn-ea"/>
                <a:cs typeface="+mn-cs"/>
              </a:rPr>
              <a:t>3D </a:t>
            </a:r>
            <a:r>
              <a:rPr lang="en-US" sz="1200" kern="1200" dirty="0" smtClean="0">
                <a:solidFill>
                  <a:schemeClr val="tx1"/>
                </a:solidFill>
                <a:latin typeface="+mn-lt"/>
                <a:ea typeface="+mn-ea"/>
                <a:cs typeface="+mn-cs"/>
              </a:rPr>
              <a:t>Printing Buildings, </a:t>
            </a:r>
            <a:endParaRPr lang="en-US" sz="1200" kern="1200" dirty="0" smtClean="0">
              <a:solidFill>
                <a:schemeClr val="tx1"/>
              </a:solidFill>
              <a:latin typeface="+mn-lt"/>
              <a:ea typeface="+mn-ea"/>
              <a:cs typeface="+mn-cs"/>
            </a:endParaRPr>
          </a:p>
          <a:p>
            <a:pPr marL="228600" indent="-228600">
              <a:buAutoNum type="arabicParenR"/>
            </a:pPr>
            <a:r>
              <a:rPr lang="en-US" sz="1200" kern="12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Carbon </a:t>
            </a:r>
            <a:r>
              <a:rPr lang="en-US" sz="1200" kern="1200" dirty="0" err="1" smtClean="0">
                <a:solidFill>
                  <a:schemeClr val="tx1"/>
                </a:solidFill>
                <a:latin typeface="+mn-lt"/>
                <a:ea typeface="+mn-ea"/>
                <a:cs typeface="+mn-cs"/>
              </a:rPr>
              <a:t>sequstering</a:t>
            </a:r>
            <a:r>
              <a:rPr lang="en-US" sz="1200" kern="1200" dirty="0" smtClean="0">
                <a:solidFill>
                  <a:schemeClr val="tx1"/>
                </a:solidFill>
                <a:latin typeface="+mn-lt"/>
                <a:ea typeface="+mn-ea"/>
                <a:cs typeface="+mn-cs"/>
              </a:rPr>
              <a:t> concrete </a:t>
            </a:r>
          </a:p>
          <a:p>
            <a:pPr marL="228600" indent="-228600">
              <a:buAutoNum type="arabicParenR"/>
            </a:pPr>
            <a:r>
              <a:rPr lang="en-US" sz="1200" kern="1200" dirty="0" smtClean="0">
                <a:solidFill>
                  <a:schemeClr val="tx1"/>
                </a:solidFill>
                <a:latin typeface="+mn-lt"/>
                <a:ea typeface="+mn-ea"/>
                <a:cs typeface="+mn-cs"/>
              </a:rPr>
              <a:t>3</a:t>
            </a:r>
            <a:r>
              <a:rPr lang="en-US" sz="1200" kern="1200" dirty="0" smtClean="0">
                <a:solidFill>
                  <a:schemeClr val="tx1"/>
                </a:solidFill>
                <a:latin typeface="+mn-lt"/>
                <a:ea typeface="+mn-ea"/>
                <a:cs typeface="+mn-cs"/>
              </a:rPr>
              <a:t>) net zero becoming the rule</a:t>
            </a:r>
            <a:r>
              <a:rPr lang="en-US" sz="1200" kern="1200" baseline="0" dirty="0" smtClean="0">
                <a:solidFill>
                  <a:schemeClr val="tx1"/>
                </a:solidFill>
                <a:latin typeface="+mn-lt"/>
                <a:ea typeface="+mn-ea"/>
                <a:cs typeface="+mn-cs"/>
              </a:rPr>
              <a:t> as opposed to the exception </a:t>
            </a:r>
            <a:r>
              <a:rPr lang="en-US" sz="1200" kern="1200" dirty="0" smtClean="0">
                <a:solidFill>
                  <a:schemeClr val="tx1"/>
                </a:solidFill>
                <a:latin typeface="+mn-lt"/>
                <a:ea typeface="+mn-ea"/>
                <a:cs typeface="+mn-cs"/>
              </a:rPr>
              <a:t>design </a:t>
            </a:r>
            <a:r>
              <a:rPr lang="en-US" sz="1200" kern="1200" dirty="0" smtClean="0">
                <a:solidFill>
                  <a:schemeClr val="tx1"/>
                </a:solidFill>
                <a:latin typeface="+mn-lt"/>
                <a:ea typeface="+mn-ea"/>
                <a:cs typeface="+mn-cs"/>
              </a:rPr>
              <a:t>guidelines</a:t>
            </a:r>
          </a:p>
          <a:p>
            <a:pPr marL="228600" indent="-228600">
              <a:buAutoNum type="arabicParenR"/>
            </a:pPr>
            <a:r>
              <a:rPr lang="en-US" sz="1200" kern="1200" dirty="0" smtClean="0">
                <a:solidFill>
                  <a:schemeClr val="tx1"/>
                </a:solidFill>
                <a:latin typeface="+mn-lt"/>
                <a:ea typeface="+mn-ea"/>
                <a:cs typeface="+mn-cs"/>
              </a:rPr>
              <a:t>4) Augmented Reality</a:t>
            </a:r>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5</a:t>
            </a:fld>
            <a:endParaRPr lang="en-US"/>
          </a:p>
        </p:txBody>
      </p:sp>
    </p:spTree>
    <p:extLst>
      <p:ext uri="{BB962C8B-B14F-4D97-AF65-F5344CB8AC3E}">
        <p14:creationId xmlns:p14="http://schemas.microsoft.com/office/powerpoint/2010/main" val="159032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GOOD</a:t>
            </a:r>
            <a:r>
              <a:rPr lang="en-US" sz="1200" kern="1200" baseline="0" dirty="0" smtClean="0">
                <a:solidFill>
                  <a:schemeClr val="tx1"/>
                </a:solidFill>
                <a:latin typeface="+mn-lt"/>
                <a:ea typeface="+mn-ea"/>
                <a:cs typeface="+mn-cs"/>
              </a:rPr>
              <a:t> ONE TO LEARN!!! </a:t>
            </a:r>
            <a:r>
              <a:rPr lang="en-US" sz="1200" kern="1200" dirty="0" smtClean="0">
                <a:solidFill>
                  <a:schemeClr val="tx1"/>
                </a:solidFill>
                <a:latin typeface="+mn-lt"/>
                <a:ea typeface="+mn-ea"/>
                <a:cs typeface="+mn-cs"/>
              </a:rPr>
              <a:t>Before we delve into these BIG IDEAS, it’s important we start with the heart of the issue. (productivity graph…group 2 presentation). Over the last 50 years, construction productivity decreased 20% while every other non-farm industry increased 220% on average. This is irresponsible and it's unsustainable, and it’s a big concern for our industry and our governments, where infrastructure and the affordable delivery of our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infrastrucure</a:t>
            </a:r>
            <a:r>
              <a:rPr lang="en-US" sz="1200" kern="1200" dirty="0" smtClean="0">
                <a:solidFill>
                  <a:schemeClr val="tx1"/>
                </a:solidFill>
                <a:latin typeface="+mn-lt"/>
                <a:ea typeface="+mn-ea"/>
                <a:cs typeface="+mn-cs"/>
              </a:rPr>
              <a:t>, is paramount to advancing our economy and our society in general. There is a better way. It calls us to have strength to challenge the status quo and it calls us to put the project before ourselves.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productivity (show graph...the amount of man hours we spend in construction yield less value in finished product, inflation adjusted, than in 1960. </a:t>
            </a:r>
            <a:r>
              <a:rPr lang="en-US" sz="1200" kern="1200" dirty="0" err="1" smtClean="0">
                <a:solidFill>
                  <a:schemeClr val="tx1"/>
                </a:solidFill>
                <a:latin typeface="+mn-lt"/>
                <a:ea typeface="+mn-ea"/>
                <a:cs typeface="+mn-cs"/>
              </a:rPr>
              <a:t>Govt</a:t>
            </a:r>
            <a:r>
              <a:rPr lang="en-US" sz="1200" kern="1200" dirty="0" smtClean="0">
                <a:solidFill>
                  <a:schemeClr val="tx1"/>
                </a:solidFill>
                <a:latin typeface="+mn-lt"/>
                <a:ea typeface="+mn-ea"/>
                <a:cs typeface="+mn-cs"/>
              </a:rPr>
              <a:t> concerned about this. Private market is concerned also, due to construction cost usually being  the largest input when making a </a:t>
            </a:r>
            <a:r>
              <a:rPr lang="en-US" sz="1200" kern="1200" dirty="0" err="1" smtClean="0">
                <a:solidFill>
                  <a:schemeClr val="tx1"/>
                </a:solidFill>
                <a:latin typeface="+mn-lt"/>
                <a:ea typeface="+mn-ea"/>
                <a:cs typeface="+mn-cs"/>
              </a:rPr>
              <a:t>Proforma</a:t>
            </a:r>
            <a:r>
              <a:rPr lang="en-US" sz="1200" kern="1200" dirty="0" smtClean="0">
                <a:solidFill>
                  <a:schemeClr val="tx1"/>
                </a:solidFill>
                <a:latin typeface="+mn-lt"/>
                <a:ea typeface="+mn-ea"/>
                <a:cs typeface="+mn-cs"/>
              </a:rPr>
              <a:t> work. </a:t>
            </a:r>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6</a:t>
            </a:fld>
            <a:endParaRPr lang="en-US"/>
          </a:p>
        </p:txBody>
      </p:sp>
    </p:spTree>
    <p:extLst>
      <p:ext uri="{BB962C8B-B14F-4D97-AF65-F5344CB8AC3E}">
        <p14:creationId xmlns:p14="http://schemas.microsoft.com/office/powerpoint/2010/main" val="50713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you read this book, broken buildings and busted</a:t>
            </a:r>
            <a:r>
              <a:rPr lang="en-US" sz="1200" kern="1200" baseline="0" dirty="0" smtClean="0">
                <a:solidFill>
                  <a:schemeClr val="tx1"/>
                </a:solidFill>
                <a:latin typeface="+mn-lt"/>
                <a:ea typeface="+mn-ea"/>
                <a:cs typeface="+mn-cs"/>
              </a:rPr>
              <a:t> budgets, you learn the major reason construction has been a productivity </a:t>
            </a:r>
            <a:r>
              <a:rPr lang="en-US" sz="1200" kern="1200" baseline="0" dirty="0" err="1" smtClean="0">
                <a:solidFill>
                  <a:schemeClr val="tx1"/>
                </a:solidFill>
                <a:latin typeface="+mn-lt"/>
                <a:ea typeface="+mn-ea"/>
                <a:cs typeface="+mn-cs"/>
              </a:rPr>
              <a:t>lagard</a:t>
            </a:r>
            <a:r>
              <a:rPr lang="en-US" sz="1200" kern="1200" baseline="0" dirty="0" smtClean="0">
                <a:solidFill>
                  <a:schemeClr val="tx1"/>
                </a:solidFill>
                <a:latin typeface="+mn-lt"/>
                <a:ea typeface="+mn-ea"/>
                <a:cs typeface="+mn-cs"/>
              </a:rPr>
              <a:t> has been due to the contracts we use, which ultimately determines the way in which individuals and companies are </a:t>
            </a:r>
            <a:r>
              <a:rPr lang="en-US" sz="1200" kern="1200" baseline="0" dirty="0" err="1" smtClean="0">
                <a:solidFill>
                  <a:schemeClr val="tx1"/>
                </a:solidFill>
                <a:latin typeface="+mn-lt"/>
                <a:ea typeface="+mn-ea"/>
                <a:cs typeface="+mn-cs"/>
              </a:rPr>
              <a:t>incentivised</a:t>
            </a:r>
            <a:r>
              <a:rPr lang="en-US" sz="1200" kern="1200" baseline="0" dirty="0" smtClean="0">
                <a:solidFill>
                  <a:schemeClr val="tx1"/>
                </a:solidFill>
                <a:latin typeface="+mn-lt"/>
                <a:ea typeface="+mn-ea"/>
                <a:cs typeface="+mn-cs"/>
              </a:rPr>
              <a:t> and hence interact during a project.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Of the 1052 north </a:t>
            </a:r>
            <a:r>
              <a:rPr lang="en-US" sz="1200" kern="1200" baseline="0" dirty="0" err="1" smtClean="0">
                <a:solidFill>
                  <a:schemeClr val="tx1"/>
                </a:solidFill>
                <a:latin typeface="+mn-lt"/>
                <a:ea typeface="+mn-ea"/>
                <a:cs typeface="+mn-cs"/>
              </a:rPr>
              <a:t>amercian</a:t>
            </a:r>
            <a:r>
              <a:rPr lang="en-US" sz="1200" kern="1200" baseline="0" dirty="0" smtClean="0">
                <a:solidFill>
                  <a:schemeClr val="tx1"/>
                </a:solidFill>
                <a:latin typeface="+mn-lt"/>
                <a:ea typeface="+mn-ea"/>
                <a:cs typeface="+mn-cs"/>
              </a:rPr>
              <a:t> projects that were researched by the </a:t>
            </a:r>
            <a:r>
              <a:rPr lang="en-US" sz="1200" kern="1200" baseline="0" dirty="0" err="1" smtClean="0">
                <a:solidFill>
                  <a:schemeClr val="tx1"/>
                </a:solidFill>
                <a:latin typeface="+mn-lt"/>
                <a:ea typeface="+mn-ea"/>
                <a:cs typeface="+mn-cs"/>
              </a:rPr>
              <a:t>auther</a:t>
            </a:r>
            <a:r>
              <a:rPr lang="en-US" sz="1200" kern="1200" baseline="0" dirty="0" smtClean="0">
                <a:solidFill>
                  <a:schemeClr val="tx1"/>
                </a:solidFill>
                <a:latin typeface="+mn-lt"/>
                <a:ea typeface="+mn-ea"/>
                <a:cs typeface="+mn-cs"/>
              </a:rPr>
              <a:t> of this book, </a:t>
            </a:r>
            <a:r>
              <a:rPr lang="en-US" sz="1200" kern="1200" dirty="0" smtClean="0">
                <a:solidFill>
                  <a:schemeClr val="tx1"/>
                </a:solidFill>
                <a:latin typeface="+mn-lt"/>
                <a:ea typeface="+mn-ea"/>
                <a:cs typeface="+mn-cs"/>
              </a:rPr>
              <a:t>33.4% were over budget and 30% over schedule. (Industry stat (Bill Black)</a:t>
            </a:r>
            <a:r>
              <a:rPr lang="is-IS" sz="1200" kern="1200" dirty="0" smtClean="0">
                <a:solidFill>
                  <a:schemeClr val="tx1"/>
                </a:solidFill>
                <a:latin typeface="+mn-lt"/>
                <a:ea typeface="+mn-ea"/>
                <a:cs typeface="+mn-cs"/>
              </a:rPr>
              <a:t>…next page...</a:t>
            </a:r>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Think how much Building technologies</a:t>
            </a:r>
            <a:r>
              <a:rPr lang="en-US" sz="1200" kern="1200" baseline="0" dirty="0" smtClean="0">
                <a:solidFill>
                  <a:schemeClr val="tx1"/>
                </a:solidFill>
                <a:latin typeface="+mn-lt"/>
                <a:ea typeface="+mn-ea"/>
                <a:cs typeface="+mn-cs"/>
              </a:rPr>
              <a:t> and building demands have advanced since the days of the Roman Empire, which is when the hard tender (lowest price wins). Today, it’s commonly know that lowest FIRST price very rarely equal over best value. I emphasize lowest FIRST price because it’s very common under the “hard bid” form of delivery methodology for projects to come in much higher. (Some international doozies are Sydney Opera House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Budgeted at an initial cost of $7 million, the Opera House ended up costing more than $100 million and took more than a decade to construct.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Oxford University's Bent </a:t>
            </a:r>
            <a:r>
              <a:rPr lang="en-US" sz="1200" kern="1200" dirty="0" err="1" smtClean="0">
                <a:solidFill>
                  <a:schemeClr val="tx1"/>
                </a:solidFill>
                <a:latin typeface="+mn-lt"/>
                <a:ea typeface="+mn-ea"/>
                <a:cs typeface="+mn-cs"/>
              </a:rPr>
              <a:t>Flyvbjerg</a:t>
            </a:r>
            <a:r>
              <a:rPr lang="en-US" sz="1200" kern="1200" dirty="0" smtClean="0">
                <a:solidFill>
                  <a:schemeClr val="tx1"/>
                </a:solidFill>
                <a:latin typeface="+mn-lt"/>
                <a:ea typeface="+mn-ea"/>
                <a:cs typeface="+mn-cs"/>
              </a:rPr>
              <a:t>, a Danish economic geographer,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devoted his career to chronicling cost blowouts on so called "mega projects".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 300 projects he has studied in 20 countries, including Europe's Channel Tunnel, Los Angeles' subway, London's Millennium Dome and China's Three Gorges Dam, 90 per cent suffered cost blowouts</a:t>
            </a:r>
            <a:r>
              <a:rPr lang="is-IS" sz="1200" kern="1200" dirty="0" smtClean="0">
                <a:solidFill>
                  <a:schemeClr val="tx1"/>
                </a:solidFill>
                <a:latin typeface="+mn-lt"/>
                <a:ea typeface="+mn-ea"/>
                <a:cs typeface="+mn-cs"/>
              </a:rPr>
              <a:t>…..THEME IS CONTRATS</a:t>
            </a:r>
            <a:r>
              <a:rPr lang="is-IS" sz="1200" kern="1200" baseline="0" dirty="0" smtClean="0">
                <a:solidFill>
                  <a:schemeClr val="tx1"/>
                </a:solidFill>
                <a:latin typeface="+mn-lt"/>
                <a:ea typeface="+mn-ea"/>
                <a:cs typeface="+mn-cs"/>
              </a:rPr>
              <a:t> AND DELIVERY METHODOLOGIES NEED TO EVOLVE FROM UNCOLLABORATIVE CONTRACTS THAT DON’T CREATE ALIGNMENT OF EACH CONTR9IBUTORS INTEREWST</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s-I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latin typeface="+mn-lt"/>
                <a:ea typeface="+mn-ea"/>
                <a:cs typeface="+mn-cs"/>
              </a:rPr>
              <a:t>This ties into the typs of contracts we engage design and construction to deliver projects. </a:t>
            </a: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of the chief culprits is A) Contracts (fixed price is not fixed price…case in point…Boston Under ground, locally the Federal building. State percentage of projects over schedule and budget B) Fragmentation (dozens of firms on one </a:t>
            </a:r>
            <a:r>
              <a:rPr lang="en-US" sz="1200" kern="1200" dirty="0" err="1" smtClean="0">
                <a:solidFill>
                  <a:schemeClr val="tx1"/>
                </a:solidFill>
                <a:latin typeface="+mn-lt"/>
                <a:ea typeface="+mn-ea"/>
                <a:cs typeface="+mn-cs"/>
              </a:rPr>
              <a:t>project..get</a:t>
            </a:r>
            <a:r>
              <a:rPr lang="en-US" sz="1200" kern="1200" dirty="0" smtClean="0">
                <a:solidFill>
                  <a:schemeClr val="tx1"/>
                </a:solidFill>
                <a:latin typeface="+mn-lt"/>
                <a:ea typeface="+mn-ea"/>
                <a:cs typeface="+mn-cs"/>
              </a:rPr>
              <a:t> them all together on one!). Talk about </a:t>
            </a:r>
            <a:r>
              <a:rPr lang="en-US" sz="1200" b="1" kern="1200" dirty="0" smtClean="0">
                <a:solidFill>
                  <a:schemeClr val="tx1"/>
                </a:solidFill>
                <a:latin typeface="+mn-lt"/>
                <a:ea typeface="+mn-ea"/>
                <a:cs typeface="+mn-cs"/>
              </a:rPr>
              <a:t>IPD</a:t>
            </a:r>
            <a:r>
              <a:rPr lang="en-US" sz="1200" b="0" kern="1200" dirty="0" smtClean="0">
                <a:solidFill>
                  <a:schemeClr val="tx1"/>
                </a:solidFill>
                <a:latin typeface="+mn-lt"/>
                <a:ea typeface="+mn-ea"/>
                <a:cs typeface="+mn-cs"/>
              </a:rPr>
              <a:t> (show two slide difference between CM/DBB vs IPD (Jen H has).When</a:t>
            </a:r>
            <a:r>
              <a:rPr lang="en-US" sz="1200" b="0" kern="1200" baseline="0" dirty="0" smtClean="0">
                <a:solidFill>
                  <a:schemeClr val="tx1"/>
                </a:solidFill>
                <a:latin typeface="+mn-lt"/>
                <a:ea typeface="+mn-ea"/>
                <a:cs typeface="+mn-cs"/>
              </a:rPr>
              <a:t> you get to the unsophisticated, small, mom and pop type contractors it’s sadly a feast or famine </a:t>
            </a:r>
            <a:r>
              <a:rPr lang="en-US" sz="1200" b="0" kern="1200" baseline="0" dirty="0" err="1" smtClean="0">
                <a:solidFill>
                  <a:schemeClr val="tx1"/>
                </a:solidFill>
                <a:latin typeface="+mn-lt"/>
                <a:ea typeface="+mn-ea"/>
                <a:cs typeface="+mn-cs"/>
              </a:rPr>
              <a:t>mentaility</a:t>
            </a:r>
            <a:r>
              <a:rPr lang="en-US" sz="1200" b="0" kern="1200" baseline="0" dirty="0" smtClean="0">
                <a:solidFill>
                  <a:schemeClr val="tx1"/>
                </a:solidFill>
                <a:latin typeface="+mn-lt"/>
                <a:ea typeface="+mn-ea"/>
                <a:cs typeface="+mn-cs"/>
              </a:rPr>
              <a:t> and very rarely is their a focus on reinvesting volatile profits into continual improvement training.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7</a:t>
            </a:fld>
            <a:endParaRPr lang="en-US"/>
          </a:p>
        </p:txBody>
      </p:sp>
    </p:spTree>
    <p:extLst>
      <p:ext uri="{BB962C8B-B14F-4D97-AF65-F5344CB8AC3E}">
        <p14:creationId xmlns:p14="http://schemas.microsoft.com/office/powerpoint/2010/main" val="697364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unfortunately reality, is that since the days of the Roman </a:t>
            </a:r>
            <a:r>
              <a:rPr lang="en-US" sz="1200" kern="1200" baseline="0" dirty="0" err="1" smtClean="0">
                <a:solidFill>
                  <a:schemeClr val="tx1"/>
                </a:solidFill>
                <a:latin typeface="+mn-lt"/>
                <a:ea typeface="+mn-ea"/>
                <a:cs typeface="+mn-cs"/>
              </a:rPr>
              <a:t>Colliseum</a:t>
            </a:r>
            <a:r>
              <a:rPr lang="en-US" sz="1200" kern="1200" baseline="0" dirty="0" smtClean="0">
                <a:solidFill>
                  <a:schemeClr val="tx1"/>
                </a:solidFill>
                <a:latin typeface="+mn-lt"/>
                <a:ea typeface="+mn-ea"/>
                <a:cs typeface="+mn-cs"/>
              </a:rPr>
              <a:t>, we have still be procuring and delivering projects under very much the same rules of engagement – Lowest price wins.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Fractured team from the get go.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8</a:t>
            </a:fld>
            <a:endParaRPr lang="en-US"/>
          </a:p>
        </p:txBody>
      </p:sp>
    </p:spTree>
    <p:extLst>
      <p:ext uri="{BB962C8B-B14F-4D97-AF65-F5344CB8AC3E}">
        <p14:creationId xmlns:p14="http://schemas.microsoft.com/office/powerpoint/2010/main" val="141674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Give example of</a:t>
            </a:r>
            <a:r>
              <a:rPr lang="en-US" baseline="0" dirty="0" smtClean="0"/>
              <a:t> where this was born and $1b coming in for $780m and all maintaining profitability</a:t>
            </a:r>
          </a:p>
          <a:p>
            <a:endParaRPr lang="en-US" baseline="0" dirty="0" smtClean="0"/>
          </a:p>
          <a:p>
            <a:r>
              <a:rPr lang="en-US" baseline="0" dirty="0" smtClean="0"/>
              <a:t>RDCS </a:t>
            </a:r>
          </a:p>
          <a:p>
            <a:pPr marL="171450" indent="-171450">
              <a:buFontTx/>
              <a:buChar char="-"/>
            </a:pPr>
            <a:r>
              <a:rPr lang="en-US" sz="1200" kern="1200" dirty="0" smtClean="0">
                <a:solidFill>
                  <a:schemeClr val="tx1"/>
                </a:solidFill>
                <a:latin typeface="+mn-lt"/>
                <a:ea typeface="+mn-ea"/>
                <a:cs typeface="+mn-cs"/>
              </a:rPr>
              <a:t>trades work with each other vs against</a:t>
            </a:r>
          </a:p>
          <a:p>
            <a:pPr marL="171450" indent="-171450">
              <a:buFontTx/>
              <a:buChar char="-"/>
            </a:pPr>
            <a:r>
              <a:rPr lang="en-US" sz="1200" kern="1200" dirty="0" smtClean="0">
                <a:solidFill>
                  <a:schemeClr val="tx1"/>
                </a:solidFill>
                <a:latin typeface="+mn-lt"/>
                <a:ea typeface="+mn-ea"/>
                <a:cs typeface="+mn-cs"/>
              </a:rPr>
              <a:t>drawings are better coordinated as you get the </a:t>
            </a:r>
            <a:r>
              <a:rPr lang="en-US" sz="1200" kern="1200" dirty="0" err="1" smtClean="0">
                <a:solidFill>
                  <a:schemeClr val="tx1"/>
                </a:solidFill>
                <a:latin typeface="+mn-lt"/>
                <a:ea typeface="+mn-ea"/>
                <a:cs typeface="+mn-cs"/>
              </a:rPr>
              <a:t>eng</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assosicated</a:t>
            </a:r>
            <a:r>
              <a:rPr lang="en-US" sz="1200" kern="1200" baseline="0" dirty="0" smtClean="0">
                <a:solidFill>
                  <a:schemeClr val="tx1"/>
                </a:solidFill>
                <a:latin typeface="+mn-lt"/>
                <a:ea typeface="+mn-ea"/>
                <a:cs typeface="+mn-cs"/>
              </a:rPr>
              <a:t> trade </a:t>
            </a:r>
            <a:r>
              <a:rPr lang="en-US" sz="1200" kern="1200" baseline="0" dirty="0" err="1" smtClean="0">
                <a:solidFill>
                  <a:schemeClr val="tx1"/>
                </a:solidFill>
                <a:latin typeface="+mn-lt"/>
                <a:ea typeface="+mn-ea"/>
                <a:cs typeface="+mn-cs"/>
              </a:rPr>
              <a:t>parrtner</a:t>
            </a:r>
            <a:r>
              <a:rPr lang="en-US" sz="1200" kern="1200" baseline="0" dirty="0" smtClean="0">
                <a:solidFill>
                  <a:schemeClr val="tx1"/>
                </a:solidFill>
                <a:latin typeface="+mn-lt"/>
                <a:ea typeface="+mn-ea"/>
                <a:cs typeface="+mn-cs"/>
              </a:rPr>
              <a:t> (i.e. mechanical) designing together</a:t>
            </a:r>
            <a:r>
              <a:rPr lang="is-IS" sz="1200" kern="1200" baseline="0" dirty="0" smtClean="0">
                <a:solidFill>
                  <a:schemeClr val="tx1"/>
                </a:solidFill>
                <a:latin typeface="+mn-lt"/>
                <a:ea typeface="+mn-ea"/>
                <a:cs typeface="+mn-cs"/>
              </a:rPr>
              <a:t>…how about that for a logical idea? Not rocket sci but the current delivery methodlogies we’re accumstoimed to don’t allow for this!</a:t>
            </a:r>
          </a:p>
          <a:p>
            <a:pPr marL="171450" indent="-171450">
              <a:buFontTx/>
              <a:buChar char="-"/>
            </a:pPr>
            <a:r>
              <a:rPr lang="en-US" sz="1200" kern="1200" dirty="0" smtClean="0">
                <a:solidFill>
                  <a:schemeClr val="tx1"/>
                </a:solidFill>
                <a:latin typeface="+mn-lt"/>
                <a:ea typeface="+mn-ea"/>
                <a:cs typeface="+mn-cs"/>
              </a:rPr>
              <a:t>Quick turnaround on answer from the architect on minor issues, no cumbersome RFI’s for a one word answer</a:t>
            </a:r>
          </a:p>
          <a:p>
            <a:pPr marL="171450" indent="-171450">
              <a:buFontTx/>
              <a:buChar char="-"/>
            </a:pPr>
            <a:r>
              <a:rPr lang="en-US" sz="1200" kern="1200" dirty="0" smtClean="0">
                <a:solidFill>
                  <a:schemeClr val="tx1"/>
                </a:solidFill>
                <a:latin typeface="+mn-lt"/>
                <a:ea typeface="+mn-ea"/>
                <a:cs typeface="+mn-cs"/>
              </a:rPr>
              <a:t>Way more accurate scheduling</a:t>
            </a:r>
          </a:p>
          <a:p>
            <a:endParaRPr lang="en-US" baseline="0" dirty="0" smtClean="0"/>
          </a:p>
          <a:p>
            <a:endParaRPr lang="en-US" baseline="0" dirty="0" smtClean="0"/>
          </a:p>
          <a:p>
            <a:r>
              <a:rPr lang="en-US" baseline="0" dirty="0" smtClean="0"/>
              <a:t>MAYBE OTHER SLIDES</a:t>
            </a:r>
            <a:r>
              <a:rPr lang="is-IS" baseline="0" dirty="0" smtClean="0"/>
              <a:t>…</a:t>
            </a:r>
            <a:endParaRPr lang="en-US" baseline="0" dirty="0" smtClean="0"/>
          </a:p>
          <a:p>
            <a:r>
              <a:rPr lang="en-US" sz="1200" kern="1200" dirty="0" smtClean="0">
                <a:solidFill>
                  <a:schemeClr val="tx1"/>
                </a:solidFill>
                <a:latin typeface="+mn-lt"/>
                <a:ea typeface="+mn-ea"/>
                <a:cs typeface="+mn-cs"/>
              </a:rPr>
              <a:t>- Big Idea #1 - Opportunity of collaborative vs non-collaborative models</a:t>
            </a:r>
          </a:p>
          <a:p>
            <a:r>
              <a:rPr lang="en-US" sz="1200" kern="1200" dirty="0" smtClean="0">
                <a:solidFill>
                  <a:schemeClr val="tx1"/>
                </a:solidFill>
                <a:latin typeface="+mn-lt"/>
                <a:ea typeface="+mn-ea"/>
                <a:cs typeface="+mn-cs"/>
              </a:rPr>
              <a:t>- Big Idea #2 - Ability to evaluate success in other dimensions other than cost and schedule</a:t>
            </a:r>
          </a:p>
          <a:p>
            <a:pPr marL="171450" indent="-171450">
              <a:buFontTx/>
              <a:buChar char="-"/>
            </a:pPr>
            <a:r>
              <a:rPr lang="en-US" sz="1200" kern="1200" dirty="0" smtClean="0">
                <a:solidFill>
                  <a:schemeClr val="tx1"/>
                </a:solidFill>
                <a:latin typeface="+mn-lt"/>
                <a:ea typeface="+mn-ea"/>
                <a:cs typeface="+mn-cs"/>
              </a:rPr>
              <a:t>Big Idea #3 - The single most important idea: Expand the timeframe around decisions made in the built environment.</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"What is a team was brought together where everything threw their profit margins into one big pot, and that pot was placed on top of the identified cost of the project, and then the entire project team was now jointly at risk to deliver the project at or below that cost. If it goes above we all lose </a:t>
            </a:r>
            <a:r>
              <a:rPr lang="en-US" sz="1200" kern="1200" dirty="0" err="1" smtClean="0">
                <a:solidFill>
                  <a:schemeClr val="tx1"/>
                </a:solidFill>
                <a:latin typeface="+mn-lt"/>
                <a:ea typeface="+mn-ea"/>
                <a:cs typeface="+mn-cs"/>
              </a:rPr>
              <a:t>propetianelt</a:t>
            </a:r>
            <a:r>
              <a:rPr lang="en-US" sz="1200" kern="1200" dirty="0" smtClean="0">
                <a:solidFill>
                  <a:schemeClr val="tx1"/>
                </a:solidFill>
                <a:latin typeface="+mn-lt"/>
                <a:ea typeface="+mn-ea"/>
                <a:cs typeface="+mn-cs"/>
              </a:rPr>
              <a:t>, if it goes below cost we all gain proportionally. Juxtapose this at contacts like CCDC2 design build and in markets like we're in today the one with no fee wins and now the only way to make money is to poke holes in the contract to justify change orders. Allows for no innovation etc. </a:t>
            </a:r>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9</a:t>
            </a:fld>
            <a:endParaRPr lang="en-US"/>
          </a:p>
        </p:txBody>
      </p:sp>
    </p:spTree>
    <p:extLst>
      <p:ext uri="{BB962C8B-B14F-4D97-AF65-F5344CB8AC3E}">
        <p14:creationId xmlns:p14="http://schemas.microsoft.com/office/powerpoint/2010/main" val="169295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 Mosaic </a:t>
            </a:r>
            <a:r>
              <a:rPr lang="en-US" dirty="0" err="1" smtClean="0"/>
              <a:t>centre</a:t>
            </a:r>
            <a:r>
              <a:rPr lang="en-US" dirty="0" smtClean="0"/>
              <a:t> 12% below market</a:t>
            </a:r>
            <a:r>
              <a:rPr lang="en-US" baseline="0" dirty="0" smtClean="0"/>
              <a:t> cost, 28% ahead of schedule and is NZ and LEED Platinum certified (</a:t>
            </a:r>
            <a:r>
              <a:rPr lang="en-US" baseline="0" dirty="0" err="1" smtClean="0"/>
              <a:t>Brany</a:t>
            </a:r>
            <a:r>
              <a:rPr lang="en-US" baseline="0" dirty="0" smtClean="0"/>
              <a:t> confirm). </a:t>
            </a:r>
          </a:p>
          <a:p>
            <a:endParaRPr lang="en-US" baseline="0" dirty="0" smtClean="0"/>
          </a:p>
          <a:p>
            <a:r>
              <a:rPr lang="en-US" baseline="0" dirty="0" smtClean="0"/>
              <a:t>We’re doing </a:t>
            </a:r>
            <a:r>
              <a:rPr lang="en-US" baseline="0" dirty="0" err="1" smtClean="0"/>
              <a:t>firstpublically</a:t>
            </a:r>
            <a:r>
              <a:rPr lang="en-US" baseline="0" dirty="0" smtClean="0"/>
              <a:t> procured IPD </a:t>
            </a:r>
            <a:r>
              <a:rPr lang="en-US" baseline="0" dirty="0" err="1" smtClean="0"/>
              <a:t>proejct</a:t>
            </a:r>
            <a:r>
              <a:rPr lang="en-US" baseline="0" dirty="0" smtClean="0"/>
              <a:t> in North </a:t>
            </a:r>
            <a:r>
              <a:rPr lang="en-US" baseline="0" dirty="0" err="1" smtClean="0"/>
              <a:t>Amercia</a:t>
            </a:r>
            <a:r>
              <a:rPr lang="en-US" baseline="0" dirty="0" smtClean="0"/>
              <a:t> with 2 schools in Red Deer which are ahead of schedule and below budget, of which budget savings have been reinvested into LED </a:t>
            </a:r>
            <a:r>
              <a:rPr lang="en-US" baseline="0" dirty="0" err="1" smtClean="0"/>
              <a:t>lightin</a:t>
            </a:r>
            <a:r>
              <a:rPr lang="en-US" baseline="0" dirty="0" smtClean="0"/>
              <a:t> throughout and a commercial kitchen in one of the schools</a:t>
            </a:r>
            <a:r>
              <a:rPr lang="is-IS" baseline="0" dirty="0" smtClean="0"/>
              <a:t>….</a:t>
            </a:r>
            <a:endParaRPr lang="en-US" baseline="0" dirty="0" smtClean="0"/>
          </a:p>
          <a:p>
            <a:endParaRPr lang="en-US" baseline="0" dirty="0" smtClean="0"/>
          </a:p>
          <a:p>
            <a:r>
              <a:rPr lang="en-US" baseline="0" dirty="0" smtClean="0"/>
              <a:t>Looks at email “</a:t>
            </a:r>
            <a:r>
              <a:rPr lang="en-US" sz="1200" kern="1200" dirty="0" smtClean="0">
                <a:solidFill>
                  <a:schemeClr val="tx1"/>
                </a:solidFill>
                <a:latin typeface="+mn-lt"/>
                <a:ea typeface="+mn-ea"/>
                <a:cs typeface="+mn-cs"/>
              </a:rPr>
              <a:t>3 biggest wins at RDCS”</a:t>
            </a:r>
            <a:endParaRPr lang="en-US" dirty="0"/>
          </a:p>
        </p:txBody>
      </p:sp>
      <p:sp>
        <p:nvSpPr>
          <p:cNvPr id="4" name="Slide Number Placeholder 3"/>
          <p:cNvSpPr>
            <a:spLocks noGrp="1"/>
          </p:cNvSpPr>
          <p:nvPr>
            <p:ph type="sldNum" sz="quarter" idx="10"/>
          </p:nvPr>
        </p:nvSpPr>
        <p:spPr/>
        <p:txBody>
          <a:bodyPr/>
          <a:lstStyle/>
          <a:p>
            <a:fld id="{95B93ED2-FAB0-9445-A855-265B67649C18}" type="slidenum">
              <a:rPr lang="en-US" smtClean="0"/>
              <a:t>10</a:t>
            </a:fld>
            <a:endParaRPr lang="en-US"/>
          </a:p>
        </p:txBody>
      </p:sp>
    </p:spTree>
    <p:extLst>
      <p:ext uri="{BB962C8B-B14F-4D97-AF65-F5344CB8AC3E}">
        <p14:creationId xmlns:p14="http://schemas.microsoft.com/office/powerpoint/2010/main" val="1838108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lgn="ctr">
              <a:defRPr b="1" cap="all"/>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759409" y="6356352"/>
            <a:ext cx="2133600" cy="365125"/>
          </a:xfrm>
          <a:prstGeom prst="rect">
            <a:avLst/>
          </a:prstGeom>
        </p:spPr>
        <p:txBody>
          <a:bodyPr/>
          <a:lstStyle/>
          <a:p>
            <a:pPr defTabSz="342900"/>
            <a:fld id="{C77F03C7-6EDE-2B47-B47E-B72642585360}" type="datetime1">
              <a:rPr lang="en-CA" smtClean="0">
                <a:solidFill>
                  <a:prstClr val="black"/>
                </a:solidFill>
              </a:rPr>
              <a:pPr defTabSz="342900"/>
              <a:t>2016-11-16</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3CE8EFDD-AB38-3945-84FD-17F7530650A1}"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62543244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all"/>
            </a:lvl1pPr>
          </a:lstStyle>
          <a:p>
            <a:r>
              <a:rPr lang="en-CA"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759409" y="6356352"/>
            <a:ext cx="2133600" cy="365125"/>
          </a:xfrm>
          <a:prstGeom prst="rect">
            <a:avLst/>
          </a:prstGeom>
        </p:spPr>
        <p:txBody>
          <a:bodyPr/>
          <a:lstStyle/>
          <a:p>
            <a:pPr defTabSz="342900"/>
            <a:fld id="{B44D83C8-CB13-B14F-AD93-9FE0E71CCA13}" type="datetime1">
              <a:rPr lang="en-CA" smtClean="0">
                <a:solidFill>
                  <a:prstClr val="black"/>
                </a:solidFill>
              </a:rPr>
              <a:pPr defTabSz="342900"/>
              <a:t>2016-11-16</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3CE8EFDD-AB38-3945-84FD-17F7530650A1}"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84462782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lvl1pPr>
              <a:defRPr b="1" cap="all"/>
            </a:lvl1pPr>
          </a:lstStyle>
          <a:p>
            <a:r>
              <a:rPr lang="en-CA" dirty="0"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759409" y="6356352"/>
            <a:ext cx="2133600" cy="365125"/>
          </a:xfrm>
          <a:prstGeom prst="rect">
            <a:avLst/>
          </a:prstGeom>
        </p:spPr>
        <p:txBody>
          <a:bodyPr/>
          <a:lstStyle/>
          <a:p>
            <a:pPr defTabSz="342900"/>
            <a:fld id="{9DC64F91-6550-034E-B6EF-C759429ADB30}" type="datetime1">
              <a:rPr lang="en-CA" smtClean="0">
                <a:solidFill>
                  <a:prstClr val="black"/>
                </a:solidFill>
              </a:rPr>
              <a:pPr defTabSz="342900"/>
              <a:t>2016-11-16</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3CE8EFDD-AB38-3945-84FD-17F7530650A1}"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166029585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4A02313-6E61-F447-BF47-3B5291796384}"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A001-2F0C-3148-98D9-8B3D063C3890}" type="slidenum">
              <a:rPr lang="en-US" smtClean="0"/>
              <a:t>‹#›</a:t>
            </a:fld>
            <a:endParaRPr lang="en-US"/>
          </a:p>
        </p:txBody>
      </p:sp>
    </p:spTree>
    <p:extLst>
      <p:ext uri="{BB962C8B-B14F-4D97-AF65-F5344CB8AC3E}">
        <p14:creationId xmlns:p14="http://schemas.microsoft.com/office/powerpoint/2010/main" val="70946050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A02313-6E61-F447-BF47-3B5291796384}"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A001-2F0C-3148-98D9-8B3D063C3890}" type="slidenum">
              <a:rPr lang="en-US" smtClean="0"/>
              <a:t>‹#›</a:t>
            </a:fld>
            <a:endParaRPr lang="en-US"/>
          </a:p>
        </p:txBody>
      </p:sp>
    </p:spTree>
    <p:extLst>
      <p:ext uri="{BB962C8B-B14F-4D97-AF65-F5344CB8AC3E}">
        <p14:creationId xmlns:p14="http://schemas.microsoft.com/office/powerpoint/2010/main" val="107356661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A02313-6E61-F447-BF47-3B5291796384}"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A001-2F0C-3148-98D9-8B3D063C3890}" type="slidenum">
              <a:rPr lang="en-US" smtClean="0"/>
              <a:t>‹#›</a:t>
            </a:fld>
            <a:endParaRPr lang="en-US"/>
          </a:p>
        </p:txBody>
      </p:sp>
    </p:spTree>
    <p:extLst>
      <p:ext uri="{BB962C8B-B14F-4D97-AF65-F5344CB8AC3E}">
        <p14:creationId xmlns:p14="http://schemas.microsoft.com/office/powerpoint/2010/main" val="27656343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4A02313-6E61-F447-BF47-3B5291796384}" type="datetimeFigureOut">
              <a:rPr lang="en-US" smtClean="0"/>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7A001-2F0C-3148-98D9-8B3D063C3890}" type="slidenum">
              <a:rPr lang="en-US" smtClean="0"/>
              <a:t>‹#›</a:t>
            </a:fld>
            <a:endParaRPr lang="en-US"/>
          </a:p>
        </p:txBody>
      </p:sp>
    </p:spTree>
    <p:extLst>
      <p:ext uri="{BB962C8B-B14F-4D97-AF65-F5344CB8AC3E}">
        <p14:creationId xmlns:p14="http://schemas.microsoft.com/office/powerpoint/2010/main" val="104710716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4A02313-6E61-F447-BF47-3B5291796384}" type="datetimeFigureOut">
              <a:rPr lang="en-US" smtClean="0"/>
              <a:t>11/16/16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57A001-2F0C-3148-98D9-8B3D063C3890}" type="slidenum">
              <a:rPr lang="en-US" smtClean="0"/>
              <a:t>‹#›</a:t>
            </a:fld>
            <a:endParaRPr lang="en-US"/>
          </a:p>
        </p:txBody>
      </p:sp>
    </p:spTree>
    <p:extLst>
      <p:ext uri="{BB962C8B-B14F-4D97-AF65-F5344CB8AC3E}">
        <p14:creationId xmlns:p14="http://schemas.microsoft.com/office/powerpoint/2010/main" val="101634990"/>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4A02313-6E61-F447-BF47-3B5291796384}" type="datetimeFigureOut">
              <a:rPr lang="en-US" smtClean="0"/>
              <a:t>11/16/16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57A001-2F0C-3148-98D9-8B3D063C3890}" type="slidenum">
              <a:rPr lang="en-US" smtClean="0"/>
              <a:t>‹#›</a:t>
            </a:fld>
            <a:endParaRPr lang="en-US"/>
          </a:p>
        </p:txBody>
      </p:sp>
    </p:spTree>
    <p:extLst>
      <p:ext uri="{BB962C8B-B14F-4D97-AF65-F5344CB8AC3E}">
        <p14:creationId xmlns:p14="http://schemas.microsoft.com/office/powerpoint/2010/main" val="92977756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02313-6E61-F447-BF47-3B5291796384}" type="datetimeFigureOut">
              <a:rPr lang="en-US" smtClean="0"/>
              <a:t>11/16/16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57A001-2F0C-3148-98D9-8B3D063C3890}" type="slidenum">
              <a:rPr lang="en-US" smtClean="0"/>
              <a:t>‹#›</a:t>
            </a:fld>
            <a:endParaRPr lang="en-US"/>
          </a:p>
        </p:txBody>
      </p:sp>
    </p:spTree>
    <p:extLst>
      <p:ext uri="{BB962C8B-B14F-4D97-AF65-F5344CB8AC3E}">
        <p14:creationId xmlns:p14="http://schemas.microsoft.com/office/powerpoint/2010/main" val="168051938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02313-6E61-F447-BF47-3B5291796384}" type="datetimeFigureOut">
              <a:rPr lang="en-US" smtClean="0"/>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7A001-2F0C-3148-98D9-8B3D063C3890}" type="slidenum">
              <a:rPr lang="en-US" smtClean="0"/>
              <a:t>‹#›</a:t>
            </a:fld>
            <a:endParaRPr lang="en-US"/>
          </a:p>
        </p:txBody>
      </p:sp>
    </p:spTree>
    <p:extLst>
      <p:ext uri="{BB962C8B-B14F-4D97-AF65-F5344CB8AC3E}">
        <p14:creationId xmlns:p14="http://schemas.microsoft.com/office/powerpoint/2010/main" val="78434473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all"/>
            </a:lvl1pPr>
          </a:lstStyle>
          <a:p>
            <a:r>
              <a:rPr lang="en-CA" dirty="0"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759409" y="6356352"/>
            <a:ext cx="2133600" cy="365125"/>
          </a:xfrm>
          <a:prstGeom prst="rect">
            <a:avLst/>
          </a:prstGeom>
        </p:spPr>
        <p:txBody>
          <a:bodyPr/>
          <a:lstStyle/>
          <a:p>
            <a:pPr defTabSz="342900"/>
            <a:fld id="{9585395B-4533-D140-93B1-70C946A65E98}" type="datetime1">
              <a:rPr lang="en-CA" smtClean="0">
                <a:solidFill>
                  <a:prstClr val="black"/>
                </a:solidFill>
              </a:rPr>
              <a:pPr defTabSz="342900"/>
              <a:t>2016-11-16</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3CE8EFDD-AB38-3945-84FD-17F7530650A1}"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198024045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02313-6E61-F447-BF47-3B5291796384}" type="datetimeFigureOut">
              <a:rPr lang="en-US" smtClean="0"/>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7A001-2F0C-3148-98D9-8B3D063C3890}" type="slidenum">
              <a:rPr lang="en-US" smtClean="0"/>
              <a:t>‹#›</a:t>
            </a:fld>
            <a:endParaRPr lang="en-US"/>
          </a:p>
        </p:txBody>
      </p:sp>
    </p:spTree>
    <p:extLst>
      <p:ext uri="{BB962C8B-B14F-4D97-AF65-F5344CB8AC3E}">
        <p14:creationId xmlns:p14="http://schemas.microsoft.com/office/powerpoint/2010/main" val="122736947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A02313-6E61-F447-BF47-3B5291796384}"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A001-2F0C-3148-98D9-8B3D063C3890}" type="slidenum">
              <a:rPr lang="en-US" smtClean="0"/>
              <a:t>‹#›</a:t>
            </a:fld>
            <a:endParaRPr lang="en-US"/>
          </a:p>
        </p:txBody>
      </p:sp>
    </p:spTree>
    <p:extLst>
      <p:ext uri="{BB962C8B-B14F-4D97-AF65-F5344CB8AC3E}">
        <p14:creationId xmlns:p14="http://schemas.microsoft.com/office/powerpoint/2010/main" val="181830327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A02313-6E61-F447-BF47-3B5291796384}"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A001-2F0C-3148-98D9-8B3D063C3890}" type="slidenum">
              <a:rPr lang="en-US" smtClean="0"/>
              <a:t>‹#›</a:t>
            </a:fld>
            <a:endParaRPr lang="en-US"/>
          </a:p>
        </p:txBody>
      </p:sp>
    </p:spTree>
    <p:extLst>
      <p:ext uri="{BB962C8B-B14F-4D97-AF65-F5344CB8AC3E}">
        <p14:creationId xmlns:p14="http://schemas.microsoft.com/office/powerpoint/2010/main" val="153086292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CA"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759409" y="6356352"/>
            <a:ext cx="2133600" cy="365125"/>
          </a:xfrm>
          <a:prstGeom prst="rect">
            <a:avLst/>
          </a:prstGeom>
        </p:spPr>
        <p:txBody>
          <a:bodyPr/>
          <a:lstStyle/>
          <a:p>
            <a:pPr defTabSz="342900"/>
            <a:fld id="{431A91E1-9BF4-8042-A8DA-68C5C46A8709}" type="datetime1">
              <a:rPr lang="en-CA" smtClean="0">
                <a:solidFill>
                  <a:prstClr val="black"/>
                </a:solidFill>
              </a:rPr>
              <a:pPr defTabSz="342900"/>
              <a:t>2016-11-16</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3CE8EFDD-AB38-3945-84FD-17F7530650A1}"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123234404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all"/>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759409" y="6356352"/>
            <a:ext cx="2133600" cy="365125"/>
          </a:xfrm>
          <a:prstGeom prst="rect">
            <a:avLst/>
          </a:prstGeom>
        </p:spPr>
        <p:txBody>
          <a:bodyPr/>
          <a:lstStyle/>
          <a:p>
            <a:pPr defTabSz="342900"/>
            <a:fld id="{C3FE10A7-2A10-F14D-B019-ADDAD755FE21}" type="datetime1">
              <a:rPr lang="en-CA" smtClean="0">
                <a:solidFill>
                  <a:prstClr val="black"/>
                </a:solidFill>
              </a:rPr>
              <a:pPr defTabSz="342900"/>
              <a:t>2016-11-16</a:t>
            </a:fld>
            <a:endParaRPr lang="en-US"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endParaRPr lang="en-US" dirty="0">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3CE8EFDD-AB38-3945-84FD-17F7530650A1}"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82581778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all"/>
            </a:lvl1pPr>
          </a:lstStyle>
          <a:p>
            <a:r>
              <a:rPr lang="en-CA"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cap="all"/>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cap="all"/>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dirty="0"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759409" y="6356352"/>
            <a:ext cx="2133600" cy="365125"/>
          </a:xfrm>
          <a:prstGeom prst="rect">
            <a:avLst/>
          </a:prstGeom>
        </p:spPr>
        <p:txBody>
          <a:bodyPr/>
          <a:lstStyle/>
          <a:p>
            <a:pPr defTabSz="342900"/>
            <a:fld id="{A33E9E7C-542A-DA4B-89A3-F002A07615D8}" type="datetime1">
              <a:rPr lang="en-CA" smtClean="0">
                <a:solidFill>
                  <a:prstClr val="black"/>
                </a:solidFill>
              </a:rPr>
              <a:pPr defTabSz="342900"/>
              <a:t>2016-11-16</a:t>
            </a:fld>
            <a:endParaRPr lang="en-US" dirty="0">
              <a:solidFill>
                <a:prstClr val="black"/>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pPr defTabSz="342900"/>
            <a:endParaRPr lang="en-US" dirty="0">
              <a:solidFill>
                <a:prstClr val="black"/>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pPr defTabSz="342900"/>
            <a:fld id="{3CE8EFDD-AB38-3945-84FD-17F7530650A1}"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210394684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all"/>
            </a:lvl1pPr>
          </a:lstStyle>
          <a:p>
            <a:r>
              <a:rPr lang="en-CA" dirty="0" smtClean="0"/>
              <a:t>Click to edit Master title style</a:t>
            </a:r>
            <a:endParaRPr lang="en-US" dirty="0"/>
          </a:p>
        </p:txBody>
      </p:sp>
      <p:sp>
        <p:nvSpPr>
          <p:cNvPr id="3" name="Date Placeholder 2"/>
          <p:cNvSpPr>
            <a:spLocks noGrp="1"/>
          </p:cNvSpPr>
          <p:nvPr>
            <p:ph type="dt" sz="half" idx="10"/>
          </p:nvPr>
        </p:nvSpPr>
        <p:spPr>
          <a:xfrm>
            <a:off x="759409" y="6356352"/>
            <a:ext cx="2133600" cy="365125"/>
          </a:xfrm>
          <a:prstGeom prst="rect">
            <a:avLst/>
          </a:prstGeom>
        </p:spPr>
        <p:txBody>
          <a:bodyPr/>
          <a:lstStyle/>
          <a:p>
            <a:pPr defTabSz="342900"/>
            <a:fld id="{DA441D48-3437-284F-B3C9-961F52398D1D}" type="datetime1">
              <a:rPr lang="en-CA" smtClean="0">
                <a:solidFill>
                  <a:prstClr val="black"/>
                </a:solidFill>
              </a:rPr>
              <a:pPr defTabSz="342900"/>
              <a:t>2016-11-16</a:t>
            </a:fld>
            <a:endParaRPr lang="en-US" dirty="0">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defTabSz="342900"/>
            <a:endParaRPr lang="en-US" dirty="0">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defTabSz="342900"/>
            <a:fld id="{3CE8EFDD-AB38-3945-84FD-17F7530650A1}"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106006409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9409" y="6356352"/>
            <a:ext cx="2133600" cy="365125"/>
          </a:xfrm>
          <a:prstGeom prst="rect">
            <a:avLst/>
          </a:prstGeom>
        </p:spPr>
        <p:txBody>
          <a:bodyPr/>
          <a:lstStyle/>
          <a:p>
            <a:pPr defTabSz="342900"/>
            <a:fld id="{61C851F8-E0A2-3C4A-810E-950A6686285E}" type="datetime1">
              <a:rPr lang="en-CA" smtClean="0">
                <a:solidFill>
                  <a:prstClr val="black"/>
                </a:solidFill>
              </a:rPr>
              <a:pPr defTabSz="342900"/>
              <a:t>2016-11-16</a:t>
            </a:fld>
            <a:endParaRPr lang="en-US" dirty="0">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342900"/>
            <a:endParaRPr lang="en-US" dirty="0">
              <a:solidFill>
                <a:prstClr val="black"/>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defTabSz="342900"/>
            <a:fld id="{3CE8EFDD-AB38-3945-84FD-17F7530650A1}"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102612146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cap="all"/>
            </a:lvl1pPr>
          </a:lstStyle>
          <a:p>
            <a:r>
              <a:rPr lang="en-CA" dirty="0"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smtClean="0"/>
              <a:t>Click to edit Master text styles</a:t>
            </a:r>
          </a:p>
        </p:txBody>
      </p:sp>
      <p:sp>
        <p:nvSpPr>
          <p:cNvPr id="5" name="Date Placeholder 4"/>
          <p:cNvSpPr>
            <a:spLocks noGrp="1"/>
          </p:cNvSpPr>
          <p:nvPr>
            <p:ph type="dt" sz="half" idx="10"/>
          </p:nvPr>
        </p:nvSpPr>
        <p:spPr>
          <a:xfrm>
            <a:off x="759409" y="6356352"/>
            <a:ext cx="2133600" cy="365125"/>
          </a:xfrm>
          <a:prstGeom prst="rect">
            <a:avLst/>
          </a:prstGeom>
        </p:spPr>
        <p:txBody>
          <a:bodyPr/>
          <a:lstStyle/>
          <a:p>
            <a:pPr defTabSz="342900"/>
            <a:fld id="{5E8A76DC-70FE-AA44-BC66-ED7D12967BFC}" type="datetime1">
              <a:rPr lang="en-CA" smtClean="0">
                <a:solidFill>
                  <a:prstClr val="black"/>
                </a:solidFill>
              </a:rPr>
              <a:pPr defTabSz="342900"/>
              <a:t>2016-11-16</a:t>
            </a:fld>
            <a:endParaRPr lang="en-US"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endParaRPr lang="en-US" dirty="0">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3CE8EFDD-AB38-3945-84FD-17F7530650A1}"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102587872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cap="all"/>
            </a:lvl1pPr>
          </a:lstStyle>
          <a:p>
            <a:r>
              <a:rPr lang="en-CA"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smtClean="0"/>
              <a:t>Click to edit Master text styles</a:t>
            </a:r>
          </a:p>
        </p:txBody>
      </p:sp>
      <p:sp>
        <p:nvSpPr>
          <p:cNvPr id="5" name="Date Placeholder 4"/>
          <p:cNvSpPr>
            <a:spLocks noGrp="1"/>
          </p:cNvSpPr>
          <p:nvPr>
            <p:ph type="dt" sz="half" idx="10"/>
          </p:nvPr>
        </p:nvSpPr>
        <p:spPr>
          <a:xfrm>
            <a:off x="759409" y="6356352"/>
            <a:ext cx="2133600" cy="365125"/>
          </a:xfrm>
          <a:prstGeom prst="rect">
            <a:avLst/>
          </a:prstGeom>
        </p:spPr>
        <p:txBody>
          <a:bodyPr/>
          <a:lstStyle/>
          <a:p>
            <a:pPr defTabSz="342900"/>
            <a:fld id="{6E388DF8-9BB2-6744-A5BD-6F50077E5B5A}" type="datetime1">
              <a:rPr lang="en-CA" smtClean="0">
                <a:solidFill>
                  <a:prstClr val="black"/>
                </a:solidFill>
              </a:rPr>
              <a:pPr defTabSz="342900"/>
              <a:t>2016-11-16</a:t>
            </a:fld>
            <a:endParaRPr lang="en-US"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endParaRPr lang="en-US" dirty="0">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3CE8EFDD-AB38-3945-84FD-17F7530650A1}"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196662827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7940309"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Chandos Logo COLOUR.eps"/>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274820" y="5919924"/>
            <a:ext cx="1333384" cy="648173"/>
          </a:xfrm>
          <a:prstGeom prst="rect">
            <a:avLst/>
          </a:prstGeom>
        </p:spPr>
      </p:pic>
      <p:pic>
        <p:nvPicPr>
          <p:cNvPr id="10" name="Picture 9" descr="See Things Differently 19-Mar-14.jp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8397510" y="145851"/>
            <a:ext cx="578581" cy="1674221"/>
          </a:xfrm>
          <a:prstGeom prst="rect">
            <a:avLst/>
          </a:prstGeom>
        </p:spPr>
      </p:pic>
    </p:spTree>
    <p:extLst>
      <p:ext uri="{BB962C8B-B14F-4D97-AF65-F5344CB8AC3E}">
        <p14:creationId xmlns:p14="http://schemas.microsoft.com/office/powerpoint/2010/main" val="289536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hf sldNum="0" hdr="0" ftr="0" dt="0"/>
  <p:txStyles>
    <p:titleStyle>
      <a:lvl1pPr algn="l" defTabSz="342900" rtl="0" eaLnBrk="1" latinLnBrk="0" hangingPunct="1">
        <a:spcBef>
          <a:spcPct val="0"/>
        </a:spcBef>
        <a:buNone/>
        <a:defRPr sz="3300" kern="1200">
          <a:solidFill>
            <a:schemeClr val="tx1"/>
          </a:solidFill>
          <a:latin typeface="Arial Narrow"/>
          <a:ea typeface="+mj-ea"/>
          <a:cs typeface="Arial Narrow"/>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Narrow"/>
          <a:ea typeface="+mn-ea"/>
          <a:cs typeface="Arial Narrow"/>
        </a:defRPr>
      </a:lvl1pPr>
      <a:lvl2pPr marL="557213" indent="-214313" algn="l" defTabSz="342900" rtl="0" eaLnBrk="1" latinLnBrk="0" hangingPunct="1">
        <a:spcBef>
          <a:spcPct val="20000"/>
        </a:spcBef>
        <a:buFont typeface="Arial"/>
        <a:buChar char="–"/>
        <a:defRPr sz="2100" kern="1200">
          <a:solidFill>
            <a:schemeClr val="tx1"/>
          </a:solidFill>
          <a:latin typeface="Arial Narrow"/>
          <a:ea typeface="+mn-ea"/>
          <a:cs typeface="Arial Narrow"/>
        </a:defRPr>
      </a:lvl2pPr>
      <a:lvl3pPr marL="857250" indent="-171450" algn="l" defTabSz="342900" rtl="0" eaLnBrk="1" latinLnBrk="0" hangingPunct="1">
        <a:spcBef>
          <a:spcPct val="20000"/>
        </a:spcBef>
        <a:buFont typeface="Arial"/>
        <a:buChar char="•"/>
        <a:defRPr sz="1800" kern="1200">
          <a:solidFill>
            <a:schemeClr val="tx1"/>
          </a:solidFill>
          <a:latin typeface="Arial Narrow"/>
          <a:ea typeface="+mn-ea"/>
          <a:cs typeface="Arial Narrow"/>
        </a:defRPr>
      </a:lvl3pPr>
      <a:lvl4pPr marL="1200150" indent="-171450" algn="l" defTabSz="342900" rtl="0" eaLnBrk="1" latinLnBrk="0" hangingPunct="1">
        <a:spcBef>
          <a:spcPct val="20000"/>
        </a:spcBef>
        <a:buFont typeface="Arial"/>
        <a:buChar char="–"/>
        <a:defRPr sz="1500" kern="1200">
          <a:solidFill>
            <a:schemeClr val="tx1"/>
          </a:solidFill>
          <a:latin typeface="Arial Narrow"/>
          <a:ea typeface="+mn-ea"/>
          <a:cs typeface="Arial Narrow"/>
        </a:defRPr>
      </a:lvl4pPr>
      <a:lvl5pPr marL="1543050" indent="-171450" algn="l" defTabSz="342900" rtl="0" eaLnBrk="1" latinLnBrk="0" hangingPunct="1">
        <a:spcBef>
          <a:spcPct val="20000"/>
        </a:spcBef>
        <a:buFont typeface="Arial"/>
        <a:buChar char="»"/>
        <a:defRPr sz="1500" kern="1200">
          <a:solidFill>
            <a:schemeClr val="tx1"/>
          </a:solidFill>
          <a:latin typeface="Arial Narrow"/>
          <a:ea typeface="+mn-ea"/>
          <a:cs typeface="Arial Narrow"/>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A02313-6E61-F447-BF47-3B5291796384}" type="datetimeFigureOut">
              <a:rPr lang="en-US" smtClean="0"/>
              <a:t>11/16/16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7A001-2F0C-3148-98D9-8B3D063C3890}" type="slidenum">
              <a:rPr lang="en-US" smtClean="0"/>
              <a:t>‹#›</a:t>
            </a:fld>
            <a:endParaRPr lang="en-US"/>
          </a:p>
        </p:txBody>
      </p:sp>
    </p:spTree>
    <p:extLst>
      <p:ext uri="{BB962C8B-B14F-4D97-AF65-F5344CB8AC3E}">
        <p14:creationId xmlns:p14="http://schemas.microsoft.com/office/powerpoint/2010/main" val="192979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png"/><Relationship Id="rId8" Type="http://schemas.openxmlformats.org/officeDocument/2006/relationships/image" Target="../media/image10.jpg"/><Relationship Id="rId9"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10"/>
            <a:ext cx="9487661" cy="6858000"/>
          </a:xfrm>
          <a:prstGeom prst="rect">
            <a:avLst/>
          </a:prstGeom>
        </p:spPr>
      </p:pic>
      <p:sp>
        <p:nvSpPr>
          <p:cNvPr id="2" name="Title 1"/>
          <p:cNvSpPr>
            <a:spLocks noGrp="1"/>
          </p:cNvSpPr>
          <p:nvPr>
            <p:ph type="title"/>
          </p:nvPr>
        </p:nvSpPr>
        <p:spPr>
          <a:xfrm>
            <a:off x="3083739" y="474350"/>
            <a:ext cx="2982482" cy="1207708"/>
          </a:xfrm>
        </p:spPr>
        <p:txBody>
          <a:bodyPr>
            <a:normAutofit fontScale="90000"/>
          </a:bodyPr>
          <a:lstStyle/>
          <a:p>
            <a:pPr algn="ctr"/>
            <a:r>
              <a:rPr lang="en-US" dirty="0" smtClean="0">
                <a:latin typeface="+mj-lt"/>
              </a:rPr>
              <a:t>Construction </a:t>
            </a:r>
            <a:br>
              <a:rPr lang="en-US" dirty="0" smtClean="0">
                <a:latin typeface="+mj-lt"/>
              </a:rPr>
            </a:br>
            <a:r>
              <a:rPr lang="en-US" dirty="0" smtClean="0">
                <a:latin typeface="+mj-lt"/>
              </a:rPr>
              <a:t>&amp; </a:t>
            </a:r>
            <a:br>
              <a:rPr lang="en-US" dirty="0" smtClean="0">
                <a:latin typeface="+mj-lt"/>
              </a:rPr>
            </a:br>
            <a:r>
              <a:rPr lang="en-US" dirty="0" smtClean="0">
                <a:latin typeface="+mj-lt"/>
              </a:rPr>
              <a:t>Real </a:t>
            </a:r>
            <a:r>
              <a:rPr lang="en-US" dirty="0">
                <a:latin typeface="+mj-lt"/>
              </a:rPr>
              <a:t>Estate</a:t>
            </a:r>
          </a:p>
        </p:txBody>
      </p:sp>
      <p:sp>
        <p:nvSpPr>
          <p:cNvPr id="3" name="TextBox 2"/>
          <p:cNvSpPr txBox="1"/>
          <p:nvPr/>
        </p:nvSpPr>
        <p:spPr>
          <a:xfrm>
            <a:off x="3455429" y="2156408"/>
            <a:ext cx="2239103" cy="1408078"/>
          </a:xfrm>
          <a:prstGeom prst="rect">
            <a:avLst/>
          </a:prstGeom>
          <a:noFill/>
        </p:spPr>
        <p:txBody>
          <a:bodyPr wrap="square" rtlCol="0">
            <a:spAutoFit/>
          </a:bodyPr>
          <a:lstStyle/>
          <a:p>
            <a:pPr algn="ctr"/>
            <a:r>
              <a:rPr lang="en-US" b="1" dirty="0" smtClean="0"/>
              <a:t>Presenter</a:t>
            </a:r>
          </a:p>
          <a:p>
            <a:pPr algn="ctr"/>
            <a:r>
              <a:rPr lang="en-US" b="1" dirty="0" smtClean="0"/>
              <a:t>Pete </a:t>
            </a:r>
            <a:r>
              <a:rPr lang="en-US" b="1" dirty="0"/>
              <a:t>Wardell </a:t>
            </a:r>
          </a:p>
          <a:p>
            <a:pPr algn="ctr"/>
            <a:r>
              <a:rPr lang="en-US" b="1" dirty="0"/>
              <a:t>Chandos Construction</a:t>
            </a:r>
          </a:p>
          <a:p>
            <a:endParaRPr lang="en-US" sz="135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0413"/>
            <a:ext cx="1329116" cy="665297"/>
          </a:xfrm>
          <a:prstGeom prst="rect">
            <a:avLst/>
          </a:prstGeom>
        </p:spPr>
      </p:pic>
    </p:spTree>
    <p:extLst>
      <p:ext uri="{BB962C8B-B14F-4D97-AF65-F5344CB8AC3E}">
        <p14:creationId xmlns:p14="http://schemas.microsoft.com/office/powerpoint/2010/main" val="18985863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846" y="0"/>
            <a:ext cx="8570259" cy="6622473"/>
          </a:xfrm>
        </p:spPr>
      </p:pic>
    </p:spTree>
    <p:extLst>
      <p:ext uri="{BB962C8B-B14F-4D97-AF65-F5344CB8AC3E}">
        <p14:creationId xmlns:p14="http://schemas.microsoft.com/office/powerpoint/2010/main" val="149004975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4870" y="143741"/>
            <a:ext cx="6714259" cy="6714259"/>
          </a:xfr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84012427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2945" y="0"/>
            <a:ext cx="11534862" cy="6858000"/>
          </a:xfrm>
        </p:spPr>
      </p:pic>
      <p:sp>
        <p:nvSpPr>
          <p:cNvPr id="2" name="Title 1"/>
          <p:cNvSpPr>
            <a:spLocks noGrp="1"/>
          </p:cNvSpPr>
          <p:nvPr>
            <p:ph type="title"/>
          </p:nvPr>
        </p:nvSpPr>
        <p:spPr>
          <a:xfrm>
            <a:off x="4038211" y="2766218"/>
            <a:ext cx="1683716" cy="1325563"/>
          </a:xfrm>
        </p:spPr>
        <p:txBody>
          <a:bodyPr>
            <a:noAutofit/>
          </a:bodyPr>
          <a:lstStyle/>
          <a:p>
            <a:r>
              <a:rPr lang="en-US" sz="6000" b="1" dirty="0" smtClean="0">
                <a:solidFill>
                  <a:schemeClr val="bg1"/>
                </a:solidFill>
              </a:rPr>
              <a:t>BIM</a:t>
            </a:r>
            <a:endParaRPr lang="en-US" sz="6000" dirty="0">
              <a:solidFill>
                <a:schemeClr val="bg1"/>
              </a:solidFill>
            </a:endParaRPr>
          </a:p>
        </p:txBody>
      </p:sp>
    </p:spTree>
    <p:extLst>
      <p:ext uri="{BB962C8B-B14F-4D97-AF65-F5344CB8AC3E}">
        <p14:creationId xmlns:p14="http://schemas.microsoft.com/office/powerpoint/2010/main" val="202495168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8523" y="0"/>
            <a:ext cx="11287481" cy="6858000"/>
          </a:xfrm>
        </p:spPr>
      </p:pic>
      <p:sp>
        <p:nvSpPr>
          <p:cNvPr id="2" name="Title 1"/>
          <p:cNvSpPr>
            <a:spLocks noGrp="1"/>
          </p:cNvSpPr>
          <p:nvPr>
            <p:ph type="title"/>
          </p:nvPr>
        </p:nvSpPr>
        <p:spPr>
          <a:xfrm>
            <a:off x="2997488" y="2766218"/>
            <a:ext cx="3375314" cy="1325563"/>
          </a:xfrm>
        </p:spPr>
        <p:txBody>
          <a:bodyPr>
            <a:normAutofit/>
          </a:bodyPr>
          <a:lstStyle/>
          <a:p>
            <a:r>
              <a:rPr lang="en-US" b="1" dirty="0" smtClean="0"/>
              <a:t>Prefabrication</a:t>
            </a:r>
            <a:endParaRPr lang="en-US" b="1" dirty="0"/>
          </a:p>
        </p:txBody>
      </p:sp>
    </p:spTree>
    <p:extLst>
      <p:ext uri="{BB962C8B-B14F-4D97-AF65-F5344CB8AC3E}">
        <p14:creationId xmlns:p14="http://schemas.microsoft.com/office/powerpoint/2010/main" val="37277130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6546" y="1"/>
            <a:ext cx="10160546" cy="6899564"/>
          </a:xfrm>
        </p:spPr>
      </p:pic>
      <p:sp>
        <p:nvSpPr>
          <p:cNvPr id="2" name="Title 1"/>
          <p:cNvSpPr>
            <a:spLocks noGrp="1"/>
          </p:cNvSpPr>
          <p:nvPr>
            <p:ph type="title"/>
          </p:nvPr>
        </p:nvSpPr>
        <p:spPr>
          <a:xfrm>
            <a:off x="287482" y="540328"/>
            <a:ext cx="3259281" cy="1325563"/>
          </a:xfrm>
        </p:spPr>
        <p:txBody>
          <a:bodyPr/>
          <a:lstStyle/>
          <a:p>
            <a:r>
              <a:rPr lang="en-US" b="1" dirty="0"/>
              <a:t>Geothermal </a:t>
            </a:r>
            <a:br>
              <a:rPr lang="en-US" b="1" dirty="0"/>
            </a:br>
            <a:r>
              <a:rPr lang="en-US" b="1" dirty="0" smtClean="0"/>
              <a:t>&amp; PV</a:t>
            </a:r>
            <a:r>
              <a:rPr lang="en-US" dirty="0" smtClean="0"/>
              <a:t> </a:t>
            </a:r>
            <a:endParaRPr lang="en-US" dirty="0"/>
          </a:p>
        </p:txBody>
      </p:sp>
    </p:spTree>
    <p:extLst>
      <p:ext uri="{BB962C8B-B14F-4D97-AF65-F5344CB8AC3E}">
        <p14:creationId xmlns:p14="http://schemas.microsoft.com/office/powerpoint/2010/main" val="46283931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65790" y="0"/>
            <a:ext cx="17509790" cy="6858000"/>
          </a:xfrm>
        </p:spPr>
      </p:pic>
      <p:sp>
        <p:nvSpPr>
          <p:cNvPr id="2" name="Title 1"/>
          <p:cNvSpPr>
            <a:spLocks noGrp="1"/>
          </p:cNvSpPr>
          <p:nvPr>
            <p:ph type="title"/>
          </p:nvPr>
        </p:nvSpPr>
        <p:spPr>
          <a:xfrm>
            <a:off x="628650" y="365126"/>
            <a:ext cx="7886700" cy="1671492"/>
          </a:xfrm>
        </p:spPr>
        <p:txBody>
          <a:bodyPr>
            <a:normAutofit fontScale="90000"/>
          </a:bodyPr>
          <a:lstStyle/>
          <a:p>
            <a:pPr algn="ctr"/>
            <a:r>
              <a:rPr lang="en-US" b="1" smtClean="0"/>
              <a:t>FUTURE TECHNOLOGY</a:t>
            </a:r>
            <a:br>
              <a:rPr lang="en-US" b="1" smtClean="0"/>
            </a:br>
            <a:r>
              <a:rPr lang="en-US" b="1" smtClean="0"/>
              <a:t>Net </a:t>
            </a:r>
            <a:r>
              <a:rPr lang="en-US" b="1" dirty="0"/>
              <a:t>Z</a:t>
            </a:r>
            <a:r>
              <a:rPr lang="en-US" b="1" dirty="0" smtClean="0"/>
              <a:t>ero </a:t>
            </a:r>
            <a:r>
              <a:rPr lang="en-US" b="1" dirty="0"/>
              <a:t>design </a:t>
            </a:r>
            <a:r>
              <a:rPr lang="en-US" b="1" dirty="0" smtClean="0"/>
              <a:t>guidelines becoming the norm</a:t>
            </a:r>
            <a:endParaRPr lang="en-US" b="1" dirty="0"/>
          </a:p>
        </p:txBody>
      </p:sp>
    </p:spTree>
    <p:extLst>
      <p:ext uri="{BB962C8B-B14F-4D97-AF65-F5344CB8AC3E}">
        <p14:creationId xmlns:p14="http://schemas.microsoft.com/office/powerpoint/2010/main" val="1627633780"/>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1237" y="0"/>
            <a:ext cx="14097786" cy="6858000"/>
          </a:xfrm>
        </p:spPr>
      </p:pic>
      <p:sp>
        <p:nvSpPr>
          <p:cNvPr id="2" name="Title 1"/>
          <p:cNvSpPr>
            <a:spLocks noGrp="1"/>
          </p:cNvSpPr>
          <p:nvPr>
            <p:ph type="title"/>
          </p:nvPr>
        </p:nvSpPr>
        <p:spPr>
          <a:xfrm>
            <a:off x="1281072" y="101891"/>
            <a:ext cx="4913168" cy="1325563"/>
          </a:xfrm>
        </p:spPr>
        <p:txBody>
          <a:bodyPr/>
          <a:lstStyle/>
          <a:p>
            <a:r>
              <a:rPr lang="en-US" b="1" dirty="0"/>
              <a:t>3D Printing </a:t>
            </a:r>
            <a:r>
              <a:rPr lang="en-US" b="1" dirty="0" smtClean="0"/>
              <a:t>Buildings</a:t>
            </a:r>
            <a:endParaRPr lang="en-US" b="1" dirty="0"/>
          </a:p>
        </p:txBody>
      </p:sp>
    </p:spTree>
    <p:extLst>
      <p:ext uri="{BB962C8B-B14F-4D97-AF65-F5344CB8AC3E}">
        <p14:creationId xmlns:p14="http://schemas.microsoft.com/office/powerpoint/2010/main" val="127580181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0365286" cy="6858000"/>
          </a:xfrm>
        </p:spPr>
      </p:pic>
      <p:sp>
        <p:nvSpPr>
          <p:cNvPr id="2" name="Title 1"/>
          <p:cNvSpPr>
            <a:spLocks noGrp="1"/>
          </p:cNvSpPr>
          <p:nvPr>
            <p:ph type="title"/>
          </p:nvPr>
        </p:nvSpPr>
        <p:spPr>
          <a:xfrm>
            <a:off x="1239293" y="2766218"/>
            <a:ext cx="7886700" cy="1325563"/>
          </a:xfrm>
        </p:spPr>
        <p:txBody>
          <a:bodyPr/>
          <a:lstStyle/>
          <a:p>
            <a:pPr algn="ctr"/>
            <a:r>
              <a:rPr lang="en-US" b="1" dirty="0"/>
              <a:t>c</a:t>
            </a:r>
            <a:r>
              <a:rPr lang="en-US" b="1" dirty="0" smtClean="0"/>
              <a:t>arbon sequestering </a:t>
            </a:r>
            <a:r>
              <a:rPr lang="en-US" b="1" dirty="0"/>
              <a:t>concrete</a:t>
            </a:r>
          </a:p>
        </p:txBody>
      </p:sp>
    </p:spTree>
    <p:extLst>
      <p:ext uri="{BB962C8B-B14F-4D97-AF65-F5344CB8AC3E}">
        <p14:creationId xmlns:p14="http://schemas.microsoft.com/office/powerpoint/2010/main" val="183424517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6909" y="0"/>
            <a:ext cx="13201238" cy="6858000"/>
          </a:xfrm>
        </p:spPr>
      </p:pic>
      <p:sp>
        <p:nvSpPr>
          <p:cNvPr id="2" name="Title 1"/>
          <p:cNvSpPr>
            <a:spLocks noGrp="1"/>
          </p:cNvSpPr>
          <p:nvPr>
            <p:ph type="title"/>
          </p:nvPr>
        </p:nvSpPr>
        <p:spPr>
          <a:xfrm>
            <a:off x="2309379" y="420544"/>
            <a:ext cx="4525241" cy="1325563"/>
          </a:xfrm>
        </p:spPr>
        <p:txBody>
          <a:bodyPr/>
          <a:lstStyle/>
          <a:p>
            <a:r>
              <a:rPr lang="en-US" b="1" dirty="0" smtClean="0"/>
              <a:t>Augmented Reality</a:t>
            </a:r>
            <a:endParaRPr lang="en-US" b="1" dirty="0"/>
          </a:p>
        </p:txBody>
      </p:sp>
    </p:spTree>
    <p:extLst>
      <p:ext uri="{BB962C8B-B14F-4D97-AF65-F5344CB8AC3E}">
        <p14:creationId xmlns:p14="http://schemas.microsoft.com/office/powerpoint/2010/main" val="197581903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6029" cy="7079673"/>
          </a:xfrm>
          <a:prstGeom prst="rect">
            <a:avLst/>
          </a:prstGeom>
          <a:solidFill>
            <a:schemeClr val="bg1"/>
          </a:solidFill>
        </p:spPr>
      </p:pic>
      <p:sp>
        <p:nvSpPr>
          <p:cNvPr id="2" name="Title 1"/>
          <p:cNvSpPr>
            <a:spLocks noGrp="1"/>
          </p:cNvSpPr>
          <p:nvPr>
            <p:ph type="title"/>
          </p:nvPr>
        </p:nvSpPr>
        <p:spPr>
          <a:xfrm>
            <a:off x="2831902" y="172965"/>
            <a:ext cx="4622223" cy="1325563"/>
          </a:xfrm>
        </p:spPr>
        <p:txBody>
          <a:bodyPr/>
          <a:lstStyle/>
          <a:p>
            <a:r>
              <a:rPr lang="en-US" b="1" dirty="0" smtClean="0">
                <a:solidFill>
                  <a:schemeClr val="bg1"/>
                </a:solidFill>
              </a:rPr>
              <a:t>Recommendations</a:t>
            </a:r>
            <a:endParaRPr lang="en-US" b="1" dirty="0">
              <a:solidFill>
                <a:schemeClr val="bg1"/>
              </a:solidFill>
            </a:endParaRPr>
          </a:p>
        </p:txBody>
      </p:sp>
      <p:sp>
        <p:nvSpPr>
          <p:cNvPr id="3" name="Content Placeholder 2"/>
          <p:cNvSpPr>
            <a:spLocks noGrp="1"/>
          </p:cNvSpPr>
          <p:nvPr>
            <p:ph idx="1"/>
          </p:nvPr>
        </p:nvSpPr>
        <p:spPr>
          <a:xfrm>
            <a:off x="1199664" y="4322618"/>
            <a:ext cx="7886700" cy="2535382"/>
          </a:xfrm>
          <a:solidFill>
            <a:schemeClr val="tx1"/>
          </a:solidFill>
        </p:spPr>
        <p:txBody>
          <a:bodyPr>
            <a:normAutofit lnSpcReduction="10000"/>
          </a:bodyPr>
          <a:lstStyle/>
          <a:p>
            <a:r>
              <a:rPr lang="en-US" dirty="0" smtClean="0">
                <a:solidFill>
                  <a:schemeClr val="bg1"/>
                </a:solidFill>
              </a:rPr>
              <a:t>Silver bullet for productivity woes is in how we engage and incentivize our project teams.</a:t>
            </a:r>
          </a:p>
          <a:p>
            <a:r>
              <a:rPr lang="en-US" dirty="0" smtClean="0">
                <a:solidFill>
                  <a:schemeClr val="bg1"/>
                </a:solidFill>
              </a:rPr>
              <a:t>Government needs to lead</a:t>
            </a:r>
            <a:r>
              <a:rPr lang="en-US" dirty="0">
                <a:solidFill>
                  <a:schemeClr val="bg1"/>
                </a:solidFill>
              </a:rPr>
              <a:t> </a:t>
            </a:r>
            <a:r>
              <a:rPr lang="en-US" dirty="0" smtClean="0">
                <a:solidFill>
                  <a:schemeClr val="bg1"/>
                </a:solidFill>
              </a:rPr>
              <a:t>in procurement modernization</a:t>
            </a:r>
          </a:p>
          <a:p>
            <a:r>
              <a:rPr lang="en-US" dirty="0" smtClean="0">
                <a:solidFill>
                  <a:schemeClr val="bg1"/>
                </a:solidFill>
              </a:rPr>
              <a:t>CCDC needs to provide access </a:t>
            </a:r>
            <a:r>
              <a:rPr lang="en-US" dirty="0" smtClean="0">
                <a:solidFill>
                  <a:schemeClr val="bg1"/>
                </a:solidFill>
              </a:rPr>
              <a:t>to modernized </a:t>
            </a:r>
            <a:r>
              <a:rPr lang="en-US" dirty="0" smtClean="0">
                <a:solidFill>
                  <a:schemeClr val="bg1"/>
                </a:solidFill>
              </a:rPr>
              <a:t>contracts</a:t>
            </a:r>
          </a:p>
        </p:txBody>
      </p:sp>
    </p:spTree>
    <p:extLst>
      <p:ext uri="{BB962C8B-B14F-4D97-AF65-F5344CB8AC3E}">
        <p14:creationId xmlns:p14="http://schemas.microsoft.com/office/powerpoint/2010/main" val="48320902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470" y="296501"/>
            <a:ext cx="3209059" cy="1325563"/>
          </a:xfrm>
        </p:spPr>
        <p:txBody>
          <a:bodyPr/>
          <a:lstStyle/>
          <a:p>
            <a:r>
              <a:rPr lang="en-US" b="1" dirty="0" smtClean="0"/>
              <a:t>Contributors</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763" y="2192471"/>
            <a:ext cx="1854827" cy="92844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142" y="2344317"/>
            <a:ext cx="2336025" cy="5945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23" y="5022238"/>
            <a:ext cx="4284518" cy="10968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109" y="2247336"/>
            <a:ext cx="1747157" cy="87357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764" y="3841607"/>
            <a:ext cx="2233522" cy="77585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4959" y="3394100"/>
            <a:ext cx="1455882" cy="145588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2466" y="3530000"/>
            <a:ext cx="1096442" cy="11052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8509" y="5352757"/>
            <a:ext cx="3255241" cy="766353"/>
          </a:xfrm>
          <a:prstGeom prst="rect">
            <a:avLst/>
          </a:prstGeom>
        </p:spPr>
      </p:pic>
    </p:spTree>
    <p:extLst>
      <p:ext uri="{BB962C8B-B14F-4D97-AF65-F5344CB8AC3E}">
        <p14:creationId xmlns:p14="http://schemas.microsoft.com/office/powerpoint/2010/main" val="193966618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6029" cy="7079673"/>
          </a:xfrm>
          <a:prstGeom prst="rect">
            <a:avLst/>
          </a:prstGeom>
        </p:spPr>
      </p:pic>
      <p:sp>
        <p:nvSpPr>
          <p:cNvPr id="2" name="Title 1"/>
          <p:cNvSpPr>
            <a:spLocks noGrp="1"/>
          </p:cNvSpPr>
          <p:nvPr>
            <p:ph type="title"/>
          </p:nvPr>
        </p:nvSpPr>
        <p:spPr>
          <a:xfrm>
            <a:off x="2852684" y="254505"/>
            <a:ext cx="4580659" cy="1325563"/>
          </a:xfrm>
        </p:spPr>
        <p:txBody>
          <a:bodyPr/>
          <a:lstStyle/>
          <a:p>
            <a:r>
              <a:rPr lang="en-US" b="1" dirty="0" smtClean="0">
                <a:solidFill>
                  <a:schemeClr val="bg1"/>
                </a:solidFill>
              </a:rPr>
              <a:t>Recommendations</a:t>
            </a:r>
            <a:endParaRPr lang="en-US" b="1" dirty="0">
              <a:solidFill>
                <a:schemeClr val="bg1"/>
              </a:solidFill>
            </a:endParaRPr>
          </a:p>
        </p:txBody>
      </p:sp>
      <p:sp>
        <p:nvSpPr>
          <p:cNvPr id="3" name="Content Placeholder 2"/>
          <p:cNvSpPr>
            <a:spLocks noGrp="1"/>
          </p:cNvSpPr>
          <p:nvPr>
            <p:ph idx="1"/>
          </p:nvPr>
        </p:nvSpPr>
        <p:spPr>
          <a:xfrm>
            <a:off x="1049482" y="4485698"/>
            <a:ext cx="7886700" cy="2081357"/>
          </a:xfrm>
          <a:solidFill>
            <a:schemeClr val="tx1"/>
          </a:solidFill>
        </p:spPr>
        <p:txBody>
          <a:bodyPr>
            <a:normAutofit fontScale="92500"/>
          </a:bodyPr>
          <a:lstStyle/>
          <a:p>
            <a:pPr marL="0" indent="0" algn="ctr">
              <a:buNone/>
            </a:pPr>
            <a:r>
              <a:rPr lang="en-US" dirty="0">
                <a:solidFill>
                  <a:schemeClr val="bg1"/>
                </a:solidFill>
              </a:rPr>
              <a:t>The first rule of any technology used in a business is that automation applied to an efficient operation will magnify the efficiency. The second is that automation applied to an inefficient operation will magnify the inefficiency. </a:t>
            </a:r>
            <a:endParaRPr lang="en-US" dirty="0" smtClean="0">
              <a:solidFill>
                <a:schemeClr val="bg1"/>
              </a:solidFill>
            </a:endParaRPr>
          </a:p>
          <a:p>
            <a:pPr marL="0" indent="0" algn="ctr">
              <a:buNone/>
            </a:pPr>
            <a:r>
              <a:rPr lang="en-US" i="1" dirty="0" smtClean="0">
                <a:solidFill>
                  <a:schemeClr val="bg1"/>
                </a:solidFill>
              </a:rPr>
              <a:t>Bill Gates</a:t>
            </a:r>
            <a:endParaRPr lang="en-US" i="1" dirty="0">
              <a:solidFill>
                <a:schemeClr val="bg1"/>
              </a:solidFill>
            </a:endParaRPr>
          </a:p>
        </p:txBody>
      </p:sp>
    </p:spTree>
    <p:extLst>
      <p:ext uri="{BB962C8B-B14F-4D97-AF65-F5344CB8AC3E}">
        <p14:creationId xmlns:p14="http://schemas.microsoft.com/office/powerpoint/2010/main" val="23389106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6029" cy="7079673"/>
          </a:xfrm>
          <a:prstGeom prst="rect">
            <a:avLst/>
          </a:prstGeom>
        </p:spPr>
      </p:pic>
      <p:sp>
        <p:nvSpPr>
          <p:cNvPr id="2" name="Title 1"/>
          <p:cNvSpPr>
            <a:spLocks noGrp="1"/>
          </p:cNvSpPr>
          <p:nvPr>
            <p:ph type="title"/>
          </p:nvPr>
        </p:nvSpPr>
        <p:spPr>
          <a:xfrm>
            <a:off x="628650" y="365126"/>
            <a:ext cx="8972550" cy="1325563"/>
          </a:xfrm>
        </p:spPr>
        <p:txBody>
          <a:bodyPr/>
          <a:lstStyle/>
          <a:p>
            <a:pPr algn="ctr"/>
            <a:r>
              <a:rPr lang="en-US" b="1" dirty="0" smtClean="0">
                <a:solidFill>
                  <a:schemeClr val="bg1"/>
                </a:solidFill>
              </a:rPr>
              <a:t>The </a:t>
            </a:r>
            <a:r>
              <a:rPr lang="en-US" b="1" dirty="0">
                <a:solidFill>
                  <a:schemeClr val="bg1"/>
                </a:solidFill>
              </a:rPr>
              <a:t>Forces &amp; Sources of Change</a:t>
            </a:r>
          </a:p>
        </p:txBody>
      </p:sp>
      <p:sp>
        <p:nvSpPr>
          <p:cNvPr id="3" name="Content Placeholder 2"/>
          <p:cNvSpPr>
            <a:spLocks noGrp="1"/>
          </p:cNvSpPr>
          <p:nvPr>
            <p:ph idx="1"/>
          </p:nvPr>
        </p:nvSpPr>
        <p:spPr/>
        <p:txBody>
          <a:bodyPr/>
          <a:lstStyle/>
          <a:p>
            <a:r>
              <a:rPr lang="en-US" b="1" dirty="0" smtClean="0">
                <a:solidFill>
                  <a:schemeClr val="bg1"/>
                </a:solidFill>
              </a:rPr>
              <a:t>Regulation </a:t>
            </a:r>
          </a:p>
          <a:p>
            <a:r>
              <a:rPr lang="en-US" b="1" dirty="0" smtClean="0">
                <a:solidFill>
                  <a:schemeClr val="bg1"/>
                </a:solidFill>
              </a:rPr>
              <a:t>Technology</a:t>
            </a:r>
          </a:p>
          <a:p>
            <a:r>
              <a:rPr lang="en-US" b="1" dirty="0" smtClean="0">
                <a:solidFill>
                  <a:schemeClr val="bg1"/>
                </a:solidFill>
              </a:rPr>
              <a:t>Economy</a:t>
            </a:r>
            <a:endParaRPr lang="en-US" b="1" dirty="0" smtClean="0">
              <a:solidFill>
                <a:schemeClr val="bg1"/>
              </a:solidFill>
            </a:endParaRPr>
          </a:p>
        </p:txBody>
      </p:sp>
    </p:spTree>
    <p:extLst>
      <p:ext uri="{BB962C8B-B14F-4D97-AF65-F5344CB8AC3E}">
        <p14:creationId xmlns:p14="http://schemas.microsoft.com/office/powerpoint/2010/main" val="192570062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06425"/>
            <a:ext cx="9468821" cy="6126884"/>
          </a:xfrm>
        </p:spPr>
      </p:pic>
      <p:sp>
        <p:nvSpPr>
          <p:cNvPr id="2" name="Title 1"/>
          <p:cNvSpPr>
            <a:spLocks noGrp="1"/>
          </p:cNvSpPr>
          <p:nvPr>
            <p:ph type="title"/>
          </p:nvPr>
        </p:nvSpPr>
        <p:spPr/>
        <p:txBody>
          <a:bodyPr/>
          <a:lstStyle/>
          <a:p>
            <a:pPr algn="ctr"/>
            <a:r>
              <a:rPr lang="en-US" b="1" dirty="0"/>
              <a:t>Current </a:t>
            </a:r>
            <a:r>
              <a:rPr lang="en-US" b="1" dirty="0" smtClean="0"/>
              <a:t>Technologies </a:t>
            </a:r>
            <a:endParaRPr lang="en-US" b="1" dirty="0"/>
          </a:p>
        </p:txBody>
      </p:sp>
    </p:spTree>
    <p:extLst>
      <p:ext uri="{BB962C8B-B14F-4D97-AF65-F5344CB8AC3E}">
        <p14:creationId xmlns:p14="http://schemas.microsoft.com/office/powerpoint/2010/main" val="37855327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691" y="1357744"/>
            <a:ext cx="8878618" cy="5195455"/>
          </a:xfrm>
        </p:spPr>
      </p:pic>
      <p:sp>
        <p:nvSpPr>
          <p:cNvPr id="2" name="Title 1"/>
          <p:cNvSpPr>
            <a:spLocks noGrp="1"/>
          </p:cNvSpPr>
          <p:nvPr>
            <p:ph type="title"/>
          </p:nvPr>
        </p:nvSpPr>
        <p:spPr/>
        <p:txBody>
          <a:bodyPr/>
          <a:lstStyle/>
          <a:p>
            <a:pPr algn="ctr"/>
            <a:r>
              <a:rPr lang="en-US" b="1" dirty="0"/>
              <a:t>Future </a:t>
            </a:r>
            <a:r>
              <a:rPr lang="en-US" b="1" dirty="0" smtClean="0"/>
              <a:t>Tech </a:t>
            </a:r>
            <a:endParaRPr lang="en-US" b="1" dirty="0"/>
          </a:p>
        </p:txBody>
      </p:sp>
    </p:spTree>
    <p:extLst>
      <p:ext uri="{BB962C8B-B14F-4D97-AF65-F5344CB8AC3E}">
        <p14:creationId xmlns:p14="http://schemas.microsoft.com/office/powerpoint/2010/main" val="76517840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Construction Productivity </a:t>
            </a:r>
            <a:r>
              <a:rPr lang="en-US" dirty="0" smtClean="0"/>
              <a:t/>
            </a:r>
            <a:br>
              <a:rPr lang="en-US" dirty="0" smtClean="0"/>
            </a:br>
            <a:r>
              <a:rPr lang="en-US" dirty="0" smtClean="0"/>
              <a:t>The </a:t>
            </a:r>
            <a:r>
              <a:rPr lang="en-US" dirty="0"/>
              <a:t>heart of the issue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7767" y="1690689"/>
            <a:ext cx="7597583" cy="5417919"/>
          </a:xfrm>
        </p:spPr>
      </p:pic>
    </p:spTree>
    <p:extLst>
      <p:ext uri="{BB962C8B-B14F-4D97-AF65-F5344CB8AC3E}">
        <p14:creationId xmlns:p14="http://schemas.microsoft.com/office/powerpoint/2010/main" val="12917896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Delivery Methodology Modernization</a:t>
            </a: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9382" y="1690689"/>
            <a:ext cx="3325236" cy="4834564"/>
          </a:xfrm>
        </p:spPr>
      </p:pic>
    </p:spTree>
    <p:extLst>
      <p:ext uri="{BB962C8B-B14F-4D97-AF65-F5344CB8AC3E}">
        <p14:creationId xmlns:p14="http://schemas.microsoft.com/office/powerpoint/2010/main" val="135132641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9410" y="0"/>
            <a:ext cx="8482081" cy="6554336"/>
          </a:xfrm>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30211708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864" y="-96982"/>
            <a:ext cx="8773026" cy="6779157"/>
          </a:xfrm>
        </p:spPr>
      </p:pic>
    </p:spTree>
    <p:extLst>
      <p:ext uri="{BB962C8B-B14F-4D97-AF65-F5344CB8AC3E}">
        <p14:creationId xmlns:p14="http://schemas.microsoft.com/office/powerpoint/2010/main" val="158522096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10536</TotalTime>
  <Words>2413</Words>
  <Application>Microsoft Macintosh PowerPoint</Application>
  <PresentationFormat>On-screen Show (4:3)</PresentationFormat>
  <Paragraphs>187</Paragraphs>
  <Slides>20</Slides>
  <Notes>19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 Narrow</vt:lpstr>
      <vt:lpstr>Calibri</vt:lpstr>
      <vt:lpstr>Calibri Light</vt:lpstr>
      <vt:lpstr>Arial</vt:lpstr>
      <vt:lpstr>1_Office Theme</vt:lpstr>
      <vt:lpstr>Office Theme</vt:lpstr>
      <vt:lpstr>Construction  &amp;  Real Estate</vt:lpstr>
      <vt:lpstr>Contributors</vt:lpstr>
      <vt:lpstr>The Forces &amp; Sources of Change</vt:lpstr>
      <vt:lpstr>Current Technologies </vt:lpstr>
      <vt:lpstr>Future Tech </vt:lpstr>
      <vt:lpstr>Construction Productivity  The heart of the issue</vt:lpstr>
      <vt:lpstr>Delivery Methodology Modernization</vt:lpstr>
      <vt:lpstr>PowerPoint Presentation</vt:lpstr>
      <vt:lpstr>PowerPoint Presentation</vt:lpstr>
      <vt:lpstr>PowerPoint Presentation</vt:lpstr>
      <vt:lpstr>PowerPoint Presentation</vt:lpstr>
      <vt:lpstr>BIM</vt:lpstr>
      <vt:lpstr>Prefabrication</vt:lpstr>
      <vt:lpstr>Geothermal  &amp; PV </vt:lpstr>
      <vt:lpstr>FUTURE TECHNOLOGY Net Zero design guidelines becoming the norm</vt:lpstr>
      <vt:lpstr>3D Printing Buildings</vt:lpstr>
      <vt:lpstr>carbon sequestering concrete</vt:lpstr>
      <vt:lpstr>Augmented Reality</vt:lpstr>
      <vt:lpstr>Recommendations</vt:lpstr>
      <vt:lpstr>Recommendations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PAGE/INTRO</dc:title>
  <dc:creator>Pete Wardell</dc:creator>
  <cp:lastModifiedBy>Pete Wardell</cp:lastModifiedBy>
  <cp:revision>53</cp:revision>
  <dcterms:created xsi:type="dcterms:W3CDTF">2016-10-26T15:53:57Z</dcterms:created>
  <dcterms:modified xsi:type="dcterms:W3CDTF">2016-11-18T04:11:27Z</dcterms:modified>
</cp:coreProperties>
</file>