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0" r:id="rId2"/>
    <p:sldId id="315" r:id="rId3"/>
    <p:sldId id="316" r:id="rId4"/>
    <p:sldId id="322" r:id="rId5"/>
    <p:sldId id="323" r:id="rId6"/>
    <p:sldId id="298" r:id="rId7"/>
    <p:sldId id="321" r:id="rId8"/>
    <p:sldId id="317" r:id="rId9"/>
    <p:sldId id="289" r:id="rId10"/>
    <p:sldId id="291" r:id="rId11"/>
    <p:sldId id="292" r:id="rId12"/>
    <p:sldId id="293" r:id="rId13"/>
    <p:sldId id="301" r:id="rId14"/>
    <p:sldId id="302" r:id="rId15"/>
    <p:sldId id="318" r:id="rId16"/>
    <p:sldId id="310" r:id="rId17"/>
    <p:sldId id="306" r:id="rId18"/>
    <p:sldId id="307" r:id="rId19"/>
    <p:sldId id="308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70F"/>
    <a:srgbClr val="658C94"/>
    <a:srgbClr val="000000"/>
    <a:srgbClr val="9A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1429" autoAdjust="0"/>
  </p:normalViewPr>
  <p:slideViewPr>
    <p:cSldViewPr snapToGrid="0">
      <p:cViewPr varScale="1">
        <p:scale>
          <a:sx n="48" d="100"/>
          <a:sy n="48" d="100"/>
        </p:scale>
        <p:origin x="9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46AB-D1B5-4BFA-BBB0-020EA6C3B61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5539-8710-49C5-A5C8-DC9F63CA4B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30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DOUG: Good morning. Today, we are going to talk about disruption in the world of communications and marketing – the collapse of traditional advertising models, the emergence of new competitors and the "end of the world" as we once knew it. And what comes next.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7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SHARON: Re-purposed content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saves advertisers lots of money…effective and efficient.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for this vlog example on YouTube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tips and advice for the aspiring vlogger.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issue looks at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Zoella’s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style and comes bagged with a booklet containing a colouring magazine, quizzes, and a poster.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3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SHARON: Doug mentioned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Google. One of the world’s biggest news aggregators is investing $664 million over 3 years in Europe for innovative projects in digital journalism.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News Initiative (DNI) is a collaboration between Google and news publishers in Europe to support high quality journalism and encourage a more sustainable news ecosystem through technology and innovation.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CA" sz="1200" b="0" i="0" kern="1200" dirty="0">
                <a:solidFill>
                  <a:schemeClr val="tx1"/>
                </a:solidFill>
                <a:effectLst/>
              </a:rPr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96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DOUG:  Consumers demand new ways to have content delivered.  This experiment in Germany – in which content is CUSTOM DELIVERED via IM to each consumer on a one-to-one basis, tailored to their wants – is enabled by the technology we have today.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40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SHARON:  Here's an interesting experiment in Spain, in which  communities – called </a:t>
            </a:r>
            <a:r>
              <a:rPr lang="EN-CA" dirty="0" err="1"/>
              <a:t>socios</a:t>
            </a:r>
            <a:r>
              <a:rPr lang="EN-CA" dirty="0"/>
              <a:t> – contribute to support independent journalism. This revenue stream supplements advertising revenue, which still forms the majority of income.  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16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DOUG:  If you look at what is going wrong in Canadian newspapers, and in particular the Postmedia/Sun chain, it is the decision to try to cost-cut their way to survival. As revenues drop, these papers have rapidly cut content – which means that consumers are being asked to patronize a product that keeps getting worse.  We KNOW that won't  work.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01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DOUG:  So, if good content is an absolute condition for success, how do you cut costs?  You have to start by re-engineering the way content is gathered, filtered and delivered. It is essentially a  massive retooling project, in which media look at every task they do and find more efficient ways of achieving the end goal.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28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DOUG:  It is shocking how small business,</a:t>
            </a:r>
            <a:r>
              <a:rPr lang="EN-US" baseline="0" dirty="0"/>
              <a:t> not-for-profits, and the </a:t>
            </a:r>
            <a:r>
              <a:rPr lang="EN-US" dirty="0"/>
              <a:t>media – even with all the consolidation – have not learned</a:t>
            </a:r>
            <a:r>
              <a:rPr lang="EN-US" baseline="0" dirty="0"/>
              <a:t> from solopreneurs in the digital age. They have not learned to </a:t>
            </a:r>
            <a:r>
              <a:rPr lang="EN-US" dirty="0"/>
              <a:t>pool resources.  Independent community newspapers</a:t>
            </a:r>
            <a:r>
              <a:rPr lang="en-CA" dirty="0"/>
              <a:t> would do much better if they</a:t>
            </a:r>
            <a:r>
              <a:rPr lang="en-CA" baseline="0" dirty="0"/>
              <a:t> </a:t>
            </a:r>
            <a:r>
              <a:rPr lang="en-CA" dirty="0"/>
              <a:t>found a way to </a:t>
            </a:r>
            <a:r>
              <a:rPr lang="EN-US" dirty="0"/>
              <a:t>share resources. 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926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SHARON: Business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rely on media outlets to reach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audiences. Companies now should be thinking of how they can create their own audience…by developing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relationships with followers who know and trust them.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29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SHARON: O</a:t>
            </a:r>
            <a:r>
              <a:rPr lang="en-US" dirty="0"/>
              <a:t>u</a:t>
            </a:r>
            <a:r>
              <a:rPr lang="EN-US" dirty="0"/>
              <a:t>r collaborator</a:t>
            </a:r>
            <a:r>
              <a:rPr lang="EN-US" baseline="0" dirty="0"/>
              <a:t> </a:t>
            </a:r>
            <a:r>
              <a:rPr lang="EN-US" dirty="0"/>
              <a:t>Brian and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Servus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Credit Union are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doing some of this and 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lready see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potential. Your employees are enthusiastic about your company so make it easier for them to tell that story while minimizing risk. </a:t>
            </a:r>
            <a:r>
              <a:rPr lang="en-CA" sz="1200" dirty="0"/>
              <a:t>Train and trust employees, ensure management understands the technical systems, and build a community of fans to share stories. Regularly monitor content distribution and engagement.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32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SHARON: </a:t>
            </a:r>
            <a:r>
              <a:rPr lang="en-CA" dirty="0"/>
              <a:t>We’re inside </a:t>
            </a:r>
            <a:r>
              <a:rPr lang="en-CA" baseline="0" dirty="0"/>
              <a:t>a different vortex going forward for communications and marketing.  No longer are we depending on a single spokesperson’s voice to articulate the company position for Big Business and the Community…but also for small business that contributes to Alberta’s changing economy.   It’s a challenging space for old-school communicators…because they’re being asked to give up control…and to widen their circles of influence in real time that engages their wider communities. </a:t>
            </a:r>
            <a:endParaRPr lang="en-CA" dirty="0"/>
          </a:p>
          <a:p>
            <a:endParaRPr lang="en-US" dirty="0"/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3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DOUG: This presentation is a collaboration of the three people who see on this slide. I'm Doug, this is Sharon and we also thank Brian </a:t>
            </a:r>
            <a:r>
              <a:rPr lang="EN-CA" dirty="0" err="1"/>
              <a:t>Mulawka</a:t>
            </a:r>
            <a:r>
              <a:rPr lang="EN-CA" dirty="0"/>
              <a:t> for his input. 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08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SHARON: There’s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epic disruption in all quadrants when it comes to media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…communications…marketing.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ads don’t play on smartphones….Ad blockers are on the rise…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mobile ad models are being introduced every day.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And, as we saw in the recent U.S. election, the line has blurred between facts, opinion and even lies.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DOUG: So journalism in the traditional sense is on life support. And this raises questions about how to revive it. Have</a:t>
            </a:r>
            <a:r>
              <a:rPr lang="EN-CA" sz="1200" baseline="0" dirty="0"/>
              <a:t> a look at this </a:t>
            </a:r>
            <a:r>
              <a:rPr lang="EN-CA" sz="1200" dirty="0"/>
              <a:t>interesting experiment in the U.K. where</a:t>
            </a:r>
            <a:r>
              <a:rPr lang="EN-CA" sz="1200" baseline="0" dirty="0"/>
              <a:t> the BBC funded loc</a:t>
            </a:r>
            <a:r>
              <a:rPr lang="en-CA" sz="1200" baseline="0" dirty="0"/>
              <a:t>al</a:t>
            </a:r>
            <a:r>
              <a:rPr lang="EN-CA" sz="1200" baseline="0" dirty="0"/>
              <a:t> reporters at local outlets to provide reports to the </a:t>
            </a:r>
            <a:r>
              <a:rPr lang="EN-CA" sz="1200" dirty="0"/>
              <a:t>broadcaster. It both enhanced journalism and added to </a:t>
            </a:r>
            <a:r>
              <a:rPr lang="en-CA" sz="1200" dirty="0"/>
              <a:t>accountability.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3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SHARON: </a:t>
            </a:r>
            <a:r>
              <a:rPr lang="EN-CA" sz="1200" baseline="0" dirty="0"/>
              <a:t> </a:t>
            </a:r>
            <a:r>
              <a:rPr lang="EN-CA" sz="1200" dirty="0"/>
              <a:t>People are loving the</a:t>
            </a:r>
            <a:r>
              <a:rPr lang="EN-CA" sz="1200" baseline="0" dirty="0"/>
              <a:t>ir news aggregators</a:t>
            </a:r>
            <a:r>
              <a:rPr lang="en-CA" sz="1200" baseline="0" dirty="0"/>
              <a:t>…they like the </a:t>
            </a:r>
            <a:r>
              <a:rPr lang="en-CA" sz="1200" dirty="0"/>
              <a:t>speed of updates and multiple sources into one place. Yet,</a:t>
            </a:r>
            <a:r>
              <a:rPr lang="en-CA" sz="1200" baseline="0" dirty="0"/>
              <a:t> they also </a:t>
            </a:r>
            <a:r>
              <a:rPr lang="en-CA" sz="1200" dirty="0"/>
              <a:t>prefer social networks for interactivity. Should we care</a:t>
            </a:r>
            <a:r>
              <a:rPr lang="en-CA" sz="1200" baseline="0" dirty="0"/>
              <a:t> about 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ncreasing closed mindedness, deepening biases? We just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to look south to see how those hard lines have been drawn!</a:t>
            </a:r>
            <a:endParaRPr lang="en-US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91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DOUG: What’s the federal government doing?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 things.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it is giving</a:t>
            </a:r>
            <a:r>
              <a:rPr lang="en-CA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the CBC $675 million over 5 years to drive our public broadcaster’s shift </a:t>
            </a:r>
            <a:r>
              <a:rPr lang="en-CA" sz="1200" kern="1200" baseline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to a digital platform</a:t>
            </a:r>
            <a:r>
              <a:rPr lang="en-CA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. But, in classic</a:t>
            </a:r>
            <a:r>
              <a:rPr lang="en-CA" sz="1200" kern="1200" baseline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Canadian style, it has also </a:t>
            </a:r>
            <a:r>
              <a:rPr lang="en-CA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asked a think tank to study the problem with newspapers</a:t>
            </a:r>
            <a:r>
              <a:rPr lang="en-CA" sz="1200" kern="1200" baseline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. Compare that to Europe, where </a:t>
            </a:r>
            <a:r>
              <a:rPr lang="en-CA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Google is funding innovation experiments.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27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DOUG: Change starts with moving away from every</a:t>
            </a:r>
            <a:r>
              <a:rPr lang="en-CA" baseline="0" dirty="0"/>
              <a:t> bit of conventional wisdom that existed in the past. In its place is embracing social enterprise and all that comes with it.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20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SHARON: This has been sacred territor</a:t>
            </a:r>
            <a:r>
              <a:rPr lang="en-US" dirty="0"/>
              <a:t>y</a:t>
            </a:r>
            <a:r>
              <a:rPr lang="EN-US" baseline="0" dirty="0"/>
              <a:t> until now</a:t>
            </a:r>
            <a:r>
              <a:rPr lang="en-US" baseline="0" dirty="0"/>
              <a:t>… ad people should never darken the doors of a news reporter…Yet, here’s what’s possible…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gets quality content they can use by just editing and fact checking, saving them a great deal of time/money. Companies get the reputational benefits and increased credibility that come with being seen as a partner with media.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39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DOUG: One of the new realities is the desire of many organizations to talk directly to their audiences – but not in a deceptive way. Valid, interesting content can run beside editorial content – AS LONG AS it is identified as such. Consider, for example, a paid feature on advances in cancer research, funded by an advertiser. It's interesting, value-added content that a journalist might not be planning to write about in the near future. Of course, this all hinges on keeping the content fact-based and free from biases that benefit the advertiser. If those</a:t>
            </a:r>
            <a:r>
              <a:rPr lang="EN-US" baseline="0" dirty="0"/>
              <a:t> biases appear, it will hurt both the advertiser AND the media outlet.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539-8710-49C5-A5C8-DC9F63CA4BA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83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7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55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9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01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5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88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37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45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39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89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7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66" y="272526"/>
            <a:ext cx="11430964" cy="74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66" y="1471280"/>
            <a:ext cx="11430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F0C2-C2D4-417F-A2F6-3455554ED9FD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D84B9-7275-4776-8E00-405BBC06A1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9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71856"/>
            <a:ext cx="12192000" cy="3072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64" y="5980319"/>
            <a:ext cx="9144000" cy="523952"/>
          </a:xfrm>
        </p:spPr>
        <p:txBody>
          <a:bodyPr>
            <a:normAutofit/>
          </a:bodyPr>
          <a:lstStyle/>
          <a:p>
            <a:r>
              <a:rPr lang="en-CA" sz="2400" i="1" dirty="0"/>
              <a:t>Big ideas to rebuild business models</a:t>
            </a:r>
            <a:endParaRPr lang="en-CA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16" y="873783"/>
            <a:ext cx="6926414" cy="48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50" y="2364045"/>
            <a:ext cx="5976281" cy="1925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3. Adjacencies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Stories conceived by advertisers, positioned next to newsroom journalism...BUT…identified distinctly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2042" r="14569" b="2157"/>
          <a:stretch/>
        </p:blipFill>
        <p:spPr>
          <a:xfrm>
            <a:off x="6688485" y="1420886"/>
            <a:ext cx="5503512" cy="37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082" y="2479491"/>
            <a:ext cx="6721039" cy="203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4. Multi-platform Repurposing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Tell the story many tines using the full pallet of media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~Vlog Squad by Time Inc. UK</a:t>
            </a: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inpublishing.co.uk/images/news/vlog_squad_jul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7" y="764829"/>
            <a:ext cx="3666412" cy="501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4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31" y="2257479"/>
            <a:ext cx="5976281" cy="2031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5. Use Google to innovate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Scope Google for ideas on what has worked in Europe. Consider those models to gain efficiencies and grow revenue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55" y="1376485"/>
            <a:ext cx="5687960" cy="37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459912"/>
            <a:ext cx="5888396" cy="1234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66" y="272526"/>
            <a:ext cx="11430964" cy="1725086"/>
          </a:xfrm>
        </p:spPr>
        <p:txBody>
          <a:bodyPr>
            <a:normAutofit/>
          </a:bodyPr>
          <a:lstStyle/>
          <a:p>
            <a:r>
              <a:rPr lang="en-CA" dirty="0"/>
              <a:t>Sample: </a:t>
            </a:r>
            <a:r>
              <a:rPr lang="en-CA" i="1" dirty="0" err="1"/>
              <a:t>Spectrm</a:t>
            </a:r>
            <a:r>
              <a:rPr lang="en-CA" dirty="0"/>
              <a:t>, Germany</a:t>
            </a:r>
            <a:br>
              <a:rPr lang="en-CA" dirty="0"/>
            </a:br>
            <a:r>
              <a:rPr lang="en-CA" sz="3600" dirty="0"/>
              <a:t>Instant Messengers Distribute Journalistic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6" y="3940074"/>
            <a:ext cx="5628931" cy="12550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The German start-up </a:t>
            </a:r>
            <a:r>
              <a:rPr lang="en-CA" sz="1800" i="1" dirty="0" err="1"/>
              <a:t>Spectrm</a:t>
            </a:r>
            <a:r>
              <a:rPr lang="en-CA" sz="1800" dirty="0"/>
              <a:t> built an artificial intelligence engine to help publishers communicate directly with readers--and distribute content--on a 1:1 basis through instant messaging apps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5" y="2451030"/>
            <a:ext cx="6344375" cy="2977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868" y="2608523"/>
            <a:ext cx="5533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FFFFFF"/>
                </a:solidFill>
              </a:rPr>
              <a:t>Traditional media giants are planting their flat in Digital Media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8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08212" y="3037147"/>
            <a:ext cx="6083788" cy="1234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Sample:</a:t>
            </a:r>
            <a:r>
              <a:rPr lang="en-CA" i="1" dirty="0"/>
              <a:t> </a:t>
            </a:r>
            <a:r>
              <a:rPr lang="en-CA" i="1" dirty="0" err="1"/>
              <a:t>eldiario.es,</a:t>
            </a:r>
            <a:r>
              <a:rPr lang="en-CA" dirty="0" err="1"/>
              <a:t>Spain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349" y="4490667"/>
            <a:ext cx="5628931" cy="10419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1800" dirty="0" err="1"/>
              <a:t>socios</a:t>
            </a:r>
            <a:r>
              <a:rPr lang="en-CA" sz="1800" dirty="0"/>
              <a:t> primarily pay to support the mission of independent journalism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0167" y="3159118"/>
            <a:ext cx="5533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FFFFFF"/>
                </a:solidFill>
              </a:rPr>
              <a:t>18,000 paying members, and its eye on the next several million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801"/>
            <a:ext cx="6175458" cy="41848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42765" y="1783532"/>
            <a:ext cx="5849235" cy="104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Advertising makes up 60% of the site’s revenue stream, but another significant portion — around 40% — now comes from </a:t>
            </a:r>
            <a:r>
              <a:rPr lang="en-CA" sz="1800" dirty="0" err="1"/>
              <a:t>socios</a:t>
            </a:r>
            <a:r>
              <a:rPr lang="en-CA" sz="1800" dirty="0"/>
              <a:t>,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134631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783" y="2355164"/>
            <a:ext cx="5949637" cy="1996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6. Put journalism first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Reinvest in quality journalism. This may seem counter-intuitive because it adds to costs, but quality journalism is at the core</a:t>
            </a: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993" y="5778884"/>
            <a:ext cx="5372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b="1" i="1" dirty="0"/>
              <a:t>Discover</a:t>
            </a:r>
            <a:r>
              <a:rPr lang="x-none" sz="1400" dirty="0"/>
              <a:t> </a:t>
            </a:r>
            <a:r>
              <a:rPr lang="x-none" sz="1400" b="1" i="1" dirty="0"/>
              <a:t>what your audiences are willing to pay for</a:t>
            </a:r>
            <a:r>
              <a:rPr lang="en-US" sz="1400" dirty="0"/>
              <a:t> </a:t>
            </a:r>
          </a:p>
          <a:p>
            <a:r>
              <a:rPr lang="en-US" sz="1400" dirty="0"/>
              <a:t>from the freemium level to mastermind groups with access to editorial teams.</a:t>
            </a:r>
            <a:r>
              <a:rPr lang="en-US" sz="1400" b="1" i="1" dirty="0"/>
              <a:t> </a:t>
            </a:r>
            <a:r>
              <a:rPr lang="en-US" sz="1400" dirty="0"/>
              <a:t>Readers crave compelling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" y="817009"/>
            <a:ext cx="5523706" cy="47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05" y="2665984"/>
            <a:ext cx="5976281" cy="12148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7. Streamline processes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Rethink processes from beginning to end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7572" y="5784165"/>
            <a:ext cx="3543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Focus outlets on high-value tasks</a:t>
            </a:r>
            <a:r>
              <a:rPr lang="en-US" sz="1400" dirty="0"/>
              <a:t>, eliminate low-value work that can eat up time and reduce multi-tasking, which can undermine the goal of excellence</a:t>
            </a:r>
            <a:endParaRPr lang="x-none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498" b="5457"/>
          <a:stretch/>
        </p:blipFill>
        <p:spPr>
          <a:xfrm>
            <a:off x="8185824" y="266418"/>
            <a:ext cx="3535459" cy="54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783" y="2488373"/>
            <a:ext cx="5949637" cy="1552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8. Pool resources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The people who “get this” will thrive and tools will help them get there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884" y="5371556"/>
            <a:ext cx="5159507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sz="1400" b="1" i="1" dirty="0">
                <a:solidFill>
                  <a:srgbClr val="000000"/>
                </a:solidFill>
              </a:rPr>
              <a:t>The Age of Collaboration </a:t>
            </a:r>
            <a:r>
              <a:rPr lang="en-US" sz="1400" b="1" i="1" dirty="0">
                <a:solidFill>
                  <a:srgbClr val="000000"/>
                </a:solidFill>
              </a:rPr>
              <a:t>is </a:t>
            </a:r>
            <a:r>
              <a:rPr lang="x-none" sz="1400" b="1" i="1" dirty="0"/>
              <a:t>based on</a:t>
            </a:r>
            <a:r>
              <a:rPr lang="en-US" sz="1400" b="1" i="1" dirty="0"/>
              <a:t> the</a:t>
            </a:r>
            <a:r>
              <a:rPr lang="x-none" sz="1400" b="1" i="1" dirty="0"/>
              <a:t> “co-op” model</a:t>
            </a:r>
            <a:r>
              <a:rPr lang="en-US" sz="1400" dirty="0"/>
              <a:t>. </a:t>
            </a:r>
            <a:r>
              <a:rPr lang="x-none" sz="1400" dirty="0"/>
              <a:t>Third parties can do low-value work efficiently and at competitive prices</a:t>
            </a:r>
            <a:r>
              <a:rPr lang="en-US" sz="1400" dirty="0"/>
              <a:t>. “Don’t buy a combine, share it”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41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09" y="1982173"/>
            <a:ext cx="4892745" cy="2555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9. Market to engage subscribers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Use marketing strategies to build relationships that align with readers, audience members, and potential subscribers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01" y="1261037"/>
            <a:ext cx="6039591" cy="38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628" y="2488373"/>
            <a:ext cx="5949637" cy="1802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10. Build social enterprise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FFFFFF"/>
                </a:solidFill>
              </a:rPr>
              <a:t>Encourage AB CEOs and C-suite to commit to social enterprise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411" y="5503583"/>
            <a:ext cx="48298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i="1" dirty="0"/>
              <a:t>Promote an open and inclusive internal culture </a:t>
            </a:r>
            <a:r>
              <a:rPr lang="en-CA" sz="1400" dirty="0"/>
              <a:t>and lead by example. Train and trust employees, ensure management understands the technical systems, and build a community of fans to share stories. Regularly monitor content distribution and engagement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" y="1021262"/>
            <a:ext cx="5060935" cy="4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946255"/>
            <a:ext cx="12192000" cy="30357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96" y="2086909"/>
            <a:ext cx="12192000" cy="2779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Contributors	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63" y="2442193"/>
            <a:ext cx="2238113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x-none" sz="2000" b="1" dirty="0">
                <a:solidFill>
                  <a:srgbClr val="FFFFFF"/>
                </a:solidFill>
              </a:rPr>
              <a:t>Sharon MacLean</a:t>
            </a: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x-none" dirty="0">
                <a:solidFill>
                  <a:schemeClr val="bg2">
                    <a:lumMod val="75000"/>
                  </a:schemeClr>
                </a:solidFill>
              </a:rPr>
              <a:t>President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0540" y="3139284"/>
            <a:ext cx="2139193" cy="1480178"/>
            <a:chOff x="1097436" y="2699685"/>
            <a:chExt cx="1768948" cy="1216634"/>
          </a:xfrm>
        </p:grpSpPr>
        <p:sp>
          <p:nvSpPr>
            <p:cNvPr id="48" name="Round Diagonal Corner Rectangle 47"/>
            <p:cNvSpPr/>
            <p:nvPr/>
          </p:nvSpPr>
          <p:spPr>
            <a:xfrm>
              <a:off x="1097436" y="2699685"/>
              <a:ext cx="1768948" cy="121663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0896" y="2712093"/>
              <a:ext cx="1242027" cy="117815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00317" y="2442201"/>
            <a:ext cx="2403222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Doug Firby</a:t>
            </a:r>
          </a:p>
          <a:p>
            <a:pPr lvl="0">
              <a:lnSpc>
                <a:spcPct val="90000"/>
              </a:lnSpc>
            </a:pPr>
            <a:r>
              <a:rPr lang="x-none" dirty="0">
                <a:solidFill>
                  <a:srgbClr val="AFABAB"/>
                </a:solidFill>
              </a:rPr>
              <a:t>President </a:t>
            </a:r>
            <a:r>
              <a:rPr lang="en-US" dirty="0">
                <a:solidFill>
                  <a:srgbClr val="AFABAB"/>
                </a:solidFill>
              </a:rPr>
              <a:t>&amp; Publisher</a:t>
            </a:r>
            <a:endParaRPr lang="x-none" dirty="0">
              <a:solidFill>
                <a:srgbClr val="AFABA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7792" y="3100454"/>
            <a:ext cx="2176415" cy="1534183"/>
            <a:chOff x="5310859" y="2175045"/>
            <a:chExt cx="2637494" cy="2235962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5310859" y="2175045"/>
              <a:ext cx="2637494" cy="2235962"/>
            </a:xfrm>
            <a:prstGeom prst="round2Diag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7847" y="2378227"/>
              <a:ext cx="2383516" cy="1863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9035336" y="2326754"/>
            <a:ext cx="254958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Brian Mulawka</a:t>
            </a:r>
          </a:p>
          <a:p>
            <a:pPr lvl="0">
              <a:lnSpc>
                <a:spcPct val="90000"/>
              </a:lnSpc>
            </a:pPr>
            <a:r>
              <a:rPr lang="en-US" sz="1600" dirty="0">
                <a:solidFill>
                  <a:srgbClr val="AFABAB"/>
                </a:solidFill>
              </a:rPr>
              <a:t>Senior public relations &amp; social media professional</a:t>
            </a:r>
            <a:endParaRPr lang="x-none" sz="1600" dirty="0">
              <a:solidFill>
                <a:srgbClr val="AFABA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65551" y="3154380"/>
            <a:ext cx="2289156" cy="1465082"/>
            <a:chOff x="9222298" y="2708564"/>
            <a:chExt cx="1768948" cy="1181113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9222298" y="2708564"/>
              <a:ext cx="1768948" cy="1181113"/>
            </a:xfrm>
            <a:prstGeom prst="round2Diag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2543" y="2744087"/>
              <a:ext cx="1170067" cy="110989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6" y="3585089"/>
            <a:ext cx="2148508" cy="5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62820"/>
            <a:ext cx="6757669" cy="2757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Communications and Marketing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45" y="2855742"/>
            <a:ext cx="4429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The future belongs to the corporation that recognizes its strength is the sum of personal brands belonging to all who work there…to business partners…sponsors…interest groups…and customers.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02344" y="1440547"/>
            <a:ext cx="6789656" cy="4478623"/>
            <a:chOff x="5402344" y="1440547"/>
            <a:chExt cx="6789656" cy="4478623"/>
          </a:xfrm>
        </p:grpSpPr>
        <p:pic>
          <p:nvPicPr>
            <p:cNvPr id="10" name="Picture 9" descr="37227067_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344" y="1440547"/>
              <a:ext cx="6789656" cy="44786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57276" y="1999706"/>
              <a:ext cx="343096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6D070F"/>
                  </a:solidFill>
                  <a:latin typeface="+mj-lt"/>
                  <a:cs typeface="Cambria"/>
                </a:rPr>
                <a:t>It’s Clear Sailing for Communications and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9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19635" y="1625156"/>
            <a:ext cx="3868720" cy="19394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52699" y="1625156"/>
            <a:ext cx="3186263" cy="1929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3605518"/>
            <a:ext cx="7131040" cy="19010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Forces of social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993"/>
            <a:ext cx="4601041" cy="388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5961" y="1992394"/>
            <a:ext cx="2780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Fragmentation of media</a:t>
            </a:r>
          </a:p>
          <a:p>
            <a:r>
              <a:rPr lang="en-US" sz="1600" dirty="0">
                <a:solidFill>
                  <a:srgbClr val="FFFFFF"/>
                </a:solidFill>
              </a:rPr>
              <a:t>Readers and viewers are leaving while advertisers question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4114" y="2045677"/>
            <a:ext cx="2780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Ad Investment Shift</a:t>
            </a:r>
          </a:p>
          <a:p>
            <a:r>
              <a:rPr lang="en-US" sz="1600" dirty="0">
                <a:solidFill>
                  <a:srgbClr val="FFFFFF"/>
                </a:solidFill>
              </a:rPr>
              <a:t>Ad spending shifting from traditional media platforms to 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2538" y="3904888"/>
            <a:ext cx="5313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Challenges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- Smartphone dilemma, ad blockers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- Reporting resources cut, investigative journalism</a:t>
            </a:r>
          </a:p>
          <a:p>
            <a:r>
              <a:rPr lang="en-US" sz="1600" dirty="0">
                <a:solidFill>
                  <a:schemeClr val="bg1"/>
                </a:solidFill>
              </a:rPr>
              <a:t>- CEOs slow to embrace social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328874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4619" y="2039784"/>
            <a:ext cx="5624286" cy="371716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66" y="272526"/>
            <a:ext cx="11845940" cy="1148311"/>
          </a:xfrm>
        </p:spPr>
        <p:txBody>
          <a:bodyPr>
            <a:noAutofit/>
          </a:bodyPr>
          <a:lstStyle/>
          <a:p>
            <a:r>
              <a:rPr lang="en-US" dirty="0"/>
              <a:t>Should government bail out journalism media?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39" y="2260955"/>
            <a:ext cx="506844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CA" sz="2000" dirty="0">
                <a:solidFill>
                  <a:srgbClr val="FFFFFF"/>
                </a:solidFill>
              </a:rPr>
              <a:t>The BBC gave $15-million </a:t>
            </a:r>
            <a:r>
              <a:rPr lang="en-CA" sz="2000" dirty="0" err="1">
                <a:solidFill>
                  <a:srgbClr val="FFFFFF"/>
                </a:solidFill>
              </a:rPr>
              <a:t>Cdn</a:t>
            </a:r>
            <a:r>
              <a:rPr lang="en-CA" sz="2000" dirty="0">
                <a:solidFill>
                  <a:srgbClr val="FFFFFF"/>
                </a:solidFill>
              </a:rPr>
              <a:t> to pay for 150 local reporters employed by local news organizations to cover municipal politics and provide their reports, including video and audio, to all local news media websites.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80" y="2029841"/>
            <a:ext cx="5000252" cy="37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66" y="272526"/>
            <a:ext cx="11430964" cy="1110593"/>
          </a:xfrm>
        </p:spPr>
        <p:txBody>
          <a:bodyPr/>
          <a:lstStyle/>
          <a:p>
            <a:r>
              <a:rPr lang="en-US" dirty="0"/>
              <a:t>7 trends in digital news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1750246"/>
            <a:ext cx="12041840" cy="4303086"/>
            <a:chOff x="159853" y="1328215"/>
            <a:chExt cx="12041840" cy="4303086"/>
          </a:xfrm>
        </p:grpSpPr>
        <p:sp>
          <p:nvSpPr>
            <p:cNvPr id="18" name="Rectangle 17"/>
            <p:cNvSpPr/>
            <p:nvPr/>
          </p:nvSpPr>
          <p:spPr>
            <a:xfrm>
              <a:off x="4071674" y="5048375"/>
              <a:ext cx="8120325" cy="436275"/>
            </a:xfrm>
            <a:prstGeom prst="rect">
              <a:avLst/>
            </a:prstGeom>
            <a:solidFill>
              <a:srgbClr val="658C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73672" y="4437590"/>
              <a:ext cx="8828021" cy="436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56282" y="3846195"/>
              <a:ext cx="9545411" cy="4362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61864" y="3245105"/>
              <a:ext cx="10030135" cy="436275"/>
            </a:xfrm>
            <a:prstGeom prst="rect">
              <a:avLst/>
            </a:prstGeom>
            <a:solidFill>
              <a:srgbClr val="9AD1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92946" y="2614930"/>
              <a:ext cx="10699053" cy="4362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947" y="2004145"/>
              <a:ext cx="11048052" cy="4362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5252" y="1386385"/>
              <a:ext cx="11406748" cy="436275"/>
            </a:xfrm>
            <a:prstGeom prst="rect">
              <a:avLst/>
            </a:prstGeom>
            <a:solidFill>
              <a:srgbClr val="658C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292887" y="5087611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CA" b="1" dirty="0"/>
                <a:t>Trust</a:t>
              </a:r>
              <a:r>
                <a:rPr lang="en-CA" dirty="0"/>
                <a:t> matters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9853" y="5354302"/>
              <a:ext cx="19591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i="1" dirty="0"/>
                <a:t> Source: Reuters Institute </a:t>
              </a:r>
              <a:endParaRPr lang="en-US" sz="1200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6097" y="1421456"/>
              <a:ext cx="530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CA" dirty="0"/>
                <a:t>Rise of </a:t>
              </a:r>
              <a:r>
                <a:rPr lang="en-CA" b="1" dirty="0"/>
                <a:t>distributed content</a:t>
              </a:r>
              <a:r>
                <a:rPr lang="en-CA" dirty="0"/>
                <a:t> via social media sites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7445" y="2040039"/>
              <a:ext cx="86532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CA" dirty="0"/>
                <a:t>Women are much more likely to </a:t>
              </a:r>
              <a:r>
                <a:rPr lang="en-CA" b="1" dirty="0"/>
                <a:t>use social media</a:t>
              </a:r>
              <a:r>
                <a:rPr lang="en-CA" dirty="0"/>
                <a:t> to find news over a website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6680" y="2659865"/>
              <a:ext cx="10524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CA" dirty="0"/>
                <a:t>Shared content is big for people and their passions - politics, business, technology, or the environment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25223" y="3283114"/>
              <a:ext cx="3314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CA" dirty="0"/>
                <a:t>The rise of </a:t>
              </a:r>
              <a:r>
                <a:rPr lang="en-CA" b="1" dirty="0"/>
                <a:t>news aggregators</a:t>
              </a:r>
              <a:r>
                <a:rPr lang="en-CA" dirty="0"/>
                <a:t>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2355" y="3874945"/>
              <a:ext cx="23397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CA" dirty="0"/>
                <a:t>Algorithms </a:t>
              </a:r>
              <a:r>
                <a:rPr lang="en-CA" dirty="0" err="1"/>
                <a:t>vs</a:t>
              </a:r>
              <a:r>
                <a:rPr lang="en-CA" dirty="0"/>
                <a:t> editors 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42921" y="4466558"/>
              <a:ext cx="44063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CA" dirty="0"/>
                <a:t>The rise of mobile – and destination apps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584" y="1328215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346" y="1984755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7041" y="2595540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6264" y="3206325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1292" y="3807415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08683" y="4398810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5461" y="5019290"/>
              <a:ext cx="45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658C94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14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708119"/>
            <a:ext cx="12192000" cy="13661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23873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globalspeakers.com/wp-content/uploads/2013/07/Ed-Greenspon-HiRes4-11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39" y="1528434"/>
            <a:ext cx="7184027" cy="261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41" y="339470"/>
            <a:ext cx="10515600" cy="853505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Arial"/>
                <a:cs typeface="Arial"/>
              </a:rPr>
              <a:t>Responses to the aftershock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806" y="4896391"/>
            <a:ext cx="3302934" cy="11601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x-none" sz="2400" b="1" dirty="0">
                <a:latin typeface="Arial"/>
                <a:cs typeface="Arial"/>
              </a:rPr>
              <a:t>Federal government</a:t>
            </a:r>
            <a:endParaRPr lang="en-CA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x-none" sz="1800" dirty="0">
                <a:latin typeface="Arial"/>
                <a:cs typeface="Arial"/>
              </a:rPr>
              <a:t>Considering whether it should intervene - support</a:t>
            </a:r>
            <a:endParaRPr lang="en-CA" sz="18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6345" y="4895460"/>
            <a:ext cx="3170754" cy="992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x-none" sz="2400" b="1" dirty="0">
                <a:solidFill>
                  <a:prstClr val="black"/>
                </a:solidFill>
                <a:latin typeface="Arial"/>
                <a:cs typeface="Arial"/>
              </a:rPr>
              <a:t>Google</a:t>
            </a:r>
            <a:endParaRPr lang="en-CA"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x-none" dirty="0">
                <a:solidFill>
                  <a:prstClr val="black"/>
                </a:solidFill>
                <a:latin typeface="Arial"/>
                <a:cs typeface="Arial"/>
              </a:rPr>
              <a:t>Subsidizing experimentation and innovation in Europe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71" y="4864836"/>
            <a:ext cx="957062" cy="9570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87950" y="4890892"/>
            <a:ext cx="1025071" cy="916214"/>
            <a:chOff x="8427358" y="1669143"/>
            <a:chExt cx="1025071" cy="916214"/>
          </a:xfrm>
        </p:grpSpPr>
        <p:sp>
          <p:nvSpPr>
            <p:cNvPr id="9" name="Rectangle 8"/>
            <p:cNvSpPr/>
            <p:nvPr/>
          </p:nvSpPr>
          <p:spPr>
            <a:xfrm>
              <a:off x="8427358" y="1669143"/>
              <a:ext cx="1025071" cy="916214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4357" y="1759858"/>
              <a:ext cx="734785" cy="73478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032427" y="3445652"/>
            <a:ext cx="2602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Edward </a:t>
            </a:r>
            <a:r>
              <a:rPr lang="en-US" dirty="0" err="1">
                <a:solidFill>
                  <a:schemeClr val="bg1"/>
                </a:solidFill>
              </a:rPr>
              <a:t>Greenspon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President &amp; CEO</a:t>
            </a:r>
          </a:p>
        </p:txBody>
      </p:sp>
    </p:spTree>
    <p:extLst>
      <p:ext uri="{BB962C8B-B14F-4D97-AF65-F5344CB8AC3E}">
        <p14:creationId xmlns:p14="http://schemas.microsoft.com/office/powerpoint/2010/main" val="208707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64914"/>
            <a:ext cx="12192000" cy="2939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390" y="2060286"/>
            <a:ext cx="10515600" cy="258211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10 Big Ideas for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241049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50" y="2470612"/>
            <a:ext cx="5976281" cy="1599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1. Abandon old paradigms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Kill old business models and </a:t>
            </a:r>
            <a:r>
              <a:rPr lang="en-CA" sz="2400" dirty="0" err="1">
                <a:solidFill>
                  <a:schemeClr val="bg1"/>
                </a:solidFill>
              </a:rPr>
              <a:t>outdated</a:t>
            </a:r>
            <a:r>
              <a:rPr lang="en-CA" sz="2400" dirty="0">
                <a:solidFill>
                  <a:schemeClr val="bg1"/>
                </a:solidFill>
              </a:rPr>
              <a:t> marketing techniques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92" y="1420887"/>
            <a:ext cx="5537757" cy="3691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3042" y="638478"/>
            <a:ext cx="2510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b="1" i="1" dirty="0"/>
              <a:t>Look at your people </a:t>
            </a:r>
            <a:r>
              <a:rPr lang="x-none" sz="1400" dirty="0"/>
              <a:t>– some may have trouble adapting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1082" y="5399876"/>
            <a:ext cx="26733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b="1" i="1" dirty="0">
                <a:solidFill>
                  <a:srgbClr val="000000"/>
                </a:solidFill>
              </a:rPr>
              <a:t>Embrace social </a:t>
            </a:r>
            <a:r>
              <a:rPr lang="en-CA" sz="1400" b="1" i="1" dirty="0">
                <a:solidFill>
                  <a:srgbClr val="000000"/>
                </a:solidFill>
              </a:rPr>
              <a:t>enterprise </a:t>
            </a:r>
            <a:r>
              <a:rPr lang="x-none" sz="1400" dirty="0">
                <a:solidFill>
                  <a:srgbClr val="000000"/>
                </a:solidFill>
              </a:rPr>
              <a:t>yourself, learn how the platforms work, and how they can drive your company’s success or failure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9680772" y="5399880"/>
            <a:ext cx="2422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b="1" i="1" dirty="0">
                <a:solidFill>
                  <a:srgbClr val="000000"/>
                </a:solidFill>
              </a:rPr>
              <a:t>Determine competencies </a:t>
            </a:r>
            <a:r>
              <a:rPr lang="x-none" sz="1400" dirty="0">
                <a:solidFill>
                  <a:srgbClr val="000000"/>
                </a:solidFill>
              </a:rPr>
              <a:t>of your board members, your management team, and your employees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2943" y="641340"/>
            <a:ext cx="2251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</a:rPr>
              <a:t>Train everyone</a:t>
            </a:r>
            <a:r>
              <a:rPr lang="en-US" sz="1400" dirty="0">
                <a:solidFill>
                  <a:srgbClr val="000000"/>
                </a:solidFill>
              </a:rPr>
              <a:t> on the latest platforms and tools</a:t>
            </a:r>
            <a:endParaRPr lang="en-CA" sz="1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0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326"/>
            <a:ext cx="12192000" cy="273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244" y="2479492"/>
            <a:ext cx="5610906" cy="1599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2. Strategic Alliances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Closer strategic ties between newsroom and corporate brands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6494" r="16942"/>
          <a:stretch/>
        </p:blipFill>
        <p:spPr>
          <a:xfrm>
            <a:off x="0" y="1423873"/>
            <a:ext cx="5659394" cy="36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1436</Words>
  <Application>Microsoft Office PowerPoint</Application>
  <PresentationFormat>Widescreen</PresentationFormat>
  <Paragraphs>122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Big ideas to rebuild business models</vt:lpstr>
      <vt:lpstr>Contributors </vt:lpstr>
      <vt:lpstr>Forces of social change</vt:lpstr>
      <vt:lpstr>Should government bail out journalism media?</vt:lpstr>
      <vt:lpstr>7 trends in digital news</vt:lpstr>
      <vt:lpstr>Responses to the aftershock</vt:lpstr>
      <vt:lpstr>10 Big Ideas for Communications and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Sample: Spectrm, Germany Instant Messengers Distribute Journalistic Content</vt:lpstr>
      <vt:lpstr>Sample: eldiario.es,Spain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of Communications and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Firby</dc:creator>
  <cp:lastModifiedBy>Lisa Monforton</cp:lastModifiedBy>
  <cp:revision>211</cp:revision>
  <dcterms:created xsi:type="dcterms:W3CDTF">2016-10-19T02:04:32Z</dcterms:created>
  <dcterms:modified xsi:type="dcterms:W3CDTF">2016-11-17T20:25:51Z</dcterms:modified>
</cp:coreProperties>
</file>