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239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30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412"/>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61412"/>
          </a:xfrm>
          <a:prstGeom prst="rect">
            <a:avLst/>
          </a:prstGeom>
        </p:spPr>
        <p:txBody>
          <a:bodyPr vert="horz" lIns="91440" tIns="45720" rIns="91440" bIns="45720" rtlCol="0"/>
          <a:lstStyle>
            <a:lvl1pPr algn="r">
              <a:defRPr sz="1200"/>
            </a:lvl1pPr>
          </a:lstStyle>
          <a:p>
            <a:fld id="{FE282508-FF59-437F-9952-1428CF946932}" type="datetimeFigureOut">
              <a:rPr lang="en-CA" smtClean="0"/>
              <a:t>2025-12-30</a:t>
            </a:fld>
            <a:endParaRPr lang="en-CA"/>
          </a:p>
        </p:txBody>
      </p:sp>
      <p:sp>
        <p:nvSpPr>
          <p:cNvPr id="4" name="Footer Placeholder 3"/>
          <p:cNvSpPr>
            <a:spLocks noGrp="1"/>
          </p:cNvSpPr>
          <p:nvPr>
            <p:ph type="ftr" sz="quarter" idx="2"/>
          </p:nvPr>
        </p:nvSpPr>
        <p:spPr>
          <a:xfrm>
            <a:off x="0" y="8776264"/>
            <a:ext cx="2971800" cy="461411"/>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776264"/>
            <a:ext cx="2971800" cy="461411"/>
          </a:xfrm>
          <a:prstGeom prst="rect">
            <a:avLst/>
          </a:prstGeom>
        </p:spPr>
        <p:txBody>
          <a:bodyPr vert="horz" lIns="91440" tIns="45720" rIns="91440" bIns="45720" rtlCol="0" anchor="b"/>
          <a:lstStyle>
            <a:lvl1pPr algn="r">
              <a:defRPr sz="1200"/>
            </a:lvl1pPr>
          </a:lstStyle>
          <a:p>
            <a:fld id="{B027E072-80F7-4490-934C-5FEA67473F3D}" type="slidenum">
              <a:rPr lang="en-CA" smtClean="0"/>
              <a:t>‹#›</a:t>
            </a:fld>
            <a:endParaRPr lang="en-CA"/>
          </a:p>
        </p:txBody>
      </p:sp>
    </p:spTree>
    <p:extLst>
      <p:ext uri="{BB962C8B-B14F-4D97-AF65-F5344CB8AC3E}">
        <p14:creationId xmlns:p14="http://schemas.microsoft.com/office/powerpoint/2010/main" val="11065826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61962"/>
          </a:xfrm>
          <a:prstGeom prst="rect">
            <a:avLst/>
          </a:prstGeom>
        </p:spPr>
        <p:txBody>
          <a:bodyPr vert="horz" lIns="93497" tIns="46749" rIns="93497" bIns="46749" rtlCol="0"/>
          <a:lstStyle>
            <a:lvl1pPr algn="l">
              <a:defRPr sz="1200"/>
            </a:lvl1pPr>
          </a:lstStyle>
          <a:p>
            <a:endParaRPr lang="en-CA"/>
          </a:p>
        </p:txBody>
      </p:sp>
      <p:sp>
        <p:nvSpPr>
          <p:cNvPr id="3" name="Date Placeholder 2"/>
          <p:cNvSpPr>
            <a:spLocks noGrp="1"/>
          </p:cNvSpPr>
          <p:nvPr>
            <p:ph type="dt" idx="1"/>
          </p:nvPr>
        </p:nvSpPr>
        <p:spPr>
          <a:xfrm>
            <a:off x="3884613" y="2"/>
            <a:ext cx="2971800" cy="461962"/>
          </a:xfrm>
          <a:prstGeom prst="rect">
            <a:avLst/>
          </a:prstGeom>
        </p:spPr>
        <p:txBody>
          <a:bodyPr vert="horz" lIns="93497" tIns="46749" rIns="93497" bIns="46749" rtlCol="0"/>
          <a:lstStyle>
            <a:lvl1pPr algn="r">
              <a:defRPr sz="1200"/>
            </a:lvl1pPr>
          </a:lstStyle>
          <a:p>
            <a:fld id="{86DC2056-2A2F-44EB-B256-BBFF51663DCA}" type="datetimeFigureOut">
              <a:rPr lang="en-CA" smtClean="0"/>
              <a:t>2025-12-30</a:t>
            </a:fld>
            <a:endParaRPr lang="en-CA"/>
          </a:p>
        </p:txBody>
      </p:sp>
      <p:sp>
        <p:nvSpPr>
          <p:cNvPr id="4" name="Slide Image Placeholder 3"/>
          <p:cNvSpPr>
            <a:spLocks noGrp="1" noRot="1" noChangeAspect="1"/>
          </p:cNvSpPr>
          <p:nvPr>
            <p:ph type="sldImg" idx="2"/>
          </p:nvPr>
        </p:nvSpPr>
        <p:spPr>
          <a:xfrm>
            <a:off x="1119188" y="692150"/>
            <a:ext cx="4621212" cy="3465513"/>
          </a:xfrm>
          <a:prstGeom prst="rect">
            <a:avLst/>
          </a:prstGeom>
          <a:noFill/>
          <a:ln w="12700">
            <a:solidFill>
              <a:prstClr val="black"/>
            </a:solidFill>
          </a:ln>
        </p:spPr>
        <p:txBody>
          <a:bodyPr vert="horz" lIns="93497" tIns="46749" rIns="93497" bIns="46749" rtlCol="0" anchor="ctr"/>
          <a:lstStyle/>
          <a:p>
            <a:endParaRPr lang="en-CA"/>
          </a:p>
        </p:txBody>
      </p:sp>
      <p:sp>
        <p:nvSpPr>
          <p:cNvPr id="5" name="Notes Placeholder 4"/>
          <p:cNvSpPr>
            <a:spLocks noGrp="1"/>
          </p:cNvSpPr>
          <p:nvPr>
            <p:ph type="body" sz="quarter" idx="3"/>
          </p:nvPr>
        </p:nvSpPr>
        <p:spPr>
          <a:xfrm>
            <a:off x="685800" y="4388645"/>
            <a:ext cx="5486400" cy="4157662"/>
          </a:xfrm>
          <a:prstGeom prst="rect">
            <a:avLst/>
          </a:prstGeom>
        </p:spPr>
        <p:txBody>
          <a:bodyPr vert="horz" lIns="93497" tIns="46749" rIns="93497" bIns="4674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775685"/>
            <a:ext cx="2971800" cy="461962"/>
          </a:xfrm>
          <a:prstGeom prst="rect">
            <a:avLst/>
          </a:prstGeom>
        </p:spPr>
        <p:txBody>
          <a:bodyPr vert="horz" lIns="93497" tIns="46749" rIns="93497" bIns="46749"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775685"/>
            <a:ext cx="2971800" cy="461962"/>
          </a:xfrm>
          <a:prstGeom prst="rect">
            <a:avLst/>
          </a:prstGeom>
        </p:spPr>
        <p:txBody>
          <a:bodyPr vert="horz" lIns="93497" tIns="46749" rIns="93497" bIns="46749" rtlCol="0" anchor="b"/>
          <a:lstStyle>
            <a:lvl1pPr algn="r">
              <a:defRPr sz="1200"/>
            </a:lvl1pPr>
          </a:lstStyle>
          <a:p>
            <a:fld id="{78CDC17D-733D-4500-9BBE-27C39349A40B}" type="slidenum">
              <a:rPr lang="en-CA" smtClean="0"/>
              <a:t>‹#›</a:t>
            </a:fld>
            <a:endParaRPr lang="en-CA"/>
          </a:p>
        </p:txBody>
      </p:sp>
    </p:spTree>
    <p:extLst>
      <p:ext uri="{BB962C8B-B14F-4D97-AF65-F5344CB8AC3E}">
        <p14:creationId xmlns:p14="http://schemas.microsoft.com/office/powerpoint/2010/main" val="558613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DB7AB9E-35AF-4BBD-BAF3-D3907FF0E226}" type="datetime1">
              <a:rPr lang="en-CA" smtClean="0"/>
              <a:t>2025-12-30</a:t>
            </a:fld>
            <a:endParaRPr lang="en-C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C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DA2CEA-5421-4D26-8249-CC0CECB46DAE}" type="slidenum">
              <a:rPr lang="en-CA" smtClean="0"/>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85D2E4-1A21-479C-BAE5-54D1EFC3F6CC}" type="datetime1">
              <a:rPr lang="en-CA" smtClean="0"/>
              <a:t>2025-12-30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2DA2CEA-5421-4D26-8249-CC0CECB46DAE}"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FDF51CD-3445-41DD-985B-DAA0F8AE99EC}" type="datetime1">
              <a:rPr lang="en-CA" smtClean="0"/>
              <a:t>2025-12-30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2DA2CEA-5421-4D26-8249-CC0CECB46DAE}"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356FA65-A640-46EA-BC27-68E8E9865594}" type="datetime1">
              <a:rPr lang="en-CA" smtClean="0"/>
              <a:t>2025-12-30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2DA2CEA-5421-4D26-8249-CC0CECB46DAE}" type="slidenum">
              <a:rPr lang="en-CA" smtClean="0"/>
              <a:t>‹#›</a:t>
            </a:fld>
            <a:endParaRPr lang="en-CA"/>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25AD4EA-94C9-47F7-9B75-BA1C95A681E6}" type="datetime1">
              <a:rPr lang="en-CA" smtClean="0"/>
              <a:t>2025-12-30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2DA2CEA-5421-4D26-8249-CC0CECB46DAE}" type="slidenum">
              <a:rPr lang="en-CA" smtClean="0"/>
              <a:t>‹#›</a:t>
            </a:fld>
            <a:endParaRPr lang="en-C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EA7EB54-E1CA-4458-985C-AF9A3F362942}" type="datetime1">
              <a:rPr lang="en-CA" smtClean="0"/>
              <a:t>2025-12-30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2DA2CEA-5421-4D26-8249-CC0CECB46DAE}" type="slidenum">
              <a:rPr lang="en-CA" smtClean="0"/>
              <a:t>‹#›</a:t>
            </a:fld>
            <a:endParaRPr lang="en-CA"/>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923ECA1-D21B-4DCD-A87D-395CF251E066}" type="datetime1">
              <a:rPr lang="en-CA" smtClean="0"/>
              <a:t>2025-12-30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72DA2CEA-5421-4D26-8249-CC0CECB46DAE}"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FBB8A7C-5DED-48B7-B7DA-7584272C89BC}" type="datetime1">
              <a:rPr lang="en-CA" smtClean="0"/>
              <a:t>2025-12-30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72DA2CEA-5421-4D26-8249-CC0CECB46DAE}" type="slidenum">
              <a:rPr lang="en-CA" smtClean="0"/>
              <a:t>‹#›</a:t>
            </a:fld>
            <a:endParaRPr lang="en-CA"/>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BE08C4-1C8B-4F20-B5DF-377630C78CEA}" type="datetime1">
              <a:rPr lang="en-CA" smtClean="0"/>
              <a:t>2025-12-30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72DA2CEA-5421-4D26-8249-CC0CECB46DAE}"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FA5FD04-D4FE-4C8E-A592-494800C55865}" type="datetime1">
              <a:rPr lang="en-CA" smtClean="0"/>
              <a:t>2025-12-30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2DA2CEA-5421-4D26-8249-CC0CECB46DAE}"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CEF4989-8EA2-4C18-A53A-744718BB9C33}" type="datetime1">
              <a:rPr lang="en-CA" smtClean="0"/>
              <a:t>2025-12-30</a:t>
            </a:fld>
            <a:endParaRPr lang="en-C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C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2DA2CEA-5421-4D26-8249-CC0CECB46DAE}" type="slidenum">
              <a:rPr lang="en-CA" smtClean="0"/>
              <a:t>‹#›</a:t>
            </a:fld>
            <a:endParaRPr lang="en-C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7E7832E-D04D-4573-A7A0-1FC74EA64898}" type="datetime1">
              <a:rPr lang="en-CA" smtClean="0"/>
              <a:t>2025-12-30</a:t>
            </a:fld>
            <a:endParaRPr lang="en-C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C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DA2CEA-5421-4D26-8249-CC0CECB46DAE}"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72816"/>
            <a:ext cx="7772400" cy="749945"/>
          </a:xfrm>
        </p:spPr>
        <p:txBody>
          <a:bodyPr>
            <a:normAutofit/>
          </a:bodyPr>
          <a:lstStyle/>
          <a:p>
            <a:r>
              <a:rPr lang="en-CA" sz="3600" dirty="0"/>
              <a:t>2013 Overview and Carry Forward</a:t>
            </a:r>
          </a:p>
        </p:txBody>
      </p:sp>
      <p:sp>
        <p:nvSpPr>
          <p:cNvPr id="3" name="Subtitle 2"/>
          <p:cNvSpPr>
            <a:spLocks noGrp="1"/>
          </p:cNvSpPr>
          <p:nvPr>
            <p:ph type="subTitle" idx="1"/>
          </p:nvPr>
        </p:nvSpPr>
        <p:spPr>
          <a:xfrm>
            <a:off x="3707904" y="3429000"/>
            <a:ext cx="5040560" cy="1440160"/>
          </a:xfrm>
        </p:spPr>
        <p:txBody>
          <a:bodyPr>
            <a:noAutofit/>
          </a:bodyPr>
          <a:lstStyle/>
          <a:p>
            <a:r>
              <a:rPr lang="en-CA" sz="1400" dirty="0">
                <a:solidFill>
                  <a:schemeClr val="tx1"/>
                </a:solidFill>
              </a:rPr>
              <a:t>Prepared for clarification, as an orientation and Q&amp;A</a:t>
            </a:r>
          </a:p>
          <a:p>
            <a:r>
              <a:rPr lang="en-CA" sz="1400" dirty="0">
                <a:solidFill>
                  <a:schemeClr val="tx1"/>
                </a:solidFill>
              </a:rPr>
              <a:t>Board of Directors – Annual Strategic Retreat</a:t>
            </a:r>
          </a:p>
          <a:p>
            <a:endParaRPr lang="en-CA" sz="1400" dirty="0">
              <a:solidFill>
                <a:schemeClr val="tx1"/>
              </a:solidFill>
            </a:endParaRPr>
          </a:p>
          <a:p>
            <a:r>
              <a:rPr lang="en-CA" sz="1400" dirty="0">
                <a:solidFill>
                  <a:schemeClr val="tx1"/>
                </a:solidFill>
              </a:rPr>
              <a:t>Lacombe, Alberta</a:t>
            </a:r>
          </a:p>
          <a:p>
            <a:r>
              <a:rPr lang="en-CA" sz="1400" dirty="0">
                <a:solidFill>
                  <a:schemeClr val="tx1"/>
                </a:solidFill>
              </a:rPr>
              <a:t>25-JAN-14</a:t>
            </a:r>
          </a:p>
        </p:txBody>
      </p:sp>
      <p:pic>
        <p:nvPicPr>
          <p:cNvPr id="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6021288"/>
            <a:ext cx="16589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endParaRPr lang="en-CA"/>
          </a:p>
        </p:txBody>
      </p:sp>
    </p:spTree>
    <p:extLst>
      <p:ext uri="{BB962C8B-B14F-4D97-AF65-F5344CB8AC3E}">
        <p14:creationId xmlns:p14="http://schemas.microsoft.com/office/powerpoint/2010/main" val="296971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85044" y="692696"/>
            <a:ext cx="5976664" cy="792088"/>
          </a:xfrm>
        </p:spPr>
        <p:style>
          <a:lnRef idx="1">
            <a:schemeClr val="dk1"/>
          </a:lnRef>
          <a:fillRef idx="2">
            <a:schemeClr val="dk1"/>
          </a:fillRef>
          <a:effectRef idx="1">
            <a:schemeClr val="dk1"/>
          </a:effectRef>
          <a:fontRef idx="minor">
            <a:schemeClr val="dk1"/>
          </a:fontRef>
        </p:style>
        <p:txBody>
          <a:bodyPr>
            <a:normAutofit fontScale="90000"/>
          </a:bodyPr>
          <a:lstStyle/>
          <a:p>
            <a:pPr algn="ctr"/>
            <a:br>
              <a:rPr lang="en-CA" dirty="0"/>
            </a:br>
            <a:r>
              <a:rPr lang="en-US" sz="3600" dirty="0" err="1"/>
              <a:t>ABCtech's</a:t>
            </a:r>
            <a:r>
              <a:rPr lang="en-US" sz="3600" dirty="0"/>
              <a:t> Value Proposition</a:t>
            </a:r>
            <a:endParaRPr lang="en-CA" sz="3600" dirty="0"/>
          </a:p>
        </p:txBody>
      </p:sp>
      <p:sp>
        <p:nvSpPr>
          <p:cNvPr id="3" name="Subtitle 2"/>
          <p:cNvSpPr>
            <a:spLocks noGrp="1"/>
          </p:cNvSpPr>
          <p:nvPr>
            <p:ph type="subTitle" idx="1"/>
          </p:nvPr>
        </p:nvSpPr>
        <p:spPr>
          <a:xfrm>
            <a:off x="1763688" y="2420888"/>
            <a:ext cx="6480720" cy="2232248"/>
          </a:xfrm>
        </p:spPr>
        <p:txBody>
          <a:bodyPr>
            <a:normAutofit fontScale="55000" lnSpcReduction="20000"/>
          </a:bodyPr>
          <a:lstStyle/>
          <a:p>
            <a:pPr marL="457200" indent="-457200" algn="l">
              <a:buFont typeface="Wingdings" pitchFamily="2" charset="2"/>
              <a:buChar char="§"/>
            </a:pPr>
            <a:r>
              <a:rPr lang="en-US" sz="3600" dirty="0">
                <a:solidFill>
                  <a:schemeClr val="tx1"/>
                </a:solidFill>
              </a:rPr>
              <a:t>Vision, Mission and Brand</a:t>
            </a:r>
          </a:p>
          <a:p>
            <a:pPr marL="457200" indent="-457200" algn="l">
              <a:buFont typeface="Wingdings" pitchFamily="2" charset="2"/>
              <a:buChar char="§"/>
            </a:pPr>
            <a:r>
              <a:rPr lang="en-US" sz="3600" dirty="0" err="1">
                <a:solidFill>
                  <a:schemeClr val="tx1"/>
                </a:solidFill>
              </a:rPr>
              <a:t>ABCtech's</a:t>
            </a:r>
            <a:r>
              <a:rPr lang="en-US" sz="3600" dirty="0">
                <a:solidFill>
                  <a:schemeClr val="tx1"/>
                </a:solidFill>
              </a:rPr>
              <a:t> Progress/Themes and Board</a:t>
            </a:r>
          </a:p>
          <a:p>
            <a:pPr marL="457200" indent="-457200" algn="l">
              <a:buFont typeface="Wingdings" pitchFamily="2" charset="2"/>
              <a:buChar char="§"/>
            </a:pPr>
            <a:r>
              <a:rPr lang="en-US" sz="3600" dirty="0">
                <a:solidFill>
                  <a:schemeClr val="tx1"/>
                </a:solidFill>
              </a:rPr>
              <a:t>Subscribers and Special Interests</a:t>
            </a:r>
          </a:p>
          <a:p>
            <a:pPr marL="457200" indent="-457200" algn="l">
              <a:buFont typeface="Wingdings" pitchFamily="2" charset="2"/>
              <a:buChar char="§"/>
            </a:pPr>
            <a:r>
              <a:rPr lang="en-US" sz="3600" dirty="0">
                <a:solidFill>
                  <a:schemeClr val="tx1"/>
                </a:solidFill>
              </a:rPr>
              <a:t>Sustainability</a:t>
            </a:r>
          </a:p>
          <a:p>
            <a:pPr marL="457200" indent="-457200" algn="l">
              <a:buFont typeface="Wingdings" pitchFamily="2" charset="2"/>
              <a:buChar char="§"/>
            </a:pPr>
            <a:endParaRPr lang="en-US" sz="4400" dirty="0">
              <a:solidFill>
                <a:schemeClr val="tx1"/>
              </a:solidFill>
            </a:endParaRPr>
          </a:p>
          <a:p>
            <a:r>
              <a:rPr lang="en-US" sz="3300" dirty="0">
                <a:solidFill>
                  <a:schemeClr val="tx1"/>
                </a:solidFill>
              </a:rPr>
              <a:t>Ref. 2014 Brochure</a:t>
            </a:r>
            <a:br>
              <a:rPr lang="en-CA" dirty="0"/>
            </a:br>
            <a:endParaRPr lang="en-CA" dirty="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5996883"/>
            <a:ext cx="16589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pPr algn="ctr"/>
            <a:fld id="{2E136BF5-76C6-4522-AE7B-445937C61B2F}" type="slidenum">
              <a:rPr lang="en-CA" smtClean="0"/>
              <a:pPr algn="ctr"/>
              <a:t>2</a:t>
            </a:fld>
            <a:endParaRPr lang="en-CA" dirty="0"/>
          </a:p>
        </p:txBody>
      </p:sp>
    </p:spTree>
    <p:extLst>
      <p:ext uri="{BB962C8B-B14F-4D97-AF65-F5344CB8AC3E}">
        <p14:creationId xmlns:p14="http://schemas.microsoft.com/office/powerpoint/2010/main" val="445271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9" y="1934829"/>
            <a:ext cx="7851624" cy="4104456"/>
          </a:xfrm>
        </p:spPr>
        <p:txBody>
          <a:bodyPr>
            <a:noAutofit/>
          </a:bodyPr>
          <a:lstStyle/>
          <a:p>
            <a:pPr marL="109728" indent="0">
              <a:buNone/>
            </a:pPr>
            <a:r>
              <a:rPr lang="en-US" sz="1600" b="1" dirty="0"/>
              <a:t>Our SUBSCRIBERs</a:t>
            </a:r>
            <a:r>
              <a:rPr lang="en-US" altLang="en-US" sz="1400" b="1" dirty="0"/>
              <a:t>:</a:t>
            </a:r>
          </a:p>
          <a:p>
            <a:pPr lvl="1">
              <a:lnSpc>
                <a:spcPct val="120000"/>
              </a:lnSpc>
              <a:buFont typeface="Wingdings" pitchFamily="2" charset="2"/>
              <a:buChar char="Ø"/>
            </a:pPr>
            <a:r>
              <a:rPr lang="en-US" sz="1200" dirty="0"/>
              <a:t>Subscriber base - grew 33% to 14,609 from 10,965</a:t>
            </a:r>
          </a:p>
          <a:p>
            <a:pPr lvl="1">
              <a:lnSpc>
                <a:spcPct val="120000"/>
              </a:lnSpc>
              <a:buFont typeface="Wingdings" pitchFamily="2" charset="2"/>
              <a:buChar char="Ø"/>
            </a:pPr>
            <a:r>
              <a:rPr lang="en-US" sz="1200" dirty="0"/>
              <a:t>Special Interests - up significantly for Energy (115%), Environment (112%),  Entertainment (103%), and Engineering (90%)</a:t>
            </a:r>
          </a:p>
          <a:p>
            <a:pPr lvl="1">
              <a:lnSpc>
                <a:spcPct val="120000"/>
              </a:lnSpc>
              <a:buFont typeface="Wingdings" pitchFamily="2" charset="2"/>
              <a:buChar char="Ø"/>
            </a:pPr>
            <a:r>
              <a:rPr lang="en-US" sz="1200" dirty="0"/>
              <a:t>Memberships - established at $100/year ($25 for Seniors and Students)+$5,000 for first 50.</a:t>
            </a:r>
          </a:p>
          <a:p>
            <a:pPr lvl="1">
              <a:lnSpc>
                <a:spcPct val="120000"/>
              </a:lnSpc>
              <a:spcBef>
                <a:spcPts val="0"/>
              </a:spcBef>
              <a:spcAft>
                <a:spcPts val="600"/>
              </a:spcAft>
              <a:buFont typeface="Wingdings" pitchFamily="2" charset="2"/>
              <a:buChar char="Ø"/>
            </a:pPr>
            <a:r>
              <a:rPr lang="en-US" sz="1200" dirty="0"/>
              <a:t>Brand - subscriber survey confirms </a:t>
            </a:r>
            <a:r>
              <a:rPr lang="en-US" sz="1200" dirty="0" err="1"/>
              <a:t>ABCtech’s</a:t>
            </a:r>
            <a:r>
              <a:rPr lang="en-US" sz="1200" dirty="0"/>
              <a:t> identity re: active, advocate, networks, emerging technologies, independent, industry oriented. Uncertainty re public education and appropriate funding source(s). Extensive recommendations. Website maintained – need analytics and public directory of SIGs</a:t>
            </a:r>
          </a:p>
          <a:p>
            <a:pPr marL="109728" indent="0">
              <a:buNone/>
            </a:pPr>
            <a:r>
              <a:rPr lang="en-US" altLang="en-US" sz="1400" b="1" dirty="0"/>
              <a:t>Recommendations:</a:t>
            </a:r>
          </a:p>
          <a:p>
            <a:pPr marL="109728" indent="0">
              <a:buNone/>
            </a:pPr>
            <a:r>
              <a:rPr lang="en-US" altLang="en-US" sz="1400" dirty="0"/>
              <a:t>1. </a:t>
            </a:r>
            <a:r>
              <a:rPr lang="en-CA" sz="1400" dirty="0"/>
              <a:t>Review the </a:t>
            </a:r>
            <a:r>
              <a:rPr lang="en-US" altLang="en-US" sz="1400" dirty="0"/>
              <a:t>2013 </a:t>
            </a:r>
            <a:r>
              <a:rPr lang="en-CA" sz="1400" dirty="0"/>
              <a:t>Subscriber survey </a:t>
            </a:r>
            <a:r>
              <a:rPr lang="en-US" altLang="en-US" sz="1400" dirty="0"/>
              <a:t>re brand, growth, and</a:t>
            </a:r>
            <a:r>
              <a:rPr lang="en-CA" sz="1400" dirty="0"/>
              <a:t> </a:t>
            </a:r>
            <a:r>
              <a:rPr lang="en-US" altLang="en-US" sz="1400" dirty="0"/>
              <a:t>recommend</a:t>
            </a:r>
            <a:r>
              <a:rPr lang="en-CA" sz="1400" dirty="0"/>
              <a:t>ations</a:t>
            </a:r>
            <a:r>
              <a:rPr lang="en-US" altLang="en-US" sz="1400" dirty="0"/>
              <a:t>, e.g. Repeat the Survey in 2014 and add analytics and conduct an  Omnibus Conference - ABCtech's 2015 Anniversary</a:t>
            </a:r>
          </a:p>
          <a:p>
            <a:pPr marL="109728" indent="0">
              <a:spcBef>
                <a:spcPts val="0"/>
              </a:spcBef>
              <a:buNone/>
            </a:pPr>
            <a:r>
              <a:rPr lang="en-US" altLang="en-US" sz="1400" dirty="0"/>
              <a:t>2. Launch ABCtech Media Productions as </a:t>
            </a:r>
            <a:r>
              <a:rPr lang="en-US" altLang="en-US" sz="1400" dirty="0" err="1"/>
              <a:t>ABCtech’s</a:t>
            </a:r>
            <a:r>
              <a:rPr lang="en-US" altLang="en-US" sz="1400" dirty="0"/>
              <a:t> public education network</a:t>
            </a:r>
          </a:p>
          <a:p>
            <a:pPr marL="109728" indent="0">
              <a:spcBef>
                <a:spcPts val="0"/>
              </a:spcBef>
              <a:buNone/>
            </a:pPr>
            <a:r>
              <a:rPr lang="en-US" altLang="en-US" sz="1400" dirty="0"/>
              <a:t>3. Approve the position description for a commissioned Membership Co-ordinator.</a:t>
            </a:r>
            <a:endParaRPr lang="en-CA" sz="1400" dirty="0"/>
          </a:p>
          <a:p>
            <a:pPr marL="109728" indent="0">
              <a:spcBef>
                <a:spcPts val="0"/>
              </a:spcBef>
              <a:buNone/>
            </a:pPr>
            <a:r>
              <a:rPr lang="en-US" altLang="en-US" sz="1400" dirty="0"/>
              <a:t>4. Increase ABCtech's Membership by adding</a:t>
            </a:r>
            <a:r>
              <a:rPr lang="en-CA" sz="1400" dirty="0"/>
              <a:t> </a:t>
            </a:r>
            <a:r>
              <a:rPr lang="en-US" altLang="en-US" sz="1400" dirty="0"/>
              <a:t>value: </a:t>
            </a:r>
            <a:r>
              <a:rPr lang="en-CA" sz="1400" dirty="0"/>
              <a:t>publi</a:t>
            </a:r>
            <a:r>
              <a:rPr lang="en-US" altLang="en-US" sz="1400" dirty="0"/>
              <a:t>c SIG </a:t>
            </a:r>
            <a:r>
              <a:rPr lang="en-CA" sz="1400" dirty="0"/>
              <a:t>directories </a:t>
            </a:r>
            <a:r>
              <a:rPr lang="en-US" altLang="en-US" sz="1400" dirty="0"/>
              <a:t>and a buyer-seller SME exchange.</a:t>
            </a:r>
            <a:endParaRPr lang="en-CA" sz="1400" dirty="0"/>
          </a:p>
        </p:txBody>
      </p:sp>
      <p:sp>
        <p:nvSpPr>
          <p:cNvPr id="2" name="Title 1"/>
          <p:cNvSpPr>
            <a:spLocks noGrp="1"/>
          </p:cNvSpPr>
          <p:nvPr>
            <p:ph type="title"/>
          </p:nvPr>
        </p:nvSpPr>
        <p:spPr>
          <a:xfrm>
            <a:off x="694212" y="404664"/>
            <a:ext cx="7848872" cy="1368152"/>
          </a:xfrm>
        </p:spPr>
        <p:style>
          <a:lnRef idx="1">
            <a:schemeClr val="dk1"/>
          </a:lnRef>
          <a:fillRef idx="2">
            <a:schemeClr val="dk1"/>
          </a:fillRef>
          <a:effectRef idx="1">
            <a:schemeClr val="dk1"/>
          </a:effectRef>
          <a:fontRef idx="minor">
            <a:schemeClr val="dk1"/>
          </a:fontRef>
        </p:style>
        <p:txBody>
          <a:bodyPr>
            <a:normAutofit fontScale="90000"/>
          </a:bodyPr>
          <a:lstStyle/>
          <a:p>
            <a:r>
              <a:rPr lang="en-US" sz="3100" dirty="0"/>
              <a:t>PEOPLE</a:t>
            </a:r>
            <a:r>
              <a:rPr lang="en-US" sz="3200" dirty="0"/>
              <a:t> </a:t>
            </a:r>
            <a:r>
              <a:rPr lang="en-US" sz="2000" dirty="0"/>
              <a:t>… are the source of </a:t>
            </a:r>
            <a:r>
              <a:rPr lang="en-US" sz="2000" dirty="0" err="1"/>
              <a:t>ABCtech’s</a:t>
            </a:r>
            <a:r>
              <a:rPr lang="en-US" sz="2000" dirty="0"/>
              <a:t> influence and innovation, sharing our vision of diversifying Alberta’s economy through the commercialization of emerging technologies.  Member benefits include voting and learning, networking and event discounts.</a:t>
            </a:r>
            <a:endParaRPr lang="en-CA" sz="2000" dirty="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6021288"/>
            <a:ext cx="16589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pPr algn="ctr"/>
            <a:fld id="{CC8D5BF7-FAA7-4511-8877-DF54755B1ACF}" type="slidenum">
              <a:rPr lang="en-CA" smtClean="0"/>
              <a:pPr algn="ctr"/>
              <a:t>3</a:t>
            </a:fld>
            <a:endParaRPr lang="en-CA" dirty="0"/>
          </a:p>
        </p:txBody>
      </p:sp>
    </p:spTree>
    <p:extLst>
      <p:ext uri="{BB962C8B-B14F-4D97-AF65-F5344CB8AC3E}">
        <p14:creationId xmlns:p14="http://schemas.microsoft.com/office/powerpoint/2010/main" val="1119778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2806" y="2060848"/>
            <a:ext cx="7704856" cy="3240360"/>
          </a:xfrm>
          <a:ln>
            <a:solidFill>
              <a:schemeClr val="accent1"/>
            </a:solidFill>
          </a:ln>
        </p:spPr>
        <p:txBody>
          <a:bodyPr>
            <a:normAutofit fontScale="92500" lnSpcReduction="10000"/>
          </a:bodyPr>
          <a:lstStyle/>
          <a:p>
            <a:pPr marL="109728" indent="0">
              <a:buNone/>
            </a:pPr>
            <a:r>
              <a:rPr lang="en-US" sz="1800" b="1" dirty="0"/>
              <a:t>InfoTech &amp; Analytics</a:t>
            </a:r>
          </a:p>
          <a:p>
            <a:pPr lvl="0">
              <a:buFont typeface="Wingdings" pitchFamily="2" charset="2"/>
              <a:buChar char="Ø"/>
            </a:pPr>
            <a:r>
              <a:rPr lang="en-US" sz="2400" dirty="0"/>
              <a:t> </a:t>
            </a:r>
            <a:r>
              <a:rPr lang="en-US" sz="1800" dirty="0"/>
              <a:t>Conference – reach extended/success (-$)</a:t>
            </a:r>
          </a:p>
          <a:p>
            <a:pPr lvl="0">
              <a:buFont typeface="Wingdings" pitchFamily="2" charset="2"/>
              <a:buChar char="Ø"/>
            </a:pPr>
            <a:r>
              <a:rPr lang="en-US" sz="1800" dirty="0"/>
              <a:t> Convention Resolutions – Five derived</a:t>
            </a:r>
          </a:p>
          <a:p>
            <a:pPr lvl="0">
              <a:buFont typeface="Wingdings" pitchFamily="2" charset="2"/>
              <a:buChar char="Ø"/>
            </a:pPr>
            <a:r>
              <a:rPr lang="en-US" sz="1800" dirty="0"/>
              <a:t> Industry Advisory - established with:</a:t>
            </a:r>
          </a:p>
          <a:p>
            <a:pPr lvl="1">
              <a:buFont typeface="Wingdings" pitchFamily="2" charset="2"/>
              <a:buChar char="Ø"/>
            </a:pPr>
            <a:r>
              <a:rPr lang="en-US" sz="1600" dirty="0"/>
              <a:t>co-Chairs: Darryl Humphrey and Randy Duguay</a:t>
            </a:r>
          </a:p>
          <a:p>
            <a:pPr lvl="1">
              <a:buFont typeface="Wingdings" pitchFamily="2" charset="2"/>
              <a:buChar char="Ø"/>
            </a:pPr>
            <a:r>
              <a:rPr lang="en-US" sz="1600" dirty="0"/>
              <a:t>Diversity in composition with clear focus:</a:t>
            </a:r>
          </a:p>
          <a:p>
            <a:pPr lvl="2">
              <a:buFontTx/>
              <a:buChar char="-"/>
            </a:pPr>
            <a:r>
              <a:rPr lang="en-US" sz="1400" dirty="0" err="1"/>
              <a:t>TRTech's</a:t>
            </a:r>
            <a:r>
              <a:rPr lang="en-US" sz="1400" dirty="0"/>
              <a:t> 2014 Canada 3.0 Conference endorsed</a:t>
            </a:r>
          </a:p>
          <a:p>
            <a:pPr lvl="2">
              <a:buFontTx/>
              <a:buChar char="-"/>
            </a:pPr>
            <a:r>
              <a:rPr lang="en-US" sz="1400" dirty="0"/>
              <a:t>Analytics "Centre" proposal to be designed and developed through funded consultation</a:t>
            </a:r>
          </a:p>
          <a:p>
            <a:pPr lvl="2">
              <a:buFontTx/>
              <a:buChar char="-"/>
            </a:pPr>
            <a:endParaRPr lang="en-US" altLang="en-US" sz="1600" b="1" dirty="0"/>
          </a:p>
          <a:p>
            <a:pPr marL="109728" lvl="0" indent="0">
              <a:buNone/>
            </a:pPr>
            <a:r>
              <a:rPr lang="en-CA" sz="1500" b="1" dirty="0"/>
              <a:t>Recommendation:</a:t>
            </a:r>
          </a:p>
          <a:p>
            <a:pPr marL="109728" lvl="0" indent="0">
              <a:buNone/>
            </a:pPr>
            <a:r>
              <a:rPr lang="en-CA" sz="1500" dirty="0"/>
              <a:t>5.  Secure sponsors for financing $25K the </a:t>
            </a:r>
            <a:r>
              <a:rPr lang="en-US" altLang="en-US" sz="1500" dirty="0"/>
              <a:t>consultation</a:t>
            </a:r>
            <a:r>
              <a:rPr lang="en-CA" sz="1500" dirty="0"/>
              <a:t>.</a:t>
            </a:r>
          </a:p>
        </p:txBody>
      </p:sp>
      <p:sp>
        <p:nvSpPr>
          <p:cNvPr id="2" name="Title 1"/>
          <p:cNvSpPr>
            <a:spLocks noGrp="1"/>
          </p:cNvSpPr>
          <p:nvPr>
            <p:ph type="title"/>
          </p:nvPr>
        </p:nvSpPr>
        <p:spPr>
          <a:xfrm>
            <a:off x="683568" y="404664"/>
            <a:ext cx="7848872" cy="1368152"/>
          </a:xfrm>
        </p:spPr>
        <p:style>
          <a:lnRef idx="1">
            <a:schemeClr val="dk1"/>
          </a:lnRef>
          <a:fillRef idx="2">
            <a:schemeClr val="dk1"/>
          </a:fillRef>
          <a:effectRef idx="1">
            <a:schemeClr val="dk1"/>
          </a:effectRef>
          <a:fontRef idx="minor">
            <a:schemeClr val="dk1"/>
          </a:fontRef>
        </p:style>
        <p:txBody>
          <a:bodyPr>
            <a:normAutofit fontScale="90000"/>
          </a:bodyPr>
          <a:lstStyle/>
          <a:p>
            <a:r>
              <a:rPr lang="en-US" sz="3100" dirty="0">
                <a:solidFill>
                  <a:schemeClr val="tx1"/>
                </a:solidFill>
                <a:effectLst/>
              </a:rPr>
              <a:t>PROJECTS</a:t>
            </a:r>
            <a:r>
              <a:rPr lang="en-US" sz="3200" dirty="0">
                <a:solidFill>
                  <a:schemeClr val="tx1"/>
                </a:solidFill>
                <a:effectLst/>
              </a:rPr>
              <a:t> </a:t>
            </a:r>
            <a:r>
              <a:rPr lang="en-US" sz="2000" dirty="0">
                <a:solidFill>
                  <a:schemeClr val="tx1"/>
                </a:solidFill>
                <a:effectLst>
                  <a:outerShdw blurRad="38100" dist="38100" dir="2700000" algn="tl">
                    <a:srgbClr val="000000">
                      <a:alpha val="43137"/>
                    </a:srgbClr>
                  </a:outerShdw>
                </a:effectLst>
              </a:rPr>
              <a:t>… corporations help us advance industry and market development, public policy formulation and addressing impediments for advancing the commercialization of emerging technologies.</a:t>
            </a:r>
            <a:endParaRPr lang="en-CA" sz="2000" dirty="0">
              <a:solidFill>
                <a:schemeClr val="tx1"/>
              </a:solidFill>
              <a:effectLst>
                <a:outerShdw blurRad="38100" dist="38100" dir="2700000" algn="tl">
                  <a:srgbClr val="000000">
                    <a:alpha val="43137"/>
                  </a:srgbClr>
                </a:outerShdw>
              </a:effectLst>
            </a:endParaRP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5949280"/>
            <a:ext cx="16589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pPr algn="ctr"/>
            <a:fld id="{DF1F4E61-F6A8-4D11-B3E2-38A4ED73066E}" type="slidenum">
              <a:rPr lang="en-CA" smtClean="0"/>
              <a:pPr algn="ctr"/>
              <a:t>4</a:t>
            </a:fld>
            <a:endParaRPr lang="en-CA" dirty="0"/>
          </a:p>
        </p:txBody>
      </p:sp>
    </p:spTree>
    <p:extLst>
      <p:ext uri="{BB962C8B-B14F-4D97-AF65-F5344CB8AC3E}">
        <p14:creationId xmlns:p14="http://schemas.microsoft.com/office/powerpoint/2010/main" val="3740765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3568" y="1412776"/>
            <a:ext cx="7920880" cy="3600400"/>
          </a:xfrm>
        </p:spPr>
        <p:txBody>
          <a:bodyPr>
            <a:normAutofit fontScale="25000" lnSpcReduction="20000"/>
          </a:bodyPr>
          <a:lstStyle/>
          <a:p>
            <a:pPr algn="l"/>
            <a:r>
              <a:rPr lang="en-US" sz="7200" b="1" dirty="0">
                <a:solidFill>
                  <a:schemeClr val="tx1"/>
                </a:solidFill>
              </a:rPr>
              <a:t>Public speeches (May)</a:t>
            </a:r>
          </a:p>
          <a:p>
            <a:pPr marL="1200150" lvl="0" indent="-1143000" algn="l">
              <a:buFont typeface="Wingdings" pitchFamily="2" charset="2"/>
              <a:buChar char="Ø"/>
            </a:pPr>
            <a:r>
              <a:rPr lang="en-US" sz="6400" dirty="0">
                <a:solidFill>
                  <a:schemeClr val="tx1"/>
                </a:solidFill>
              </a:rPr>
              <a:t>NYC - Enterprise Summit. "The Beginning of the End of the Knowledge Economy“</a:t>
            </a:r>
          </a:p>
          <a:p>
            <a:pPr marL="1200150" lvl="0" indent="-1143000" algn="l">
              <a:buFont typeface="Wingdings" pitchFamily="2" charset="2"/>
              <a:buChar char="Ø"/>
            </a:pPr>
            <a:r>
              <a:rPr lang="en-US" sz="6400" dirty="0">
                <a:solidFill>
                  <a:schemeClr val="tx1"/>
                </a:solidFill>
              </a:rPr>
              <a:t>Halifax – CCEPA. "Ethics &amp; Technology. Who to Trust?“</a:t>
            </a:r>
          </a:p>
          <a:p>
            <a:pPr algn="l"/>
            <a:r>
              <a:rPr lang="en-US" sz="7200" b="1" dirty="0">
                <a:solidFill>
                  <a:schemeClr val="tx1"/>
                </a:solidFill>
              </a:rPr>
              <a:t>AGM/BBQ (Aug) – “Moonlight in the Meadows”</a:t>
            </a:r>
          </a:p>
          <a:p>
            <a:pPr marL="1200150" lvl="0" indent="-1143000" algn="l">
              <a:buFont typeface="Wingdings" pitchFamily="2" charset="2"/>
              <a:buChar char="Ø"/>
            </a:pPr>
            <a:r>
              <a:rPr lang="en-US" sz="6400" dirty="0">
                <a:solidFill>
                  <a:schemeClr val="tx1"/>
                </a:solidFill>
              </a:rPr>
              <a:t>3 new Directors – adding diversity: Advanced Manufacturing, Construction, Autonomous &amp; Hi-speed Transportation, and strengthening Energy, Analytics and Health interests</a:t>
            </a:r>
          </a:p>
          <a:p>
            <a:pPr marL="1200150" lvl="0" indent="-1143000" algn="l">
              <a:buFont typeface="Wingdings" pitchFamily="2" charset="2"/>
              <a:buChar char="Ø"/>
            </a:pPr>
            <a:r>
              <a:rPr lang="en-US" sz="6400" dirty="0">
                <a:solidFill>
                  <a:schemeClr val="tx1"/>
                </a:solidFill>
              </a:rPr>
              <a:t>AIMCO insights and status report on diversification</a:t>
            </a:r>
          </a:p>
          <a:p>
            <a:pPr marL="1200150" lvl="0" indent="-1143000" algn="l">
              <a:buFont typeface="Wingdings" pitchFamily="2" charset="2"/>
              <a:buChar char="Ø"/>
            </a:pPr>
            <a:r>
              <a:rPr lang="en-US" sz="6400" dirty="0">
                <a:solidFill>
                  <a:schemeClr val="tx1"/>
                </a:solidFill>
              </a:rPr>
              <a:t>Sponsor suites re Regional Incubators</a:t>
            </a:r>
            <a:endParaRPr lang="en-US" sz="6400" b="1" dirty="0">
              <a:solidFill>
                <a:schemeClr val="tx1"/>
              </a:solidFill>
            </a:endParaRPr>
          </a:p>
          <a:p>
            <a:pPr algn="l"/>
            <a:endParaRPr lang="en-US" sz="6400" b="1" dirty="0">
              <a:solidFill>
                <a:schemeClr val="tx1"/>
              </a:solidFill>
            </a:endParaRPr>
          </a:p>
          <a:p>
            <a:pPr algn="l"/>
            <a:r>
              <a:rPr lang="en-US" sz="5600" b="1" dirty="0">
                <a:solidFill>
                  <a:schemeClr val="tx1"/>
                </a:solidFill>
              </a:rPr>
              <a:t>Recommendations:</a:t>
            </a:r>
            <a:r>
              <a:rPr lang="en-US" sz="5600" b="1" dirty="0"/>
              <a:t>  </a:t>
            </a:r>
          </a:p>
          <a:p>
            <a:pPr algn="l"/>
            <a:r>
              <a:rPr lang="en-US" sz="5600" dirty="0"/>
              <a:t>6. Set June 12th for AGM/BBQ. Note. Year-end is Nov 30th. Note. 2015 is our 10</a:t>
            </a:r>
            <a:r>
              <a:rPr lang="en-US" sz="5600" baseline="30000" dirty="0"/>
              <a:t>th</a:t>
            </a:r>
            <a:r>
              <a:rPr lang="en-US" sz="5600" dirty="0"/>
              <a:t> Anniversary</a:t>
            </a:r>
            <a:endParaRPr lang="en-US" sz="5600" baseline="30000" dirty="0"/>
          </a:p>
          <a:p>
            <a:pPr algn="l"/>
            <a:r>
              <a:rPr lang="en-US" altLang="en-US" sz="5600" dirty="0"/>
              <a:t>7. Establish the Nominations Committee</a:t>
            </a:r>
            <a:endParaRPr lang="en-CA" sz="5600" dirty="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5950521"/>
            <a:ext cx="16589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a:xfrm>
            <a:off x="683568" y="476672"/>
            <a:ext cx="7772400" cy="648072"/>
          </a:xfrm>
          <a:prstGeom prst="rect">
            <a:avLst/>
          </a:prstGeom>
        </p:spPr>
        <p:style>
          <a:lnRef idx="1">
            <a:schemeClr val="dk1"/>
          </a:lnRef>
          <a:fillRef idx="2">
            <a:schemeClr val="dk1"/>
          </a:fillRef>
          <a:effectRef idx="1">
            <a:schemeClr val="dk1"/>
          </a:effectRef>
          <a:fontRef idx="minor">
            <a:schemeClr val="dk1"/>
          </a:fontRef>
        </p:style>
        <p:txBody>
          <a:bodyPr vert="horz" anchor="b">
            <a:normAutofit/>
            <a:scene3d>
              <a:camera prst="orthographicFront"/>
              <a:lightRig rig="soft" dir="t"/>
            </a:scene3d>
            <a:sp3d prstMaterial="softEdge">
              <a:bevelT w="25400" h="25400"/>
            </a:sp3d>
          </a:bodyPr>
          <a:lstStyle>
            <a:lvl1pPr algn="r" rtl="0" eaLnBrk="1" latinLnBrk="0" hangingPunct="1">
              <a:spcBef>
                <a:spcPct val="0"/>
              </a:spcBef>
              <a:buNone/>
              <a:defRPr kumimoji="0" sz="4800" b="1" kern="1200">
                <a:solidFill>
                  <a:schemeClr val="tx2"/>
                </a:solidFill>
                <a:effectLst>
                  <a:outerShdw blurRad="31750" dist="25400" dir="5400000" algn="tl" rotWithShape="0">
                    <a:srgbClr val="000000">
                      <a:alpha val="25000"/>
                    </a:srgbClr>
                  </a:outerShdw>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extLst/>
          </a:lstStyle>
          <a:p>
            <a:pPr algn="ctr"/>
            <a:r>
              <a:rPr lang="en-US" sz="2800"/>
              <a:t>PROJECTS</a:t>
            </a:r>
            <a:r>
              <a:rPr lang="en-US" sz="2400"/>
              <a:t> (Cont'd)</a:t>
            </a:r>
            <a:endParaRPr lang="en-CA" sz="2400" dirty="0"/>
          </a:p>
        </p:txBody>
      </p:sp>
      <p:sp>
        <p:nvSpPr>
          <p:cNvPr id="2" name="Footer Placeholder 1"/>
          <p:cNvSpPr>
            <a:spLocks noGrp="1"/>
          </p:cNvSpPr>
          <p:nvPr>
            <p:ph type="ftr" sz="quarter" idx="11"/>
          </p:nvPr>
        </p:nvSpPr>
        <p:spPr/>
        <p:txBody>
          <a:bodyPr/>
          <a:lstStyle/>
          <a:p>
            <a:pPr algn="ctr"/>
            <a:fld id="{5C23C2D1-E1F2-4A43-9C82-2876462F079C}" type="slidenum">
              <a:rPr lang="en-CA" smtClean="0"/>
              <a:pPr algn="ctr"/>
              <a:t>5</a:t>
            </a:fld>
            <a:endParaRPr lang="en-CA" dirty="0"/>
          </a:p>
        </p:txBody>
      </p:sp>
    </p:spTree>
    <p:extLst>
      <p:ext uri="{BB962C8B-B14F-4D97-AF65-F5344CB8AC3E}">
        <p14:creationId xmlns:p14="http://schemas.microsoft.com/office/powerpoint/2010/main" val="1467473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76672"/>
            <a:ext cx="7772400" cy="648072"/>
          </a:xfrm>
        </p:spPr>
        <p:style>
          <a:lnRef idx="1">
            <a:schemeClr val="dk1"/>
          </a:lnRef>
          <a:fillRef idx="2">
            <a:schemeClr val="dk1"/>
          </a:fillRef>
          <a:effectRef idx="1">
            <a:schemeClr val="dk1"/>
          </a:effectRef>
          <a:fontRef idx="minor">
            <a:schemeClr val="dk1"/>
          </a:fontRef>
        </p:style>
        <p:txBody>
          <a:bodyPr>
            <a:normAutofit/>
          </a:bodyPr>
          <a:lstStyle/>
          <a:p>
            <a:pPr algn="ctr"/>
            <a:r>
              <a:rPr lang="en-US" sz="2800" dirty="0"/>
              <a:t>PROJECTS</a:t>
            </a:r>
            <a:r>
              <a:rPr lang="en-US" sz="2400" dirty="0"/>
              <a:t> (Cont'd)</a:t>
            </a:r>
            <a:endParaRPr lang="en-CA" sz="2400" dirty="0"/>
          </a:p>
        </p:txBody>
      </p:sp>
      <p:sp>
        <p:nvSpPr>
          <p:cNvPr id="3" name="Subtitle 2"/>
          <p:cNvSpPr>
            <a:spLocks noGrp="1"/>
          </p:cNvSpPr>
          <p:nvPr>
            <p:ph type="subTitle" idx="1"/>
          </p:nvPr>
        </p:nvSpPr>
        <p:spPr>
          <a:xfrm>
            <a:off x="899592" y="1484784"/>
            <a:ext cx="7776864" cy="3456384"/>
          </a:xfrm>
        </p:spPr>
        <p:txBody>
          <a:bodyPr>
            <a:normAutofit fontScale="32500" lnSpcReduction="20000"/>
          </a:bodyPr>
          <a:lstStyle/>
          <a:p>
            <a:pPr algn="l"/>
            <a:r>
              <a:rPr lang="en-US" sz="6000" b="1" dirty="0">
                <a:solidFill>
                  <a:schemeClr val="tx1"/>
                </a:solidFill>
              </a:rPr>
              <a:t>Fusion Energy - Canada/Alberta Fusion Energy Program</a:t>
            </a:r>
          </a:p>
          <a:p>
            <a:pPr marL="914400" lvl="0" indent="-857250" algn="l">
              <a:buFont typeface="Wingdings" pitchFamily="2" charset="2"/>
              <a:buChar char="Ø"/>
            </a:pPr>
            <a:r>
              <a:rPr lang="en-US" sz="4900" dirty="0">
                <a:solidFill>
                  <a:schemeClr val="tx1"/>
                </a:solidFill>
              </a:rPr>
              <a:t>co-Chairs: Allan </a:t>
            </a:r>
            <a:r>
              <a:rPr lang="en-US" sz="4900" dirty="0" err="1">
                <a:solidFill>
                  <a:schemeClr val="tx1"/>
                </a:solidFill>
              </a:rPr>
              <a:t>Offenberger</a:t>
            </a:r>
            <a:r>
              <a:rPr lang="en-US" sz="4900" dirty="0">
                <a:solidFill>
                  <a:schemeClr val="tx1"/>
                </a:solidFill>
              </a:rPr>
              <a:t> and Perry Kinkaide plus Nathan Amstrong and Klaas Rodenburg</a:t>
            </a:r>
          </a:p>
          <a:p>
            <a:pPr marL="914400" lvl="0" indent="-857250" algn="l">
              <a:buFont typeface="Wingdings" pitchFamily="2" charset="2"/>
              <a:buChar char="Ø"/>
            </a:pPr>
            <a:r>
              <a:rPr lang="en-US" sz="4900" dirty="0"/>
              <a:t>GOA: $300K Energy grant (Apr ‘13) for ...</a:t>
            </a:r>
            <a:endParaRPr lang="en-US" sz="4900" dirty="0">
              <a:solidFill>
                <a:schemeClr val="tx1"/>
              </a:solidFill>
            </a:endParaRPr>
          </a:p>
          <a:p>
            <a:pPr marL="914400" lvl="0" indent="-857250" algn="l">
              <a:buFont typeface="Wingdings" pitchFamily="2" charset="2"/>
              <a:buChar char="Ø"/>
            </a:pPr>
            <a:r>
              <a:rPr lang="en-US" sz="4900" dirty="0">
                <a:solidFill>
                  <a:schemeClr val="tx1"/>
                </a:solidFill>
              </a:rPr>
              <a:t>Int'l Research status assessment (Jun-Sep)</a:t>
            </a:r>
          </a:p>
          <a:p>
            <a:pPr marL="914400" lvl="0" indent="-857250" algn="l">
              <a:buFont typeface="Wingdings" pitchFamily="2" charset="2"/>
              <a:buChar char="Ø"/>
            </a:pPr>
            <a:r>
              <a:rPr lang="en-US" sz="4900" dirty="0">
                <a:solidFill>
                  <a:schemeClr val="tx1"/>
                </a:solidFill>
              </a:rPr>
              <a:t>Business Workshops (Oct)</a:t>
            </a:r>
          </a:p>
          <a:p>
            <a:pPr marL="914400" lvl="0" indent="-857250" algn="l">
              <a:buFont typeface="Wingdings" pitchFamily="2" charset="2"/>
              <a:buChar char="Ø"/>
            </a:pPr>
            <a:r>
              <a:rPr lang="en-US" sz="4900" dirty="0">
                <a:solidFill>
                  <a:schemeClr val="tx1"/>
                </a:solidFill>
              </a:rPr>
              <a:t>Int'l Fusion Forum (Nov)</a:t>
            </a:r>
          </a:p>
          <a:p>
            <a:pPr marL="914400" lvl="0" indent="-857250" algn="l">
              <a:buFont typeface="Wingdings" pitchFamily="2" charset="2"/>
              <a:buChar char="Ø"/>
            </a:pPr>
            <a:r>
              <a:rPr lang="en-US" sz="4900" dirty="0">
                <a:solidFill>
                  <a:schemeClr val="tx1"/>
                </a:solidFill>
              </a:rPr>
              <a:t>Fusion Centre Draft Proposal (Dec)</a:t>
            </a:r>
          </a:p>
          <a:p>
            <a:pPr marL="914400" lvl="0" indent="-857250" algn="l">
              <a:buFont typeface="Wingdings" pitchFamily="2" charset="2"/>
              <a:buChar char="Ø"/>
            </a:pPr>
            <a:r>
              <a:rPr lang="en-US" sz="4900" dirty="0">
                <a:solidFill>
                  <a:schemeClr val="tx1"/>
                </a:solidFill>
              </a:rPr>
              <a:t>Final Report - March 2014</a:t>
            </a:r>
          </a:p>
          <a:p>
            <a:pPr marL="57150" lvl="0" algn="l"/>
            <a:endParaRPr lang="en-US" sz="4900" dirty="0"/>
          </a:p>
          <a:p>
            <a:pPr algn="l"/>
            <a:r>
              <a:rPr lang="en-US" sz="4300" b="1" dirty="0">
                <a:solidFill>
                  <a:schemeClr val="tx1"/>
                </a:solidFill>
              </a:rPr>
              <a:t>Recommendation: </a:t>
            </a:r>
          </a:p>
          <a:p>
            <a:pPr algn="l"/>
            <a:r>
              <a:rPr lang="en-US" sz="4300" dirty="0">
                <a:solidFill>
                  <a:schemeClr val="tx1"/>
                </a:solidFill>
              </a:rPr>
              <a:t>8. Endorse Fusion Report and target Fusion Energy for an ABCtech Media Productions series</a:t>
            </a:r>
            <a:endParaRPr lang="en-CA" sz="4300" dirty="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6021288"/>
            <a:ext cx="16589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pPr algn="ctr"/>
            <a:fld id="{A7D5C5B5-6FB5-4066-927D-64322CFB264A}" type="slidenum">
              <a:rPr lang="en-CA" smtClean="0"/>
              <a:pPr algn="ctr"/>
              <a:t>6</a:t>
            </a:fld>
            <a:endParaRPr lang="en-CA" dirty="0"/>
          </a:p>
        </p:txBody>
      </p:sp>
    </p:spTree>
    <p:extLst>
      <p:ext uri="{BB962C8B-B14F-4D97-AF65-F5344CB8AC3E}">
        <p14:creationId xmlns:p14="http://schemas.microsoft.com/office/powerpoint/2010/main" val="1829723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5332" y="1196752"/>
            <a:ext cx="7848872" cy="3816424"/>
          </a:xfrm>
        </p:spPr>
        <p:txBody>
          <a:bodyPr>
            <a:noAutofit/>
          </a:bodyPr>
          <a:lstStyle/>
          <a:p>
            <a:pPr algn="l"/>
            <a:r>
              <a:rPr lang="en-US" sz="1600" b="1" dirty="0">
                <a:solidFill>
                  <a:schemeClr val="tx1"/>
                </a:solidFill>
              </a:rPr>
              <a:t>2013 Theme - "Innovation &amp; Enterprise. The People. The Passion“</a:t>
            </a:r>
            <a:endParaRPr lang="en-US" sz="1600" dirty="0">
              <a:solidFill>
                <a:schemeClr val="tx1"/>
              </a:solidFill>
            </a:endParaRPr>
          </a:p>
          <a:p>
            <a:pPr marL="742950" lvl="0" indent="-685800" algn="l">
              <a:buFont typeface="Wingdings" pitchFamily="2" charset="2"/>
              <a:buChar char="Ø"/>
            </a:pPr>
            <a:r>
              <a:rPr lang="en-US" sz="1600" dirty="0">
                <a:solidFill>
                  <a:schemeClr val="tx1"/>
                </a:solidFill>
              </a:rPr>
              <a:t>Created - ABCtech Media Productions</a:t>
            </a:r>
          </a:p>
          <a:p>
            <a:pPr marL="742950" lvl="0" indent="-685800" algn="l">
              <a:buFont typeface="Wingdings" pitchFamily="2" charset="2"/>
              <a:buChar char="Ø"/>
            </a:pPr>
            <a:r>
              <a:rPr lang="en-US" sz="1600" dirty="0">
                <a:solidFill>
                  <a:schemeClr val="tx1"/>
                </a:solidFill>
              </a:rPr>
              <a:t>Mentored - Co-op Communications</a:t>
            </a:r>
          </a:p>
          <a:p>
            <a:pPr marL="742950" lvl="0" indent="-685800" algn="l">
              <a:buFont typeface="Wingdings" pitchFamily="2" charset="2"/>
              <a:buChar char="Ø"/>
            </a:pPr>
            <a:r>
              <a:rPr lang="en-US" sz="1600" dirty="0">
                <a:solidFill>
                  <a:schemeClr val="tx1"/>
                </a:solidFill>
              </a:rPr>
              <a:t>Designed Program - "The Next Question“</a:t>
            </a:r>
          </a:p>
          <a:p>
            <a:pPr marL="742950" lvl="0" indent="-685800" algn="l">
              <a:buFont typeface="Wingdings" pitchFamily="2" charset="2"/>
              <a:buChar char="Ø"/>
            </a:pPr>
            <a:r>
              <a:rPr lang="en-US" sz="1600" dirty="0">
                <a:solidFill>
                  <a:schemeClr val="tx1"/>
                </a:solidFill>
              </a:rPr>
              <a:t>Producing Series of Episodes – 1</a:t>
            </a:r>
            <a:r>
              <a:rPr lang="en-US" sz="1600" baseline="30000" dirty="0">
                <a:solidFill>
                  <a:schemeClr val="tx1"/>
                </a:solidFill>
              </a:rPr>
              <a:t>st</a:t>
            </a:r>
            <a:r>
              <a:rPr lang="en-US" sz="1600" dirty="0">
                <a:solidFill>
                  <a:schemeClr val="tx1"/>
                </a:solidFill>
              </a:rPr>
              <a:t> Genomics &amp; Cell Therapies</a:t>
            </a:r>
          </a:p>
          <a:p>
            <a:pPr marL="742950" lvl="0" indent="-685800" algn="l">
              <a:buFont typeface="Wingdings" pitchFamily="2" charset="2"/>
              <a:buChar char="Ø"/>
            </a:pPr>
            <a:r>
              <a:rPr lang="en-US" sz="1600" dirty="0"/>
              <a:t>Industry Advisories – recommend content and screening</a:t>
            </a:r>
            <a:endParaRPr lang="en-US" sz="1600" dirty="0">
              <a:solidFill>
                <a:schemeClr val="tx1"/>
              </a:solidFill>
            </a:endParaRPr>
          </a:p>
          <a:p>
            <a:pPr marL="742950" lvl="0" indent="-685800" algn="l">
              <a:buFont typeface="Wingdings" pitchFamily="2" charset="2"/>
              <a:buChar char="Ø"/>
            </a:pPr>
            <a:r>
              <a:rPr lang="en-US" sz="1600" dirty="0">
                <a:solidFill>
                  <a:schemeClr val="tx1"/>
                </a:solidFill>
              </a:rPr>
              <a:t>Public Education - targeting US public radio</a:t>
            </a:r>
          </a:p>
          <a:p>
            <a:pPr marL="742950" lvl="0" indent="-685800" algn="l">
              <a:buFont typeface="Wingdings" pitchFamily="2" charset="2"/>
              <a:buChar char="Ø"/>
            </a:pPr>
            <a:r>
              <a:rPr lang="en-US" sz="1600" dirty="0">
                <a:solidFill>
                  <a:schemeClr val="tx1"/>
                </a:solidFill>
              </a:rPr>
              <a:t>Prepared Contract - Supplier agreement </a:t>
            </a:r>
          </a:p>
          <a:p>
            <a:pPr marL="742950" lvl="0" indent="-685800" algn="l">
              <a:buFont typeface="Wingdings" pitchFamily="2" charset="2"/>
              <a:buChar char="Ø"/>
            </a:pPr>
            <a:r>
              <a:rPr lang="en-US" sz="1600" dirty="0">
                <a:solidFill>
                  <a:schemeClr val="tx1"/>
                </a:solidFill>
              </a:rPr>
              <a:t>+$ forecast for 2014</a:t>
            </a:r>
          </a:p>
          <a:p>
            <a:pPr marL="57150" lvl="0" algn="l"/>
            <a:endParaRPr lang="en-CA" sz="1400" b="1" dirty="0"/>
          </a:p>
          <a:p>
            <a:pPr algn="l"/>
            <a:r>
              <a:rPr lang="en-CA" sz="1400" b="1" dirty="0">
                <a:solidFill>
                  <a:schemeClr val="tx1"/>
                </a:solidFill>
              </a:rPr>
              <a:t>Recommendation:  </a:t>
            </a:r>
          </a:p>
          <a:p>
            <a:pPr algn="l"/>
            <a:r>
              <a:rPr lang="en-CA" sz="1400" dirty="0">
                <a:solidFill>
                  <a:schemeClr val="tx1"/>
                </a:solidFill>
              </a:rPr>
              <a:t>9. Approve the Agreement with Co-op Communications, establish an account for ABCtech Media Productions, and appoint a Board representative. </a:t>
            </a:r>
          </a:p>
        </p:txBody>
      </p:sp>
      <p:sp>
        <p:nvSpPr>
          <p:cNvPr id="6" name="Title 1"/>
          <p:cNvSpPr txBox="1">
            <a:spLocks/>
          </p:cNvSpPr>
          <p:nvPr/>
        </p:nvSpPr>
        <p:spPr>
          <a:xfrm>
            <a:off x="683568" y="332656"/>
            <a:ext cx="7772400" cy="648072"/>
          </a:xfrm>
          <a:prstGeom prst="rect">
            <a:avLst/>
          </a:prstGeom>
        </p:spPr>
        <p:style>
          <a:lnRef idx="1">
            <a:schemeClr val="dk1"/>
          </a:lnRef>
          <a:fillRef idx="2">
            <a:schemeClr val="dk1"/>
          </a:fillRef>
          <a:effectRef idx="1">
            <a:schemeClr val="dk1"/>
          </a:effectRef>
          <a:fontRef idx="minor">
            <a:schemeClr val="dk1"/>
          </a:fontRef>
        </p:style>
        <p:txBody>
          <a:bodyPr vert="horz" anchor="b">
            <a:normAutofit/>
            <a:scene3d>
              <a:camera prst="orthographicFront"/>
              <a:lightRig rig="soft" dir="t"/>
            </a:scene3d>
            <a:sp3d prstMaterial="softEdge">
              <a:bevelT w="25400" h="25400"/>
            </a:sp3d>
          </a:bodyPr>
          <a:lstStyle>
            <a:lvl1pPr algn="r" rtl="0" eaLnBrk="1" latinLnBrk="0" hangingPunct="1">
              <a:spcBef>
                <a:spcPct val="0"/>
              </a:spcBef>
              <a:buNone/>
              <a:defRPr kumimoji="0" sz="4800" b="1" kern="1200">
                <a:solidFill>
                  <a:schemeClr val="tx2"/>
                </a:solidFill>
                <a:effectLst>
                  <a:outerShdw blurRad="31750" dist="25400" dir="5400000" algn="tl" rotWithShape="0">
                    <a:srgbClr val="000000">
                      <a:alpha val="25000"/>
                    </a:srgbClr>
                  </a:outerShdw>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extLst/>
          </a:lstStyle>
          <a:p>
            <a:pPr algn="ctr"/>
            <a:r>
              <a:rPr lang="en-US" sz="2800" dirty="0"/>
              <a:t>PROJECTS</a:t>
            </a:r>
            <a:r>
              <a:rPr lang="en-US" sz="2400" dirty="0"/>
              <a:t> (Cont'd)</a:t>
            </a:r>
            <a:endParaRPr lang="en-CA"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7031" y="5949280"/>
            <a:ext cx="16589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pPr algn="ctr"/>
            <a:fld id="{7F0C0D43-D82F-4BA5-82AA-15BE4CFD4257}" type="slidenum">
              <a:rPr lang="en-CA" smtClean="0"/>
              <a:pPr algn="ctr"/>
              <a:t>7</a:t>
            </a:fld>
            <a:endParaRPr lang="en-CA" dirty="0"/>
          </a:p>
        </p:txBody>
      </p:sp>
    </p:spTree>
    <p:extLst>
      <p:ext uri="{BB962C8B-B14F-4D97-AF65-F5344CB8AC3E}">
        <p14:creationId xmlns:p14="http://schemas.microsoft.com/office/powerpoint/2010/main" val="489874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692696"/>
            <a:ext cx="7772400" cy="1368152"/>
          </a:xfrm>
        </p:spPr>
        <p:txBody>
          <a:bodyPr>
            <a:normAutofit/>
          </a:bodyPr>
          <a:lstStyle/>
          <a:p>
            <a:pPr algn="ctr"/>
            <a:r>
              <a:rPr lang="en-US" altLang="en-US" dirty="0"/>
              <a:t>PATRONS ... </a:t>
            </a:r>
            <a:endParaRPr lang="en-CA" dirty="0"/>
          </a:p>
        </p:txBody>
      </p:sp>
      <p:sp>
        <p:nvSpPr>
          <p:cNvPr id="3" name="Subtitle 2"/>
          <p:cNvSpPr>
            <a:spLocks noGrp="1"/>
          </p:cNvSpPr>
          <p:nvPr>
            <p:ph type="subTitle" idx="1"/>
          </p:nvPr>
        </p:nvSpPr>
        <p:spPr>
          <a:xfrm>
            <a:off x="688992" y="1916832"/>
            <a:ext cx="7920880" cy="3024336"/>
          </a:xfrm>
        </p:spPr>
        <p:txBody>
          <a:bodyPr>
            <a:normAutofit fontScale="62500" lnSpcReduction="20000"/>
          </a:bodyPr>
          <a:lstStyle/>
          <a:p>
            <a:pPr marL="457200" indent="-457200" algn="l">
              <a:buFont typeface="Wingdings" pitchFamily="2" charset="2"/>
              <a:buChar char="§"/>
            </a:pPr>
            <a:r>
              <a:rPr lang="en-US" sz="2300" dirty="0">
                <a:solidFill>
                  <a:schemeClr val="tx1"/>
                </a:solidFill>
              </a:rPr>
              <a:t>Test ABCtech's value propositin re Subscribers, Corporate Sponsors, and Patrons </a:t>
            </a:r>
          </a:p>
          <a:p>
            <a:pPr marL="457200" indent="-457200" algn="l">
              <a:buFont typeface="Wingdings" pitchFamily="2" charset="2"/>
              <a:buChar char="§"/>
            </a:pPr>
            <a:r>
              <a:rPr lang="en-US" sz="2300" dirty="0">
                <a:solidFill>
                  <a:schemeClr val="tx1"/>
                </a:solidFill>
              </a:rPr>
              <a:t>Recruit a Fund-raising team</a:t>
            </a:r>
          </a:p>
          <a:p>
            <a:pPr marL="457200" indent="-457200" algn="l">
              <a:buFont typeface="Wingdings" pitchFamily="2" charset="2"/>
              <a:buChar char="§"/>
            </a:pPr>
            <a:r>
              <a:rPr lang="en-US" sz="2300" dirty="0">
                <a:solidFill>
                  <a:schemeClr val="tx1"/>
                </a:solidFill>
              </a:rPr>
              <a:t>Target Alberta-made corporations, e.g.:</a:t>
            </a:r>
          </a:p>
          <a:p>
            <a:pPr marL="914400" lvl="1" indent="-457200" algn="l">
              <a:buFont typeface="Wingdings" pitchFamily="2" charset="2"/>
              <a:buChar char="Ø"/>
            </a:pPr>
            <a:r>
              <a:rPr lang="en-US" dirty="0" err="1">
                <a:solidFill>
                  <a:schemeClr val="tx1"/>
                </a:solidFill>
              </a:rPr>
              <a:t>Cenovus</a:t>
            </a:r>
            <a:endParaRPr lang="en-US" dirty="0">
              <a:solidFill>
                <a:schemeClr val="tx1"/>
              </a:solidFill>
            </a:endParaRPr>
          </a:p>
          <a:p>
            <a:pPr marL="914400" lvl="1" indent="-457200" algn="l">
              <a:buFont typeface="Wingdings" pitchFamily="2" charset="2"/>
              <a:buChar char="Ø"/>
            </a:pPr>
            <a:r>
              <a:rPr lang="en-US" dirty="0" err="1">
                <a:solidFill>
                  <a:schemeClr val="tx1"/>
                </a:solidFill>
              </a:rPr>
              <a:t>Stantec</a:t>
            </a:r>
            <a:endParaRPr lang="en-US" dirty="0">
              <a:solidFill>
                <a:schemeClr val="tx1"/>
              </a:solidFill>
            </a:endParaRPr>
          </a:p>
          <a:p>
            <a:pPr marL="914400" lvl="1" indent="-457200" algn="l">
              <a:buFont typeface="Wingdings" pitchFamily="2" charset="2"/>
              <a:buChar char="Ø"/>
            </a:pPr>
            <a:r>
              <a:rPr lang="en-US" dirty="0">
                <a:solidFill>
                  <a:schemeClr val="tx1"/>
                </a:solidFill>
              </a:rPr>
              <a:t>PCL</a:t>
            </a:r>
          </a:p>
          <a:p>
            <a:pPr marL="914400" lvl="1" indent="-457200" algn="l">
              <a:buFont typeface="Wingdings" pitchFamily="2" charset="2"/>
              <a:buChar char="Ø"/>
            </a:pPr>
            <a:r>
              <a:rPr lang="en-US" dirty="0">
                <a:solidFill>
                  <a:schemeClr val="tx1"/>
                </a:solidFill>
              </a:rPr>
              <a:t>ATCO I-</a:t>
            </a:r>
            <a:r>
              <a:rPr lang="en-US" dirty="0" err="1">
                <a:solidFill>
                  <a:schemeClr val="tx1"/>
                </a:solidFill>
              </a:rPr>
              <a:t>Tek</a:t>
            </a:r>
            <a:endParaRPr lang="en-US" dirty="0">
              <a:solidFill>
                <a:schemeClr val="tx1"/>
              </a:solidFill>
            </a:endParaRPr>
          </a:p>
          <a:p>
            <a:pPr marL="914400" lvl="1" indent="-457200" algn="l">
              <a:buFont typeface="Wingdings" pitchFamily="2" charset="2"/>
              <a:buChar char="Ø"/>
            </a:pPr>
            <a:r>
              <a:rPr lang="en-US" dirty="0" err="1"/>
              <a:t>Ledcor</a:t>
            </a:r>
            <a:r>
              <a:rPr lang="en-US" dirty="0"/>
              <a:t> - pending</a:t>
            </a:r>
          </a:p>
          <a:p>
            <a:pPr marL="457200" indent="-457200" algn="l">
              <a:buFont typeface="Wingdings" pitchFamily="2" charset="2"/>
              <a:buChar char="§"/>
            </a:pPr>
            <a:r>
              <a:rPr lang="en-US" sz="2300" dirty="0">
                <a:solidFill>
                  <a:schemeClr val="tx1"/>
                </a:solidFill>
              </a:rPr>
              <a:t>Meeting GOA and WD re project grants and patron prospect referrals</a:t>
            </a:r>
          </a:p>
          <a:p>
            <a:pPr algn="l"/>
            <a:endParaRPr lang="en-US" sz="2400" dirty="0">
              <a:solidFill>
                <a:schemeClr val="tx1"/>
              </a:solidFill>
            </a:endParaRPr>
          </a:p>
          <a:p>
            <a:pPr algn="l"/>
            <a:r>
              <a:rPr lang="en-US" sz="2200" b="1" dirty="0">
                <a:solidFill>
                  <a:schemeClr val="tx1"/>
                </a:solidFill>
              </a:rPr>
              <a:t>Recommendation:  </a:t>
            </a:r>
          </a:p>
          <a:p>
            <a:pPr algn="l"/>
            <a:r>
              <a:rPr lang="en-US" sz="2200" dirty="0">
                <a:solidFill>
                  <a:schemeClr val="tx1"/>
                </a:solidFill>
              </a:rPr>
              <a:t>10. Establish terms of reference for a President’s Advisory Council comprised of Founding Patrons for recommending the annual theme.</a:t>
            </a:r>
            <a:endParaRPr lang="en-CA" sz="2200" dirty="0"/>
          </a:p>
        </p:txBody>
      </p:sp>
      <p:sp>
        <p:nvSpPr>
          <p:cNvPr id="5" name="Rectangle 4"/>
          <p:cNvSpPr/>
          <p:nvPr/>
        </p:nvSpPr>
        <p:spPr>
          <a:xfrm>
            <a:off x="797004" y="620688"/>
            <a:ext cx="7704856" cy="1077218"/>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en-US" sz="2800" dirty="0">
                <a:effectLst>
                  <a:outerShdw blurRad="38100" dist="38100" dir="2700000" algn="tl">
                    <a:srgbClr val="000000">
                      <a:alpha val="43137"/>
                    </a:srgbClr>
                  </a:outerShdw>
                </a:effectLst>
              </a:rPr>
              <a:t>PATRONS </a:t>
            </a:r>
            <a:r>
              <a:rPr lang="en-US" dirty="0">
                <a:effectLst>
                  <a:outerShdw blurRad="38100" dist="38100" dir="2700000" algn="tl">
                    <a:srgbClr val="000000">
                      <a:alpha val="43137"/>
                    </a:srgbClr>
                  </a:outerShdw>
                </a:effectLst>
              </a:rPr>
              <a:t>… are the foundation for sustaining ABCtech and setting our strategic direction including corporation, foundations and hi-wealth individuals with a shared vision of Albert’s future.</a:t>
            </a:r>
            <a:endParaRPr lang="en-CA" dirty="0">
              <a:effectLst>
                <a:outerShdw blurRad="38100" dist="38100" dir="2700000" algn="tl">
                  <a:srgbClr val="000000">
                    <a:alpha val="43137"/>
                  </a:srgbClr>
                </a:outerShdw>
              </a:effectLst>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5949280"/>
            <a:ext cx="16589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pPr algn="ctr"/>
            <a:fld id="{245CACCA-7F8D-4D90-A0D9-D1B49ABA5EC1}" type="slidenum">
              <a:rPr lang="en-CA" smtClean="0"/>
              <a:t>8</a:t>
            </a:fld>
            <a:endParaRPr lang="en-CA" dirty="0"/>
          </a:p>
        </p:txBody>
      </p:sp>
    </p:spTree>
    <p:extLst>
      <p:ext uri="{BB962C8B-B14F-4D97-AF65-F5344CB8AC3E}">
        <p14:creationId xmlns:p14="http://schemas.microsoft.com/office/powerpoint/2010/main" val="1696301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564904"/>
            <a:ext cx="4464496" cy="1143000"/>
          </a:xfrm>
        </p:spPr>
        <p:txBody>
          <a:bodyPr>
            <a:normAutofit fontScale="90000"/>
          </a:bodyPr>
          <a:lstStyle/>
          <a:p>
            <a:pPr algn="ctr"/>
            <a:r>
              <a:rPr lang="en-US" dirty="0"/>
              <a:t> </a:t>
            </a:r>
            <a:br>
              <a:rPr lang="en-CA" dirty="0"/>
            </a:br>
            <a:r>
              <a:rPr lang="en-US" sz="5300" dirty="0">
                <a:solidFill>
                  <a:schemeClr val="tx1"/>
                </a:solidFill>
              </a:rPr>
              <a:t>Questions?</a:t>
            </a:r>
            <a:br>
              <a:rPr lang="en-CA" dirty="0"/>
            </a:br>
            <a:endParaRPr lang="en-CA"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5805264"/>
            <a:ext cx="16589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pPr algn="ctr"/>
            <a:fld id="{2BF5EE08-DD1D-4477-9D7B-7F1C319DB7AD}" type="slidenum">
              <a:rPr lang="en-CA" smtClean="0"/>
              <a:pPr algn="ctr"/>
              <a:t>9</a:t>
            </a:fld>
            <a:endParaRPr lang="en-CA" dirty="0"/>
          </a:p>
        </p:txBody>
      </p:sp>
    </p:spTree>
    <p:extLst>
      <p:ext uri="{BB962C8B-B14F-4D97-AF65-F5344CB8AC3E}">
        <p14:creationId xmlns:p14="http://schemas.microsoft.com/office/powerpoint/2010/main" val="26699985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198</TotalTime>
  <Words>776</Words>
  <Application>Microsoft Office PowerPoint</Application>
  <PresentationFormat>On-screen Show (4:3)</PresentationFormat>
  <Paragraphs>96</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Calibri</vt:lpstr>
      <vt:lpstr>Lucida Sans Unicode</vt:lpstr>
      <vt:lpstr>Verdana</vt:lpstr>
      <vt:lpstr>Wingdings</vt:lpstr>
      <vt:lpstr>Wingdings 2</vt:lpstr>
      <vt:lpstr>Wingdings 3</vt:lpstr>
      <vt:lpstr>Concourse</vt:lpstr>
      <vt:lpstr>2013 Overview and Carry Forward</vt:lpstr>
      <vt:lpstr> ABCtech's Value Proposition</vt:lpstr>
      <vt:lpstr>PEOPLE … are the source of ABCtech’s influence and innovation, sharing our vision of diversifying Alberta’s economy through the commercialization of emerging technologies.  Member benefits include voting and learning, networking and event discounts.</vt:lpstr>
      <vt:lpstr>PROJECTS … corporations help us advance industry and market development, public policy formulation and addressing impediments for advancing the commercialization of emerging technologies.</vt:lpstr>
      <vt:lpstr>PowerPoint Presentation</vt:lpstr>
      <vt:lpstr>PROJECTS (Cont'd)</vt:lpstr>
      <vt:lpstr>PowerPoint Presentation</vt:lpstr>
      <vt:lpstr>PATRONS ... </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 ABCtech's Value Proposition  o Our Vision, Mission and Brand  o Our Board and ABCtech's Progress  o Our Subscribers and Special Interests  o Our Sustainability  o 2014 Brochure produced</dc:title>
  <dc:creator>Perry</dc:creator>
  <cp:lastModifiedBy>Perry Kinkaide</cp:lastModifiedBy>
  <cp:revision>27</cp:revision>
  <cp:lastPrinted>2014-01-05T16:48:48Z</cp:lastPrinted>
  <dcterms:created xsi:type="dcterms:W3CDTF">2014-01-04T23:28:03Z</dcterms:created>
  <dcterms:modified xsi:type="dcterms:W3CDTF">2025-12-31T03:11:48Z</dcterms:modified>
</cp:coreProperties>
</file>