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2" r:id="rId6"/>
    <p:sldId id="263" r:id="rId7"/>
    <p:sldId id="264" r:id="rId8"/>
    <p:sldId id="265"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F5BF09-E66C-4192-8559-0A50A764D6E9}" v="2" dt="2021-02-26T20:53:34.8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94"/>
  </p:normalViewPr>
  <p:slideViewPr>
    <p:cSldViewPr snapToGrid="0" snapToObjects="1">
      <p:cViewPr varScale="1">
        <p:scale>
          <a:sx n="106" d="100"/>
          <a:sy n="106" d="100"/>
        </p:scale>
        <p:origin x="1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BB2185-CC5D-0644-B047-9E5483DC6D3D}"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FEB84C4D-4C85-7549-A476-1EA7D0ABE696}">
      <dgm:prSet phldrT="[Text]"/>
      <dgm:spPr/>
      <dgm:t>
        <a:bodyPr/>
        <a:lstStyle/>
        <a:p>
          <a:r>
            <a:rPr lang="en-US" dirty="0"/>
            <a:t>Problem</a:t>
          </a:r>
        </a:p>
      </dgm:t>
    </dgm:pt>
    <dgm:pt modelId="{06E927B1-DA64-8B4B-BC0D-AD8253102877}" type="parTrans" cxnId="{93B7BB93-A579-5F4A-B250-986C401DCE77}">
      <dgm:prSet/>
      <dgm:spPr/>
      <dgm:t>
        <a:bodyPr/>
        <a:lstStyle/>
        <a:p>
          <a:endParaRPr lang="en-US"/>
        </a:p>
      </dgm:t>
    </dgm:pt>
    <dgm:pt modelId="{C2853811-7F20-DC46-A729-99E7CAC76D4A}" type="sibTrans" cxnId="{93B7BB93-A579-5F4A-B250-986C401DCE77}">
      <dgm:prSet/>
      <dgm:spPr/>
      <dgm:t>
        <a:bodyPr/>
        <a:lstStyle/>
        <a:p>
          <a:endParaRPr lang="en-US"/>
        </a:p>
      </dgm:t>
    </dgm:pt>
    <dgm:pt modelId="{7781A173-3EDD-7F46-BC62-058E48DF79C8}">
      <dgm:prSet phldrT="[Text]"/>
      <dgm:spPr/>
      <dgm:t>
        <a:bodyPr/>
        <a:lstStyle/>
        <a:p>
          <a:r>
            <a:rPr lang="en-US" dirty="0"/>
            <a:t>Extracting the geolocation data from the IP addresses</a:t>
          </a:r>
        </a:p>
      </dgm:t>
    </dgm:pt>
    <dgm:pt modelId="{364F66EE-E097-2E4A-B139-99D1BA894F28}" type="parTrans" cxnId="{043BCCEE-CD43-584F-AC41-ADF1C07BE93E}">
      <dgm:prSet/>
      <dgm:spPr/>
      <dgm:t>
        <a:bodyPr/>
        <a:lstStyle/>
        <a:p>
          <a:endParaRPr lang="en-US"/>
        </a:p>
      </dgm:t>
    </dgm:pt>
    <dgm:pt modelId="{6D81FA17-5205-7349-95F2-6E030187E30F}" type="sibTrans" cxnId="{043BCCEE-CD43-584F-AC41-ADF1C07BE93E}">
      <dgm:prSet/>
      <dgm:spPr/>
      <dgm:t>
        <a:bodyPr/>
        <a:lstStyle/>
        <a:p>
          <a:endParaRPr lang="en-US"/>
        </a:p>
      </dgm:t>
    </dgm:pt>
    <dgm:pt modelId="{B0E41459-A709-1A4B-B4C8-B6DCEFC235F4}">
      <dgm:prSet phldrT="[Text]"/>
      <dgm:spPr/>
      <dgm:t>
        <a:bodyPr/>
        <a:lstStyle/>
        <a:p>
          <a:r>
            <a:rPr lang="en-US" dirty="0"/>
            <a:t>Sorting the checkbox type answers from the data into quantifiable data</a:t>
          </a:r>
        </a:p>
      </dgm:t>
    </dgm:pt>
    <dgm:pt modelId="{41C86881-3D96-BF48-B42B-FC2C862F595B}" type="parTrans" cxnId="{CB49D79E-AFB0-764E-8194-802D370F9663}">
      <dgm:prSet/>
      <dgm:spPr/>
      <dgm:t>
        <a:bodyPr/>
        <a:lstStyle/>
        <a:p>
          <a:endParaRPr lang="en-US"/>
        </a:p>
      </dgm:t>
    </dgm:pt>
    <dgm:pt modelId="{76D11F4F-6770-9F40-A18E-27443B225F66}" type="sibTrans" cxnId="{CB49D79E-AFB0-764E-8194-802D370F9663}">
      <dgm:prSet/>
      <dgm:spPr/>
      <dgm:t>
        <a:bodyPr/>
        <a:lstStyle/>
        <a:p>
          <a:endParaRPr lang="en-US"/>
        </a:p>
      </dgm:t>
    </dgm:pt>
    <dgm:pt modelId="{32B1837B-AAC2-2446-A44B-628953268E91}">
      <dgm:prSet phldrT="[Text]"/>
      <dgm:spPr/>
      <dgm:t>
        <a:bodyPr/>
        <a:lstStyle/>
        <a:p>
          <a:r>
            <a:rPr lang="en-US" dirty="0"/>
            <a:t>Key Questions</a:t>
          </a:r>
        </a:p>
      </dgm:t>
    </dgm:pt>
    <dgm:pt modelId="{7FE4E61E-39A5-C34A-84DE-37B96712AF8B}" type="parTrans" cxnId="{CD1EEB5F-1F66-2040-9734-C7E2BC834A91}">
      <dgm:prSet/>
      <dgm:spPr/>
      <dgm:t>
        <a:bodyPr/>
        <a:lstStyle/>
        <a:p>
          <a:endParaRPr lang="en-US"/>
        </a:p>
      </dgm:t>
    </dgm:pt>
    <dgm:pt modelId="{D549669B-7243-2345-BA1E-CFB8F971563F}" type="sibTrans" cxnId="{CD1EEB5F-1F66-2040-9734-C7E2BC834A91}">
      <dgm:prSet/>
      <dgm:spPr/>
      <dgm:t>
        <a:bodyPr/>
        <a:lstStyle/>
        <a:p>
          <a:endParaRPr lang="en-US"/>
        </a:p>
      </dgm:t>
    </dgm:pt>
    <dgm:pt modelId="{336BF1FE-A2A7-B744-A56B-7E56DCC17A31}">
      <dgm:prSet phldrT="[Text]"/>
      <dgm:spPr/>
      <dgm:t>
        <a:bodyPr/>
        <a:lstStyle/>
        <a:p>
          <a:r>
            <a:rPr lang="en-US" dirty="0"/>
            <a:t>How we can better segment the data in order to get a clearer picture of the people’s opinions.</a:t>
          </a:r>
        </a:p>
      </dgm:t>
    </dgm:pt>
    <dgm:pt modelId="{0C257325-EEBD-6F49-A99B-2B17572F0387}" type="parTrans" cxnId="{462268F9-8061-AD45-9418-1A1EFBFCC976}">
      <dgm:prSet/>
      <dgm:spPr/>
      <dgm:t>
        <a:bodyPr/>
        <a:lstStyle/>
        <a:p>
          <a:endParaRPr lang="en-US"/>
        </a:p>
      </dgm:t>
    </dgm:pt>
    <dgm:pt modelId="{7A8EE4F8-686A-A047-9BD2-FEFE72B28898}" type="sibTrans" cxnId="{462268F9-8061-AD45-9418-1A1EFBFCC976}">
      <dgm:prSet/>
      <dgm:spPr/>
      <dgm:t>
        <a:bodyPr/>
        <a:lstStyle/>
        <a:p>
          <a:endParaRPr lang="en-US"/>
        </a:p>
      </dgm:t>
    </dgm:pt>
    <dgm:pt modelId="{68D5E215-3D9E-D148-A94F-282B32176DB7}">
      <dgm:prSet phldrT="[Text]"/>
      <dgm:spPr/>
      <dgm:t>
        <a:bodyPr/>
        <a:lstStyle/>
        <a:p>
          <a:r>
            <a:rPr lang="en-US" dirty="0"/>
            <a:t>We want to see that whether there is any change in the opinion of the people over the years or not.	</a:t>
          </a:r>
        </a:p>
      </dgm:t>
    </dgm:pt>
    <dgm:pt modelId="{380813E5-B75E-0841-B12D-040A07875B6F}" type="parTrans" cxnId="{16E16233-67CF-C142-A352-8E773AC8429A}">
      <dgm:prSet/>
      <dgm:spPr/>
      <dgm:t>
        <a:bodyPr/>
        <a:lstStyle/>
        <a:p>
          <a:endParaRPr lang="en-US"/>
        </a:p>
      </dgm:t>
    </dgm:pt>
    <dgm:pt modelId="{A09F840D-FEEA-F941-B57F-43ED13739FA1}" type="sibTrans" cxnId="{16E16233-67CF-C142-A352-8E773AC8429A}">
      <dgm:prSet/>
      <dgm:spPr/>
      <dgm:t>
        <a:bodyPr/>
        <a:lstStyle/>
        <a:p>
          <a:endParaRPr lang="en-US"/>
        </a:p>
      </dgm:t>
    </dgm:pt>
    <dgm:pt modelId="{FEA81697-C5D7-6044-9A89-80F04407680E}">
      <dgm:prSet phldrT="[Text]"/>
      <dgm:spPr/>
      <dgm:t>
        <a:bodyPr/>
        <a:lstStyle/>
        <a:p>
          <a:r>
            <a:rPr lang="en-US" dirty="0"/>
            <a:t>Summary of Data</a:t>
          </a:r>
        </a:p>
      </dgm:t>
    </dgm:pt>
    <dgm:pt modelId="{E29AFA1B-6A62-564A-8935-EBB33B917FDC}" type="parTrans" cxnId="{7D039E43-92B7-9D47-875E-1DC167957F9A}">
      <dgm:prSet/>
      <dgm:spPr/>
      <dgm:t>
        <a:bodyPr/>
        <a:lstStyle/>
        <a:p>
          <a:endParaRPr lang="en-US"/>
        </a:p>
      </dgm:t>
    </dgm:pt>
    <dgm:pt modelId="{A467451C-9488-7141-A029-13BB44699901}" type="sibTrans" cxnId="{7D039E43-92B7-9D47-875E-1DC167957F9A}">
      <dgm:prSet/>
      <dgm:spPr/>
      <dgm:t>
        <a:bodyPr/>
        <a:lstStyle/>
        <a:p>
          <a:endParaRPr lang="en-US"/>
        </a:p>
      </dgm:t>
    </dgm:pt>
    <dgm:pt modelId="{83A24058-9E73-7C45-B489-4173BCB094E9}">
      <dgm:prSet phldrT="[Text]"/>
      <dgm:spPr/>
      <dgm:t>
        <a:bodyPr/>
        <a:lstStyle/>
        <a:p>
          <a:r>
            <a:rPr lang="en-US" dirty="0"/>
            <a:t>The data is gathered over 5 years between 2015 and 2020 and it is segregated by the time when it was collected e.g., Fall 2019, Spring 2018 etc.</a:t>
          </a:r>
        </a:p>
      </dgm:t>
    </dgm:pt>
    <dgm:pt modelId="{A392DDE5-13F6-3145-BA7A-5EE7760B3DE1}" type="parTrans" cxnId="{DEEAE70F-8172-434D-BEFE-60B5F535D06B}">
      <dgm:prSet/>
      <dgm:spPr/>
      <dgm:t>
        <a:bodyPr/>
        <a:lstStyle/>
        <a:p>
          <a:endParaRPr lang="en-US"/>
        </a:p>
      </dgm:t>
    </dgm:pt>
    <dgm:pt modelId="{1378508B-B6B2-FD43-93A1-5966ADC54CAF}" type="sibTrans" cxnId="{DEEAE70F-8172-434D-BEFE-60B5F535D06B}">
      <dgm:prSet/>
      <dgm:spPr/>
      <dgm:t>
        <a:bodyPr/>
        <a:lstStyle/>
        <a:p>
          <a:endParaRPr lang="en-US"/>
        </a:p>
      </dgm:t>
    </dgm:pt>
    <dgm:pt modelId="{D4B30CA6-AD1D-034A-9BFA-7503D210EF5F}">
      <dgm:prSet phldrT="[Text]"/>
      <dgm:spPr/>
      <dgm:t>
        <a:bodyPr/>
        <a:lstStyle/>
        <a:p>
          <a:r>
            <a:rPr lang="en-US" dirty="0"/>
            <a:t>It was collected via the means of online surveys which had multiple choice questions.</a:t>
          </a:r>
        </a:p>
      </dgm:t>
    </dgm:pt>
    <dgm:pt modelId="{F676C185-A2C3-1C4A-A940-52106D285FA7}" type="parTrans" cxnId="{33FF3484-C2D8-C44D-9D01-8327C0FB5250}">
      <dgm:prSet/>
      <dgm:spPr/>
      <dgm:t>
        <a:bodyPr/>
        <a:lstStyle/>
        <a:p>
          <a:endParaRPr lang="en-US"/>
        </a:p>
      </dgm:t>
    </dgm:pt>
    <dgm:pt modelId="{1DAF266A-E35F-C741-8318-7E91F71BC4BF}" type="sibTrans" cxnId="{33FF3484-C2D8-C44D-9D01-8327C0FB5250}">
      <dgm:prSet/>
      <dgm:spPr/>
      <dgm:t>
        <a:bodyPr/>
        <a:lstStyle/>
        <a:p>
          <a:endParaRPr lang="en-US"/>
        </a:p>
      </dgm:t>
    </dgm:pt>
    <dgm:pt modelId="{C6774F7C-0758-D241-A364-93FDBCCDEE81}" type="pres">
      <dgm:prSet presAssocID="{D6BB2185-CC5D-0644-B047-9E5483DC6D3D}" presName="Name0" presStyleCnt="0">
        <dgm:presLayoutVars>
          <dgm:dir/>
          <dgm:animLvl val="lvl"/>
          <dgm:resizeHandles val="exact"/>
        </dgm:presLayoutVars>
      </dgm:prSet>
      <dgm:spPr/>
    </dgm:pt>
    <dgm:pt modelId="{19C2E869-C4B5-244C-97DF-1E6984084ED9}" type="pres">
      <dgm:prSet presAssocID="{FEB84C4D-4C85-7549-A476-1EA7D0ABE696}" presName="composite" presStyleCnt="0"/>
      <dgm:spPr/>
    </dgm:pt>
    <dgm:pt modelId="{F4EAD70B-6035-F144-AB0D-751BC42B6B41}" type="pres">
      <dgm:prSet presAssocID="{FEB84C4D-4C85-7549-A476-1EA7D0ABE696}" presName="parTx" presStyleLbl="alignNode1" presStyleIdx="0" presStyleCnt="3" custLinFactNeighborX="-12316" custLinFactNeighborY="-698">
        <dgm:presLayoutVars>
          <dgm:chMax val="0"/>
          <dgm:chPref val="0"/>
          <dgm:bulletEnabled val="1"/>
        </dgm:presLayoutVars>
      </dgm:prSet>
      <dgm:spPr/>
    </dgm:pt>
    <dgm:pt modelId="{9994E637-0B90-6A4A-81F9-91DAFF153DD5}" type="pres">
      <dgm:prSet presAssocID="{FEB84C4D-4C85-7549-A476-1EA7D0ABE696}" presName="desTx" presStyleLbl="alignAccFollowNode1" presStyleIdx="0" presStyleCnt="3">
        <dgm:presLayoutVars>
          <dgm:bulletEnabled val="1"/>
        </dgm:presLayoutVars>
      </dgm:prSet>
      <dgm:spPr/>
    </dgm:pt>
    <dgm:pt modelId="{955E7535-258B-D64A-BF44-EF38DD51E544}" type="pres">
      <dgm:prSet presAssocID="{C2853811-7F20-DC46-A729-99E7CAC76D4A}" presName="space" presStyleCnt="0"/>
      <dgm:spPr/>
    </dgm:pt>
    <dgm:pt modelId="{5597EF3B-BB83-364F-A32E-E080D5074BFF}" type="pres">
      <dgm:prSet presAssocID="{32B1837B-AAC2-2446-A44B-628953268E91}" presName="composite" presStyleCnt="0"/>
      <dgm:spPr/>
    </dgm:pt>
    <dgm:pt modelId="{722E7927-FE81-8642-AA6E-FB0606377AC0}" type="pres">
      <dgm:prSet presAssocID="{32B1837B-AAC2-2446-A44B-628953268E91}" presName="parTx" presStyleLbl="alignNode1" presStyleIdx="1" presStyleCnt="3">
        <dgm:presLayoutVars>
          <dgm:chMax val="0"/>
          <dgm:chPref val="0"/>
          <dgm:bulletEnabled val="1"/>
        </dgm:presLayoutVars>
      </dgm:prSet>
      <dgm:spPr/>
    </dgm:pt>
    <dgm:pt modelId="{E112202C-EDD1-084C-8D44-C4EDF6834450}" type="pres">
      <dgm:prSet presAssocID="{32B1837B-AAC2-2446-A44B-628953268E91}" presName="desTx" presStyleLbl="alignAccFollowNode1" presStyleIdx="1" presStyleCnt="3">
        <dgm:presLayoutVars>
          <dgm:bulletEnabled val="1"/>
        </dgm:presLayoutVars>
      </dgm:prSet>
      <dgm:spPr/>
    </dgm:pt>
    <dgm:pt modelId="{5F4E045B-0E8B-A743-A20E-DAE2F1DBEBF6}" type="pres">
      <dgm:prSet presAssocID="{D549669B-7243-2345-BA1E-CFB8F971563F}" presName="space" presStyleCnt="0"/>
      <dgm:spPr/>
    </dgm:pt>
    <dgm:pt modelId="{E002270A-9160-504B-BDE1-4C511E1BC9F9}" type="pres">
      <dgm:prSet presAssocID="{FEA81697-C5D7-6044-9A89-80F04407680E}" presName="composite" presStyleCnt="0"/>
      <dgm:spPr/>
    </dgm:pt>
    <dgm:pt modelId="{A4474670-22FB-AB43-9494-955E382C01BC}" type="pres">
      <dgm:prSet presAssocID="{FEA81697-C5D7-6044-9A89-80F04407680E}" presName="parTx" presStyleLbl="alignNode1" presStyleIdx="2" presStyleCnt="3">
        <dgm:presLayoutVars>
          <dgm:chMax val="0"/>
          <dgm:chPref val="0"/>
          <dgm:bulletEnabled val="1"/>
        </dgm:presLayoutVars>
      </dgm:prSet>
      <dgm:spPr/>
    </dgm:pt>
    <dgm:pt modelId="{34F2F481-8C16-FD4B-A309-B9CABB8D16BB}" type="pres">
      <dgm:prSet presAssocID="{FEA81697-C5D7-6044-9A89-80F04407680E}" presName="desTx" presStyleLbl="alignAccFollowNode1" presStyleIdx="2" presStyleCnt="3">
        <dgm:presLayoutVars>
          <dgm:bulletEnabled val="1"/>
        </dgm:presLayoutVars>
      </dgm:prSet>
      <dgm:spPr/>
    </dgm:pt>
  </dgm:ptLst>
  <dgm:cxnLst>
    <dgm:cxn modelId="{DEEAE70F-8172-434D-BEFE-60B5F535D06B}" srcId="{FEA81697-C5D7-6044-9A89-80F04407680E}" destId="{83A24058-9E73-7C45-B489-4173BCB094E9}" srcOrd="0" destOrd="0" parTransId="{A392DDE5-13F6-3145-BA7A-5EE7760B3DE1}" sibTransId="{1378508B-B6B2-FD43-93A1-5966ADC54CAF}"/>
    <dgm:cxn modelId="{64354026-B0B3-1A4E-9FB8-1F6B64E42870}" type="presOf" srcId="{83A24058-9E73-7C45-B489-4173BCB094E9}" destId="{34F2F481-8C16-FD4B-A309-B9CABB8D16BB}" srcOrd="0" destOrd="0" presId="urn:microsoft.com/office/officeart/2005/8/layout/hList1"/>
    <dgm:cxn modelId="{D437402B-3367-D14D-A62E-1B747775433D}" type="presOf" srcId="{D4B30CA6-AD1D-034A-9BFA-7503D210EF5F}" destId="{34F2F481-8C16-FD4B-A309-B9CABB8D16BB}" srcOrd="0" destOrd="1" presId="urn:microsoft.com/office/officeart/2005/8/layout/hList1"/>
    <dgm:cxn modelId="{16E16233-67CF-C142-A352-8E773AC8429A}" srcId="{32B1837B-AAC2-2446-A44B-628953268E91}" destId="{68D5E215-3D9E-D148-A94F-282B32176DB7}" srcOrd="1" destOrd="0" parTransId="{380813E5-B75E-0841-B12D-040A07875B6F}" sibTransId="{A09F840D-FEEA-F941-B57F-43ED13739FA1}"/>
    <dgm:cxn modelId="{CD1EEB5F-1F66-2040-9734-C7E2BC834A91}" srcId="{D6BB2185-CC5D-0644-B047-9E5483DC6D3D}" destId="{32B1837B-AAC2-2446-A44B-628953268E91}" srcOrd="1" destOrd="0" parTransId="{7FE4E61E-39A5-C34A-84DE-37B96712AF8B}" sibTransId="{D549669B-7243-2345-BA1E-CFB8F971563F}"/>
    <dgm:cxn modelId="{7D039E43-92B7-9D47-875E-1DC167957F9A}" srcId="{D6BB2185-CC5D-0644-B047-9E5483DC6D3D}" destId="{FEA81697-C5D7-6044-9A89-80F04407680E}" srcOrd="2" destOrd="0" parTransId="{E29AFA1B-6A62-564A-8935-EBB33B917FDC}" sibTransId="{A467451C-9488-7141-A029-13BB44699901}"/>
    <dgm:cxn modelId="{C70D3E81-C722-4541-82C2-C267899D2C36}" type="presOf" srcId="{32B1837B-AAC2-2446-A44B-628953268E91}" destId="{722E7927-FE81-8642-AA6E-FB0606377AC0}" srcOrd="0" destOrd="0" presId="urn:microsoft.com/office/officeart/2005/8/layout/hList1"/>
    <dgm:cxn modelId="{33FF3484-C2D8-C44D-9D01-8327C0FB5250}" srcId="{FEA81697-C5D7-6044-9A89-80F04407680E}" destId="{D4B30CA6-AD1D-034A-9BFA-7503D210EF5F}" srcOrd="1" destOrd="0" parTransId="{F676C185-A2C3-1C4A-A940-52106D285FA7}" sibTransId="{1DAF266A-E35F-C741-8318-7E91F71BC4BF}"/>
    <dgm:cxn modelId="{684FBE90-4832-374B-A52A-167AFB42AF16}" type="presOf" srcId="{68D5E215-3D9E-D148-A94F-282B32176DB7}" destId="{E112202C-EDD1-084C-8D44-C4EDF6834450}" srcOrd="0" destOrd="1" presId="urn:microsoft.com/office/officeart/2005/8/layout/hList1"/>
    <dgm:cxn modelId="{93B7BB93-A579-5F4A-B250-986C401DCE77}" srcId="{D6BB2185-CC5D-0644-B047-9E5483DC6D3D}" destId="{FEB84C4D-4C85-7549-A476-1EA7D0ABE696}" srcOrd="0" destOrd="0" parTransId="{06E927B1-DA64-8B4B-BC0D-AD8253102877}" sibTransId="{C2853811-7F20-DC46-A729-99E7CAC76D4A}"/>
    <dgm:cxn modelId="{E31BC09D-3E81-9048-861C-FEEBFFB3A069}" type="presOf" srcId="{FEA81697-C5D7-6044-9A89-80F04407680E}" destId="{A4474670-22FB-AB43-9494-955E382C01BC}" srcOrd="0" destOrd="0" presId="urn:microsoft.com/office/officeart/2005/8/layout/hList1"/>
    <dgm:cxn modelId="{CB49D79E-AFB0-764E-8194-802D370F9663}" srcId="{FEB84C4D-4C85-7549-A476-1EA7D0ABE696}" destId="{B0E41459-A709-1A4B-B4C8-B6DCEFC235F4}" srcOrd="1" destOrd="0" parTransId="{41C86881-3D96-BF48-B42B-FC2C862F595B}" sibTransId="{76D11F4F-6770-9F40-A18E-27443B225F66}"/>
    <dgm:cxn modelId="{735EDBA7-3967-4A4C-9BDA-600EE7EF45D3}" type="presOf" srcId="{D6BB2185-CC5D-0644-B047-9E5483DC6D3D}" destId="{C6774F7C-0758-D241-A364-93FDBCCDEE81}" srcOrd="0" destOrd="0" presId="urn:microsoft.com/office/officeart/2005/8/layout/hList1"/>
    <dgm:cxn modelId="{D9C534C4-202A-2244-BFD5-85C578402F33}" type="presOf" srcId="{B0E41459-A709-1A4B-B4C8-B6DCEFC235F4}" destId="{9994E637-0B90-6A4A-81F9-91DAFF153DD5}" srcOrd="0" destOrd="1" presId="urn:microsoft.com/office/officeart/2005/8/layout/hList1"/>
    <dgm:cxn modelId="{9D2345C8-B807-634A-A943-595E0AD53A9C}" type="presOf" srcId="{336BF1FE-A2A7-B744-A56B-7E56DCC17A31}" destId="{E112202C-EDD1-084C-8D44-C4EDF6834450}" srcOrd="0" destOrd="0" presId="urn:microsoft.com/office/officeart/2005/8/layout/hList1"/>
    <dgm:cxn modelId="{4F28B5DC-5C1C-F94E-8C29-163CA16C7210}" type="presOf" srcId="{7781A173-3EDD-7F46-BC62-058E48DF79C8}" destId="{9994E637-0B90-6A4A-81F9-91DAFF153DD5}" srcOrd="0" destOrd="0" presId="urn:microsoft.com/office/officeart/2005/8/layout/hList1"/>
    <dgm:cxn modelId="{043BCCEE-CD43-584F-AC41-ADF1C07BE93E}" srcId="{FEB84C4D-4C85-7549-A476-1EA7D0ABE696}" destId="{7781A173-3EDD-7F46-BC62-058E48DF79C8}" srcOrd="0" destOrd="0" parTransId="{364F66EE-E097-2E4A-B139-99D1BA894F28}" sibTransId="{6D81FA17-5205-7349-95F2-6E030187E30F}"/>
    <dgm:cxn modelId="{462268F9-8061-AD45-9418-1A1EFBFCC976}" srcId="{32B1837B-AAC2-2446-A44B-628953268E91}" destId="{336BF1FE-A2A7-B744-A56B-7E56DCC17A31}" srcOrd="0" destOrd="0" parTransId="{0C257325-EEBD-6F49-A99B-2B17572F0387}" sibTransId="{7A8EE4F8-686A-A047-9BD2-FEFE72B28898}"/>
    <dgm:cxn modelId="{EB0EAEFE-B8C8-2D4F-854D-4EC8BE2592BE}" type="presOf" srcId="{FEB84C4D-4C85-7549-A476-1EA7D0ABE696}" destId="{F4EAD70B-6035-F144-AB0D-751BC42B6B41}" srcOrd="0" destOrd="0" presId="urn:microsoft.com/office/officeart/2005/8/layout/hList1"/>
    <dgm:cxn modelId="{B59BDCC5-8E61-504A-B766-A975145030E7}" type="presParOf" srcId="{C6774F7C-0758-D241-A364-93FDBCCDEE81}" destId="{19C2E869-C4B5-244C-97DF-1E6984084ED9}" srcOrd="0" destOrd="0" presId="urn:microsoft.com/office/officeart/2005/8/layout/hList1"/>
    <dgm:cxn modelId="{FB0C269F-46B7-6D4D-938D-02355E234E6F}" type="presParOf" srcId="{19C2E869-C4B5-244C-97DF-1E6984084ED9}" destId="{F4EAD70B-6035-F144-AB0D-751BC42B6B41}" srcOrd="0" destOrd="0" presId="urn:microsoft.com/office/officeart/2005/8/layout/hList1"/>
    <dgm:cxn modelId="{4042C859-E9E0-5D4A-B648-C259C093EFC0}" type="presParOf" srcId="{19C2E869-C4B5-244C-97DF-1E6984084ED9}" destId="{9994E637-0B90-6A4A-81F9-91DAFF153DD5}" srcOrd="1" destOrd="0" presId="urn:microsoft.com/office/officeart/2005/8/layout/hList1"/>
    <dgm:cxn modelId="{3BA28A12-2DD5-C74D-8381-A00894980D3E}" type="presParOf" srcId="{C6774F7C-0758-D241-A364-93FDBCCDEE81}" destId="{955E7535-258B-D64A-BF44-EF38DD51E544}" srcOrd="1" destOrd="0" presId="urn:microsoft.com/office/officeart/2005/8/layout/hList1"/>
    <dgm:cxn modelId="{36C919CC-FEEE-8B4D-93AB-4A54E21C9F47}" type="presParOf" srcId="{C6774F7C-0758-D241-A364-93FDBCCDEE81}" destId="{5597EF3B-BB83-364F-A32E-E080D5074BFF}" srcOrd="2" destOrd="0" presId="urn:microsoft.com/office/officeart/2005/8/layout/hList1"/>
    <dgm:cxn modelId="{593B816F-24E0-6549-8A35-2BEDC3800561}" type="presParOf" srcId="{5597EF3B-BB83-364F-A32E-E080D5074BFF}" destId="{722E7927-FE81-8642-AA6E-FB0606377AC0}" srcOrd="0" destOrd="0" presId="urn:microsoft.com/office/officeart/2005/8/layout/hList1"/>
    <dgm:cxn modelId="{C58646B2-DD2A-7D48-860B-873985F5CF9F}" type="presParOf" srcId="{5597EF3B-BB83-364F-A32E-E080D5074BFF}" destId="{E112202C-EDD1-084C-8D44-C4EDF6834450}" srcOrd="1" destOrd="0" presId="urn:microsoft.com/office/officeart/2005/8/layout/hList1"/>
    <dgm:cxn modelId="{33509EE7-8A1D-4C49-9110-451951440DC5}" type="presParOf" srcId="{C6774F7C-0758-D241-A364-93FDBCCDEE81}" destId="{5F4E045B-0E8B-A743-A20E-DAE2F1DBEBF6}" srcOrd="3" destOrd="0" presId="urn:microsoft.com/office/officeart/2005/8/layout/hList1"/>
    <dgm:cxn modelId="{6E5C11AD-7ED4-0D4B-BE44-79D833F2551C}" type="presParOf" srcId="{C6774F7C-0758-D241-A364-93FDBCCDEE81}" destId="{E002270A-9160-504B-BDE1-4C511E1BC9F9}" srcOrd="4" destOrd="0" presId="urn:microsoft.com/office/officeart/2005/8/layout/hList1"/>
    <dgm:cxn modelId="{ECB48137-0BB6-C343-A620-93A23B355717}" type="presParOf" srcId="{E002270A-9160-504B-BDE1-4C511E1BC9F9}" destId="{A4474670-22FB-AB43-9494-955E382C01BC}" srcOrd="0" destOrd="0" presId="urn:microsoft.com/office/officeart/2005/8/layout/hList1"/>
    <dgm:cxn modelId="{E38ACF3F-B0E0-6E45-A4D4-8538EF70D6C4}" type="presParOf" srcId="{E002270A-9160-504B-BDE1-4C511E1BC9F9}" destId="{34F2F481-8C16-FD4B-A309-B9CABB8D16B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EAD70B-6035-F144-AB0D-751BC42B6B41}">
      <dsp:nvSpPr>
        <dsp:cNvPr id="0" name=""/>
        <dsp:cNvSpPr/>
      </dsp:nvSpPr>
      <dsp:spPr>
        <a:xfrm>
          <a:off x="0" y="27571"/>
          <a:ext cx="3436551" cy="576000"/>
        </a:xfrm>
        <a:prstGeom prst="rect">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w="12700" cap="rnd" cmpd="sng" algn="ctr">
          <a:solidFill>
            <a:schemeClr val="accent1">
              <a:hueOff val="0"/>
              <a:satOff val="0"/>
              <a:lumOff val="0"/>
              <a:alphaOff val="0"/>
            </a:schemeClr>
          </a:solidFill>
          <a:prstDash val="solid"/>
        </a:ln>
        <a:effectLst>
          <a:outerShdw blurRad="38100" dist="25400" dir="5400000" rotWithShape="0">
            <a:srgbClr val="000000">
              <a:alpha val="5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Problem</a:t>
          </a:r>
        </a:p>
      </dsp:txBody>
      <dsp:txXfrm>
        <a:off x="0" y="27571"/>
        <a:ext cx="3436551" cy="576000"/>
      </dsp:txXfrm>
    </dsp:sp>
    <dsp:sp modelId="{9994E637-0B90-6A4A-81F9-91DAFF153DD5}">
      <dsp:nvSpPr>
        <dsp:cNvPr id="0" name=""/>
        <dsp:cNvSpPr/>
      </dsp:nvSpPr>
      <dsp:spPr>
        <a:xfrm>
          <a:off x="3524" y="607591"/>
          <a:ext cx="3436551" cy="3010921"/>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Extracting the geolocation data from the IP addresses</a:t>
          </a:r>
        </a:p>
        <a:p>
          <a:pPr marL="228600" lvl="1" indent="-228600" algn="l" defTabSz="889000">
            <a:lnSpc>
              <a:spcPct val="90000"/>
            </a:lnSpc>
            <a:spcBef>
              <a:spcPct val="0"/>
            </a:spcBef>
            <a:spcAft>
              <a:spcPct val="15000"/>
            </a:spcAft>
            <a:buChar char="•"/>
          </a:pPr>
          <a:r>
            <a:rPr lang="en-US" sz="2000" kern="1200" dirty="0"/>
            <a:t>Sorting the checkbox type answers from the data into quantifiable data</a:t>
          </a:r>
        </a:p>
      </dsp:txBody>
      <dsp:txXfrm>
        <a:off x="3524" y="607591"/>
        <a:ext cx="3436551" cy="3010921"/>
      </dsp:txXfrm>
    </dsp:sp>
    <dsp:sp modelId="{722E7927-FE81-8642-AA6E-FB0606377AC0}">
      <dsp:nvSpPr>
        <dsp:cNvPr id="0" name=""/>
        <dsp:cNvSpPr/>
      </dsp:nvSpPr>
      <dsp:spPr>
        <a:xfrm>
          <a:off x="3921193" y="31591"/>
          <a:ext cx="3436551" cy="576000"/>
        </a:xfrm>
        <a:prstGeom prst="rect">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w="12700" cap="rnd" cmpd="sng" algn="ctr">
          <a:solidFill>
            <a:schemeClr val="accent1">
              <a:hueOff val="0"/>
              <a:satOff val="0"/>
              <a:lumOff val="0"/>
              <a:alphaOff val="0"/>
            </a:schemeClr>
          </a:solidFill>
          <a:prstDash val="solid"/>
        </a:ln>
        <a:effectLst>
          <a:outerShdw blurRad="38100" dist="25400" dir="5400000" rotWithShape="0">
            <a:srgbClr val="000000">
              <a:alpha val="5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Key Questions</a:t>
          </a:r>
        </a:p>
      </dsp:txBody>
      <dsp:txXfrm>
        <a:off x="3921193" y="31591"/>
        <a:ext cx="3436551" cy="576000"/>
      </dsp:txXfrm>
    </dsp:sp>
    <dsp:sp modelId="{E112202C-EDD1-084C-8D44-C4EDF6834450}">
      <dsp:nvSpPr>
        <dsp:cNvPr id="0" name=""/>
        <dsp:cNvSpPr/>
      </dsp:nvSpPr>
      <dsp:spPr>
        <a:xfrm>
          <a:off x="3921193" y="607591"/>
          <a:ext cx="3436551" cy="3010921"/>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How we can better segment the data in order to get a clearer picture of the people’s opinions.</a:t>
          </a:r>
        </a:p>
        <a:p>
          <a:pPr marL="228600" lvl="1" indent="-228600" algn="l" defTabSz="889000">
            <a:lnSpc>
              <a:spcPct val="90000"/>
            </a:lnSpc>
            <a:spcBef>
              <a:spcPct val="0"/>
            </a:spcBef>
            <a:spcAft>
              <a:spcPct val="15000"/>
            </a:spcAft>
            <a:buChar char="•"/>
          </a:pPr>
          <a:r>
            <a:rPr lang="en-US" sz="2000" kern="1200" dirty="0"/>
            <a:t>We want to see that whether there is any change in the opinion of the people over the years or not.	</a:t>
          </a:r>
        </a:p>
      </dsp:txBody>
      <dsp:txXfrm>
        <a:off x="3921193" y="607591"/>
        <a:ext cx="3436551" cy="3010921"/>
      </dsp:txXfrm>
    </dsp:sp>
    <dsp:sp modelId="{A4474670-22FB-AB43-9494-955E382C01BC}">
      <dsp:nvSpPr>
        <dsp:cNvPr id="0" name=""/>
        <dsp:cNvSpPr/>
      </dsp:nvSpPr>
      <dsp:spPr>
        <a:xfrm>
          <a:off x="7838861" y="31591"/>
          <a:ext cx="3436551" cy="576000"/>
        </a:xfrm>
        <a:prstGeom prst="rect">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w="12700" cap="rnd" cmpd="sng" algn="ctr">
          <a:solidFill>
            <a:schemeClr val="accent1">
              <a:hueOff val="0"/>
              <a:satOff val="0"/>
              <a:lumOff val="0"/>
              <a:alphaOff val="0"/>
            </a:schemeClr>
          </a:solidFill>
          <a:prstDash val="solid"/>
        </a:ln>
        <a:effectLst>
          <a:outerShdw blurRad="38100" dist="25400" dir="5400000" rotWithShape="0">
            <a:srgbClr val="000000">
              <a:alpha val="5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Summary of Data</a:t>
          </a:r>
        </a:p>
      </dsp:txBody>
      <dsp:txXfrm>
        <a:off x="7838861" y="31591"/>
        <a:ext cx="3436551" cy="576000"/>
      </dsp:txXfrm>
    </dsp:sp>
    <dsp:sp modelId="{34F2F481-8C16-FD4B-A309-B9CABB8D16BB}">
      <dsp:nvSpPr>
        <dsp:cNvPr id="0" name=""/>
        <dsp:cNvSpPr/>
      </dsp:nvSpPr>
      <dsp:spPr>
        <a:xfrm>
          <a:off x="7838861" y="607591"/>
          <a:ext cx="3436551" cy="3010921"/>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The data is gathered over 5 years between 2015 and 2020 and it is segregated by the time when it was collected e.g., Fall 2019, Spring 2018 etc.</a:t>
          </a:r>
        </a:p>
        <a:p>
          <a:pPr marL="228600" lvl="1" indent="-228600" algn="l" defTabSz="889000">
            <a:lnSpc>
              <a:spcPct val="90000"/>
            </a:lnSpc>
            <a:spcBef>
              <a:spcPct val="0"/>
            </a:spcBef>
            <a:spcAft>
              <a:spcPct val="15000"/>
            </a:spcAft>
            <a:buChar char="•"/>
          </a:pPr>
          <a:r>
            <a:rPr lang="en-US" sz="2000" kern="1200" dirty="0"/>
            <a:t>It was collected via the means of online surveys which had multiple choice questions.</a:t>
          </a:r>
        </a:p>
      </dsp:txBody>
      <dsp:txXfrm>
        <a:off x="7838861" y="607591"/>
        <a:ext cx="3436551" cy="301092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6E548C-B560-7545-A7AA-C7C87210DF0A}" type="datetimeFigureOut">
              <a:rPr lang="en-US" smtClean="0"/>
              <a:t>12/30/2025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A3B97-22CE-C440-8842-B53191B8E2EF}" type="slidenum">
              <a:rPr lang="en-US" smtClean="0"/>
              <a:t>‹#›</a:t>
            </a:fld>
            <a:endParaRPr lang="en-US"/>
          </a:p>
        </p:txBody>
      </p:sp>
    </p:spTree>
    <p:extLst>
      <p:ext uri="{BB962C8B-B14F-4D97-AF65-F5344CB8AC3E}">
        <p14:creationId xmlns:p14="http://schemas.microsoft.com/office/powerpoint/2010/main" val="1244136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12/30/2025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12/30/2025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12/30/2025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12/30/2025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12/30/2025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92" y="791509"/>
            <a:ext cx="10993549" cy="1475013"/>
          </a:xfrm>
        </p:spPr>
        <p:txBody>
          <a:bodyPr>
            <a:normAutofit/>
          </a:bodyPr>
          <a:lstStyle/>
          <a:p>
            <a:r>
              <a:rPr lang="en-US"/>
              <a:t>Analytics Capstone Project - 2020</a:t>
            </a:r>
            <a:endParaRPr lang="en-US" dirty="0"/>
          </a:p>
        </p:txBody>
      </p:sp>
      <p:sp>
        <p:nvSpPr>
          <p:cNvPr id="3" name="Subtitle 2"/>
          <p:cNvSpPr>
            <a:spLocks noGrp="1"/>
          </p:cNvSpPr>
          <p:nvPr>
            <p:ph type="subTitle" idx="1"/>
          </p:nvPr>
        </p:nvSpPr>
        <p:spPr>
          <a:xfrm>
            <a:off x="439795" y="2561682"/>
            <a:ext cx="10993546" cy="590321"/>
          </a:xfrm>
        </p:spPr>
        <p:txBody>
          <a:bodyPr>
            <a:normAutofit/>
          </a:bodyPr>
          <a:lstStyle/>
          <a:p>
            <a:r>
              <a:rPr lang="en-US" sz="2400" b="1">
                <a:solidFill>
                  <a:schemeClr val="accent1"/>
                </a:solidFill>
              </a:rPr>
              <a:t>Strategic Customer segmentation</a:t>
            </a:r>
            <a:endParaRPr lang="en-US" sz="2400" b="1" dirty="0">
              <a:solidFill>
                <a:schemeClr val="accent1"/>
              </a:solidFill>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9525551" y="659031"/>
            <a:ext cx="2049189" cy="2197812"/>
          </a:xfrm>
          <a:prstGeom prst="rect">
            <a:avLst/>
          </a:prstGeom>
          <a:noFill/>
          <a:ln>
            <a:noFill/>
          </a:ln>
        </p:spPr>
      </p:pic>
      <p:sp>
        <p:nvSpPr>
          <p:cNvPr id="6" name="Rectangle 5">
            <a:extLst>
              <a:ext uri="{FF2B5EF4-FFF2-40B4-BE49-F238E27FC236}">
                <a16:creationId xmlns:a16="http://schemas.microsoft.com/office/drawing/2014/main" id="{884A9ECF-8494-40B0-9205-2DADDB484381}"/>
              </a:ext>
            </a:extLst>
          </p:cNvPr>
          <p:cNvSpPr/>
          <p:nvPr/>
        </p:nvSpPr>
        <p:spPr>
          <a:xfrm>
            <a:off x="439795" y="3705998"/>
            <a:ext cx="9186554" cy="461665"/>
          </a:xfrm>
          <a:prstGeom prst="rect">
            <a:avLst/>
          </a:prstGeom>
        </p:spPr>
        <p:txBody>
          <a:bodyPr wrap="none">
            <a:spAutoFit/>
          </a:bodyPr>
          <a:lstStyle/>
          <a:p>
            <a:r>
              <a:rPr lang="en-US" sz="2400" b="1">
                <a:solidFill>
                  <a:schemeClr val="accent3">
                    <a:lumMod val="20000"/>
                    <a:lumOff val="80000"/>
                  </a:schemeClr>
                </a:solidFill>
                <a:latin typeface="Gill Sans MT" panose="020B0502020104020203" pitchFamily="34" charset="0"/>
              </a:rPr>
              <a:t>MONITORING ALBERTA’S ECONOMIC DIVERSIFICATION  </a:t>
            </a:r>
            <a:endParaRPr lang="en-US" sz="2400" dirty="0">
              <a:solidFill>
                <a:schemeClr val="accent3">
                  <a:lumMod val="20000"/>
                  <a:lumOff val="80000"/>
                </a:schemeClr>
              </a:solidFill>
              <a:latin typeface="Gill Sans MT" panose="020B0502020104020203" pitchFamily="34" charset="0"/>
            </a:endParaRPr>
          </a:p>
        </p:txBody>
      </p:sp>
    </p:spTree>
    <p:extLst>
      <p:ext uri="{BB962C8B-B14F-4D97-AF65-F5344CB8AC3E}">
        <p14:creationId xmlns:p14="http://schemas.microsoft.com/office/powerpoint/2010/main" val="60629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a:xfrm>
            <a:off x="419726" y="1899580"/>
            <a:ext cx="11278938" cy="1013800"/>
          </a:xfrm>
        </p:spPr>
        <p:txBody>
          <a:bodyPr>
            <a:normAutofit fontScale="85000" lnSpcReduction="10000"/>
          </a:bodyPr>
          <a:lstStyle/>
          <a:p>
            <a:r>
              <a:rPr lang="en-US" dirty="0"/>
              <a:t>We have the data for gathered from the people of Alberta by means of online surveys which was gathered between 2015 and 2020. </a:t>
            </a:r>
          </a:p>
          <a:p>
            <a:r>
              <a:rPr lang="en-US" dirty="0"/>
              <a:t>The data has their responses in form of checkboxes data. We also had additional information of the respondents'’ IP addresses. </a:t>
            </a:r>
          </a:p>
        </p:txBody>
      </p:sp>
      <p:graphicFrame>
        <p:nvGraphicFramePr>
          <p:cNvPr id="5" name="Diagram 4"/>
          <p:cNvGraphicFramePr/>
          <p:nvPr>
            <p:extLst>
              <p:ext uri="{D42A27DB-BD31-4B8C-83A1-F6EECF244321}">
                <p14:modId xmlns:p14="http://schemas.microsoft.com/office/powerpoint/2010/main" val="1782937965"/>
              </p:ext>
            </p:extLst>
          </p:nvPr>
        </p:nvGraphicFramePr>
        <p:xfrm>
          <a:off x="419726" y="3058132"/>
          <a:ext cx="11278938" cy="36501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9975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a:t>
            </a:r>
          </a:p>
        </p:txBody>
      </p:sp>
      <p:sp>
        <p:nvSpPr>
          <p:cNvPr id="3" name="Content Placeholder 2"/>
          <p:cNvSpPr>
            <a:spLocks noGrp="1"/>
          </p:cNvSpPr>
          <p:nvPr>
            <p:ph idx="1"/>
          </p:nvPr>
        </p:nvSpPr>
        <p:spPr>
          <a:xfrm>
            <a:off x="581193" y="1898241"/>
            <a:ext cx="11029615" cy="4870203"/>
          </a:xfrm>
        </p:spPr>
        <p:txBody>
          <a:bodyPr>
            <a:normAutofit/>
          </a:bodyPr>
          <a:lstStyle/>
          <a:p>
            <a:r>
              <a:rPr lang="en-US" sz="2000" dirty="0"/>
              <a:t>Firstly, we denoted a digit to all the responses and then counted these digits to produce a dataset that showed the number of each responses separately and segmented it by years in which the data was gathered.</a:t>
            </a:r>
          </a:p>
          <a:p>
            <a:r>
              <a:rPr lang="en-US" sz="2000" dirty="0"/>
              <a:t>The data was mostly clean and free of errors, so we did not have to do any extensive data cleaning processes during the project.</a:t>
            </a:r>
          </a:p>
          <a:p>
            <a:r>
              <a:rPr lang="en-US" sz="2000" dirty="0"/>
              <a:t>After this we made charts to represent the counts of each Reponses for all the questions and made the dashboard using these plots.</a:t>
            </a:r>
          </a:p>
          <a:p>
            <a:r>
              <a:rPr lang="en-US" sz="2000" dirty="0"/>
              <a:t>To extract the Geolocation data from the IP addresses, we utilized online tools which allowed us to get the data like City, Province, ZIP code and Geographical co-ordinates from IP addresses.</a:t>
            </a:r>
          </a:p>
          <a:p>
            <a:r>
              <a:rPr lang="en-US" sz="2000" dirty="0"/>
              <a:t>Our goal was to use this extracted location data and compare it with the location given in the responses by the survey participants to determine the respondents who were actually in Alberta or Canada.</a:t>
            </a:r>
          </a:p>
          <a:p>
            <a:endParaRPr lang="en-US" dirty="0"/>
          </a:p>
        </p:txBody>
      </p:sp>
    </p:spTree>
    <p:extLst>
      <p:ext uri="{BB962C8B-B14F-4D97-AF65-F5344CB8AC3E}">
        <p14:creationId xmlns:p14="http://schemas.microsoft.com/office/powerpoint/2010/main" val="15707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of Analysis</a:t>
            </a:r>
          </a:p>
        </p:txBody>
      </p:sp>
      <p:sp>
        <p:nvSpPr>
          <p:cNvPr id="3" name="Content Placeholder 2"/>
          <p:cNvSpPr>
            <a:spLocks noGrp="1"/>
          </p:cNvSpPr>
          <p:nvPr>
            <p:ph idx="1"/>
          </p:nvPr>
        </p:nvSpPr>
        <p:spPr>
          <a:xfrm>
            <a:off x="581192" y="2180496"/>
            <a:ext cx="11029615" cy="3682976"/>
          </a:xfrm>
        </p:spPr>
        <p:txBody>
          <a:bodyPr/>
          <a:lstStyle/>
          <a:p>
            <a:r>
              <a:rPr lang="en-US" sz="2000" dirty="0"/>
              <a:t>Based on our analysis over the course of the project, we came to several findings and conclusions, which we showed using the PowerBI dashboards and by infographics.</a:t>
            </a:r>
          </a:p>
          <a:p>
            <a:r>
              <a:rPr lang="en-US" sz="2000" dirty="0"/>
              <a:t>We will be submitting the Infographics as well as the dashboard to our project partner, which can be used for them for reference.</a:t>
            </a:r>
          </a:p>
          <a:p>
            <a:r>
              <a:rPr lang="en-US" sz="2000" dirty="0"/>
              <a:t>Also, most of our analysis and dashboards are made in such a way that they can be scaled to new or higher volumes of data in future, with the exception of the geolocation data.</a:t>
            </a:r>
          </a:p>
          <a:p>
            <a:r>
              <a:rPr lang="en-US" sz="2000" dirty="0"/>
              <a:t>Some of the plots are presented in the next slides which gives us some conclusions about our data. </a:t>
            </a:r>
          </a:p>
          <a:p>
            <a:pPr lvl="1"/>
            <a:endParaRPr lang="en-US" dirty="0"/>
          </a:p>
        </p:txBody>
      </p:sp>
    </p:spTree>
    <p:extLst>
      <p:ext uri="{BB962C8B-B14F-4D97-AF65-F5344CB8AC3E}">
        <p14:creationId xmlns:p14="http://schemas.microsoft.com/office/powerpoint/2010/main" val="1083583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1E5E4503-CC62-4DA9-9121-0A15719984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42">
            <a:extLst>
              <a:ext uri="{FF2B5EF4-FFF2-40B4-BE49-F238E27FC236}">
                <a16:creationId xmlns:a16="http://schemas.microsoft.com/office/drawing/2014/main" id="{D8D61A1B-3C4C-4F0E-965F-15837624C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44">
            <a:extLst>
              <a:ext uri="{FF2B5EF4-FFF2-40B4-BE49-F238E27FC236}">
                <a16:creationId xmlns:a16="http://schemas.microsoft.com/office/drawing/2014/main" id="{00E56243-9701-44E8-8A92-3194333051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47" name="Rectangle 46">
            <a:extLst>
              <a:ext uri="{FF2B5EF4-FFF2-40B4-BE49-F238E27FC236}">
                <a16:creationId xmlns:a16="http://schemas.microsoft.com/office/drawing/2014/main" id="{5B1F1915-E076-48EB-BB4A-EE9808EB40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49" name="Rectangle 48">
            <a:extLst>
              <a:ext uri="{FF2B5EF4-FFF2-40B4-BE49-F238E27FC236}">
                <a16:creationId xmlns:a16="http://schemas.microsoft.com/office/drawing/2014/main" id="{C946306D-5ADD-463A-949A-DEEBA39D70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Content Placeholder 27" descr="Chart, pie chart&#10;&#10;Description automatically generated">
            <a:extLst>
              <a:ext uri="{FF2B5EF4-FFF2-40B4-BE49-F238E27FC236}">
                <a16:creationId xmlns:a16="http://schemas.microsoft.com/office/drawing/2014/main" id="{65A88314-119B-4B73-AF7C-91E0D215CE42}"/>
              </a:ext>
            </a:extLst>
          </p:cNvPr>
          <p:cNvPicPr>
            <a:picLocks noGrp="1" noChangeAspect="1"/>
          </p:cNvPicPr>
          <p:nvPr>
            <p:ph idx="1"/>
          </p:nvPr>
        </p:nvPicPr>
        <p:blipFill rotWithShape="1">
          <a:blip r:embed="rId2"/>
          <a:srcRect b="9725"/>
          <a:stretch/>
        </p:blipFill>
        <p:spPr>
          <a:xfrm>
            <a:off x="446534" y="599724"/>
            <a:ext cx="5614416" cy="3547872"/>
          </a:xfrm>
          <a:prstGeom prst="rect">
            <a:avLst/>
          </a:prstGeom>
        </p:spPr>
      </p:pic>
      <p:pic>
        <p:nvPicPr>
          <p:cNvPr id="36" name="Picture 35" descr="Text&#10;&#10;Description automatically generated">
            <a:extLst>
              <a:ext uri="{FF2B5EF4-FFF2-40B4-BE49-F238E27FC236}">
                <a16:creationId xmlns:a16="http://schemas.microsoft.com/office/drawing/2014/main" id="{16766A2F-DD5A-4BCA-A224-11FAFD573C1B}"/>
              </a:ext>
            </a:extLst>
          </p:cNvPr>
          <p:cNvPicPr>
            <a:picLocks noChangeAspect="1"/>
          </p:cNvPicPr>
          <p:nvPr/>
        </p:nvPicPr>
        <p:blipFill rotWithShape="1">
          <a:blip r:embed="rId3"/>
          <a:srcRect t="6276" r="3" b="9653"/>
          <a:stretch/>
        </p:blipFill>
        <p:spPr>
          <a:xfrm>
            <a:off x="6116658" y="599724"/>
            <a:ext cx="5626608" cy="3547872"/>
          </a:xfrm>
          <a:prstGeom prst="rect">
            <a:avLst/>
          </a:prstGeom>
        </p:spPr>
      </p:pic>
      <p:sp>
        <p:nvSpPr>
          <p:cNvPr id="51" name="Rectangle 50">
            <a:extLst>
              <a:ext uri="{FF2B5EF4-FFF2-40B4-BE49-F238E27FC236}">
                <a16:creationId xmlns:a16="http://schemas.microsoft.com/office/drawing/2014/main" id="{9180D5DB-9658-40A6-A418-7C69982226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199467"/>
            <a:ext cx="11296733" cy="21910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0DFF2999-AC3C-4B96-8F33-C42433C2AD72}"/>
              </a:ext>
            </a:extLst>
          </p:cNvPr>
          <p:cNvSpPr>
            <a:spLocks noGrp="1"/>
          </p:cNvSpPr>
          <p:nvPr>
            <p:ph type="title"/>
          </p:nvPr>
        </p:nvSpPr>
        <p:spPr>
          <a:xfrm>
            <a:off x="627120" y="4319752"/>
            <a:ext cx="10947620" cy="1155959"/>
          </a:xfrm>
        </p:spPr>
        <p:txBody>
          <a:bodyPr vert="horz" lIns="91440" tIns="45720" rIns="91440" bIns="45720" rtlCol="0" anchor="b">
            <a:normAutofit/>
          </a:bodyPr>
          <a:lstStyle/>
          <a:p>
            <a:r>
              <a:rPr lang="en-US" sz="3600">
                <a:solidFill>
                  <a:srgbClr val="FFFFFF"/>
                </a:solidFill>
              </a:rPr>
              <a:t>Plots and Visualizations - I</a:t>
            </a:r>
          </a:p>
        </p:txBody>
      </p:sp>
      <p:grpSp>
        <p:nvGrpSpPr>
          <p:cNvPr id="53" name="Group 52">
            <a:extLst>
              <a:ext uri="{FF2B5EF4-FFF2-40B4-BE49-F238E27FC236}">
                <a16:creationId xmlns:a16="http://schemas.microsoft.com/office/drawing/2014/main" id="{632810AB-1783-4EC2-BA98-A04B50D038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54" name="Rectangle 53">
              <a:extLst>
                <a:ext uri="{FF2B5EF4-FFF2-40B4-BE49-F238E27FC236}">
                  <a16:creationId xmlns:a16="http://schemas.microsoft.com/office/drawing/2014/main" id="{4F09CE43-7546-451A-9418-9977AE7317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5" name="Rectangle 54">
              <a:extLst>
                <a:ext uri="{FF2B5EF4-FFF2-40B4-BE49-F238E27FC236}">
                  <a16:creationId xmlns:a16="http://schemas.microsoft.com/office/drawing/2014/main" id="{92C17367-5B48-4C71-825E-C1A8CFEC89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56" name="Rectangle 55">
              <a:extLst>
                <a:ext uri="{FF2B5EF4-FFF2-40B4-BE49-F238E27FC236}">
                  <a16:creationId xmlns:a16="http://schemas.microsoft.com/office/drawing/2014/main" id="{86EA071A-7654-4C9E-AA2E-203E152346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Tree>
    <p:extLst>
      <p:ext uri="{BB962C8B-B14F-4D97-AF65-F5344CB8AC3E}">
        <p14:creationId xmlns:p14="http://schemas.microsoft.com/office/powerpoint/2010/main" val="2879627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2999-AC3C-4B96-8F33-C42433C2AD72}"/>
              </a:ext>
            </a:extLst>
          </p:cNvPr>
          <p:cNvSpPr>
            <a:spLocks noGrp="1"/>
          </p:cNvSpPr>
          <p:nvPr>
            <p:ph type="title"/>
          </p:nvPr>
        </p:nvSpPr>
        <p:spPr>
          <a:xfrm>
            <a:off x="581192" y="702156"/>
            <a:ext cx="11029616" cy="1013800"/>
          </a:xfrm>
        </p:spPr>
        <p:txBody>
          <a:bodyPr>
            <a:normAutofit/>
          </a:bodyPr>
          <a:lstStyle/>
          <a:p>
            <a:r>
              <a:rPr lang="en-US" dirty="0"/>
              <a:t>Plots and Visualizations - II</a:t>
            </a:r>
          </a:p>
        </p:txBody>
      </p:sp>
      <p:sp>
        <p:nvSpPr>
          <p:cNvPr id="12" name="Rectangle 11">
            <a:extLst>
              <a:ext uri="{FF2B5EF4-FFF2-40B4-BE49-F238E27FC236}">
                <a16:creationId xmlns:a16="http://schemas.microsoft.com/office/drawing/2014/main" id="{FF48D04A-B18A-4669-86FA-1F7C104C4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2180496"/>
            <a:ext cx="5404639" cy="4045683"/>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Map&#10;&#10;Description automatically generated">
            <a:extLst>
              <a:ext uri="{FF2B5EF4-FFF2-40B4-BE49-F238E27FC236}">
                <a16:creationId xmlns:a16="http://schemas.microsoft.com/office/drawing/2014/main" id="{45AF4138-0B8A-4DB3-9CD9-D30173A9A2DE}"/>
              </a:ext>
            </a:extLst>
          </p:cNvPr>
          <p:cNvPicPr>
            <a:picLocks noChangeAspect="1"/>
          </p:cNvPicPr>
          <p:nvPr/>
        </p:nvPicPr>
        <p:blipFill rotWithShape="1">
          <a:blip r:embed="rId2"/>
          <a:srcRect r="-1" b="36575"/>
          <a:stretch/>
        </p:blipFill>
        <p:spPr>
          <a:xfrm>
            <a:off x="657225" y="2361056"/>
            <a:ext cx="4962525" cy="3649219"/>
          </a:xfrm>
          <a:prstGeom prst="rect">
            <a:avLst/>
          </a:prstGeom>
        </p:spPr>
      </p:pic>
      <p:sp>
        <p:nvSpPr>
          <p:cNvPr id="9" name="Content Placeholder 8">
            <a:extLst>
              <a:ext uri="{FF2B5EF4-FFF2-40B4-BE49-F238E27FC236}">
                <a16:creationId xmlns:a16="http://schemas.microsoft.com/office/drawing/2014/main" id="{9CEFF728-A16B-41F2-AD01-9EF664D4BD92}"/>
              </a:ext>
            </a:extLst>
          </p:cNvPr>
          <p:cNvSpPr>
            <a:spLocks noGrp="1"/>
          </p:cNvSpPr>
          <p:nvPr>
            <p:ph idx="1"/>
          </p:nvPr>
        </p:nvSpPr>
        <p:spPr>
          <a:xfrm>
            <a:off x="6335805" y="2180496"/>
            <a:ext cx="5275001" cy="4045683"/>
          </a:xfrm>
        </p:spPr>
        <p:txBody>
          <a:bodyPr>
            <a:normAutofit/>
          </a:bodyPr>
          <a:lstStyle/>
          <a:p>
            <a:r>
              <a:rPr lang="en-US" dirty="0"/>
              <a:t>This is the Map which shows where do our North American respondents are based.</a:t>
            </a:r>
          </a:p>
          <a:p>
            <a:r>
              <a:rPr lang="en-US" dirty="0"/>
              <a:t>We see that as expected, most of our respondents are in Alberta. But in addition to that, we see that significant number of respondents are from places like Ontario and Quebec in Canada and some of them are in the United States as well.</a:t>
            </a:r>
          </a:p>
        </p:txBody>
      </p:sp>
    </p:spTree>
    <p:extLst>
      <p:ext uri="{BB962C8B-B14F-4D97-AF65-F5344CB8AC3E}">
        <p14:creationId xmlns:p14="http://schemas.microsoft.com/office/powerpoint/2010/main" val="4276602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1BB1D3B0-1E2E-48E2-ACCC-EE147A9A0C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72" name="Rectangle 71">
            <a:extLst>
              <a:ext uri="{FF2B5EF4-FFF2-40B4-BE49-F238E27FC236}">
                <a16:creationId xmlns:a16="http://schemas.microsoft.com/office/drawing/2014/main" id="{4BB8B191-5BC6-486A-8E6E-13B1C9EEE8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74" name="Rectangle 73">
            <a:extLst>
              <a:ext uri="{FF2B5EF4-FFF2-40B4-BE49-F238E27FC236}">
                <a16:creationId xmlns:a16="http://schemas.microsoft.com/office/drawing/2014/main" id="{06E3DE27-4115-4B5D-A9DB-3C7CDC82B1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76" name="Rectangle 75">
            <a:extLst>
              <a:ext uri="{FF2B5EF4-FFF2-40B4-BE49-F238E27FC236}">
                <a16:creationId xmlns:a16="http://schemas.microsoft.com/office/drawing/2014/main" id="{AA5196B7-638B-4DC2-897C-9F49E9D46F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0DFF2999-AC3C-4B96-8F33-C42433C2AD72}"/>
              </a:ext>
            </a:extLst>
          </p:cNvPr>
          <p:cNvSpPr>
            <a:spLocks noGrp="1"/>
          </p:cNvSpPr>
          <p:nvPr>
            <p:ph type="title"/>
          </p:nvPr>
        </p:nvSpPr>
        <p:spPr>
          <a:xfrm>
            <a:off x="581191" y="4610099"/>
            <a:ext cx="10993549" cy="1066801"/>
          </a:xfrm>
        </p:spPr>
        <p:txBody>
          <a:bodyPr vert="horz" lIns="91440" tIns="45720" rIns="91440" bIns="45720" rtlCol="0" anchor="b">
            <a:normAutofit/>
          </a:bodyPr>
          <a:lstStyle/>
          <a:p>
            <a:r>
              <a:rPr lang="en-US" sz="3600">
                <a:solidFill>
                  <a:srgbClr val="FFFFFF"/>
                </a:solidFill>
              </a:rPr>
              <a:t>Plots and Visualizations - III</a:t>
            </a:r>
            <a:endParaRPr lang="en-US" sz="3600" dirty="0">
              <a:solidFill>
                <a:srgbClr val="FFFFFF"/>
              </a:solidFill>
            </a:endParaRPr>
          </a:p>
        </p:txBody>
      </p:sp>
      <p:sp useBgFill="1">
        <p:nvSpPr>
          <p:cNvPr id="78" name="Rectangle 77">
            <a:extLst>
              <a:ext uri="{FF2B5EF4-FFF2-40B4-BE49-F238E27FC236}">
                <a16:creationId xmlns:a16="http://schemas.microsoft.com/office/drawing/2014/main" id="{D262CFB0-CBAC-4B42-B115-C04986CD00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23900"/>
            <a:ext cx="12192000" cy="37081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B7860C09-10C8-4D70-86B6-FA78FFFEDB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2350" y="642071"/>
            <a:ext cx="7475220" cy="3701443"/>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pic>
        <p:nvPicPr>
          <p:cNvPr id="12" name="Content Placeholder 11" descr="Chart, pie chart&#10;&#10;Description automatically generated">
            <a:extLst>
              <a:ext uri="{FF2B5EF4-FFF2-40B4-BE49-F238E27FC236}">
                <a16:creationId xmlns:a16="http://schemas.microsoft.com/office/drawing/2014/main" id="{4676348C-C2AE-423F-8101-3AE28A97E0C1}"/>
              </a:ext>
            </a:extLst>
          </p:cNvPr>
          <p:cNvPicPr>
            <a:picLocks noGrp="1" noChangeAspect="1"/>
          </p:cNvPicPr>
          <p:nvPr>
            <p:ph idx="1"/>
          </p:nvPr>
        </p:nvPicPr>
        <p:blipFill>
          <a:blip r:embed="rId2"/>
          <a:stretch>
            <a:fillRect/>
          </a:stretch>
        </p:blipFill>
        <p:spPr>
          <a:xfrm>
            <a:off x="694954" y="721805"/>
            <a:ext cx="7093751" cy="3617813"/>
          </a:xfrm>
          <a:prstGeom prst="rect">
            <a:avLst/>
          </a:prstGeom>
        </p:spPr>
      </p:pic>
      <p:pic>
        <p:nvPicPr>
          <p:cNvPr id="7" name="Picture 6" descr="Text&#10;&#10;Description automatically generated">
            <a:extLst>
              <a:ext uri="{FF2B5EF4-FFF2-40B4-BE49-F238E27FC236}">
                <a16:creationId xmlns:a16="http://schemas.microsoft.com/office/drawing/2014/main" id="{EB413665-24A6-4762-A8DA-DC03B8CB0F9D}"/>
              </a:ext>
            </a:extLst>
          </p:cNvPr>
          <p:cNvPicPr>
            <a:picLocks noChangeAspect="1"/>
          </p:cNvPicPr>
          <p:nvPr/>
        </p:nvPicPr>
        <p:blipFill rotWithShape="1">
          <a:blip r:embed="rId3"/>
          <a:srcRect l="1521" r="153"/>
          <a:stretch/>
        </p:blipFill>
        <p:spPr>
          <a:xfrm>
            <a:off x="8065647" y="1443775"/>
            <a:ext cx="3666744" cy="2312086"/>
          </a:xfrm>
          <a:prstGeom prst="rect">
            <a:avLst/>
          </a:prstGeom>
        </p:spPr>
      </p:pic>
      <p:sp>
        <p:nvSpPr>
          <p:cNvPr id="82" name="Rectangle 81">
            <a:extLst>
              <a:ext uri="{FF2B5EF4-FFF2-40B4-BE49-F238E27FC236}">
                <a16:creationId xmlns:a16="http://schemas.microsoft.com/office/drawing/2014/main" id="{DA49CA3B-6AD6-42CD-9E47-524DF818BE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58951" y="641102"/>
            <a:ext cx="3666744" cy="3698516"/>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84" name="Rectangle 83">
            <a:extLst>
              <a:ext uri="{FF2B5EF4-FFF2-40B4-BE49-F238E27FC236}">
                <a16:creationId xmlns:a16="http://schemas.microsoft.com/office/drawing/2014/main" id="{80C35990-E81C-43AE-B207-1CAD6CFC8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48660" y="4432079"/>
            <a:ext cx="83731" cy="19607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2600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1" name="Rectangle 33">
            <a:extLst>
              <a:ext uri="{FF2B5EF4-FFF2-40B4-BE49-F238E27FC236}">
                <a16:creationId xmlns:a16="http://schemas.microsoft.com/office/drawing/2014/main" id="{1BB1D3B0-1E2E-48E2-ACCC-EE147A9A0C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35">
            <a:extLst>
              <a:ext uri="{FF2B5EF4-FFF2-40B4-BE49-F238E27FC236}">
                <a16:creationId xmlns:a16="http://schemas.microsoft.com/office/drawing/2014/main" id="{4BB8B191-5BC6-486A-8E6E-13B1C9EEE8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37">
            <a:extLst>
              <a:ext uri="{FF2B5EF4-FFF2-40B4-BE49-F238E27FC236}">
                <a16:creationId xmlns:a16="http://schemas.microsoft.com/office/drawing/2014/main" id="{06E3DE27-4115-4B5D-A9DB-3C7CDC82B1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39">
            <a:extLst>
              <a:ext uri="{FF2B5EF4-FFF2-40B4-BE49-F238E27FC236}">
                <a16:creationId xmlns:a16="http://schemas.microsoft.com/office/drawing/2014/main" id="{AA5196B7-638B-4DC2-897C-9F49E9D46F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41">
            <a:extLst>
              <a:ext uri="{FF2B5EF4-FFF2-40B4-BE49-F238E27FC236}">
                <a16:creationId xmlns:a16="http://schemas.microsoft.com/office/drawing/2014/main" id="{C1FA8F66-3B85-411D-A2A6-A50DF3026D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43">
            <a:extLst>
              <a:ext uri="{FF2B5EF4-FFF2-40B4-BE49-F238E27FC236}">
                <a16:creationId xmlns:a16="http://schemas.microsoft.com/office/drawing/2014/main" id="{169958B5-5C27-4A9A-983B-AC6A83EFD54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1436050"/>
            <a:ext cx="0" cy="164592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useBgFill="1">
        <p:nvSpPr>
          <p:cNvPr id="41" name="Rectangle 45">
            <a:extLst>
              <a:ext uri="{FF2B5EF4-FFF2-40B4-BE49-F238E27FC236}">
                <a16:creationId xmlns:a16="http://schemas.microsoft.com/office/drawing/2014/main" id="{4179E790-E691-4202-B7FA-62924FC8D1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234" y="4219240"/>
            <a:ext cx="11301984" cy="94997"/>
          </a:xfrm>
          <a:prstGeom prst="rect">
            <a:avLst/>
          </a:prstGeom>
          <a:ln>
            <a:noFill/>
          </a:ln>
          <a:effectLst/>
        </p:spPr>
        <p:style>
          <a:lnRef idx="1">
            <a:schemeClr val="accent1"/>
          </a:lnRef>
          <a:fillRef idx="3">
            <a:schemeClr val="accent1"/>
          </a:fillRef>
          <a:effectRef idx="2">
            <a:schemeClr val="accent1"/>
          </a:effectRef>
          <a:fontRef idx="minor">
            <a:schemeClr val="lt1"/>
          </a:fontRef>
        </p:style>
      </p:sp>
      <p:sp useBgFill="1">
        <p:nvSpPr>
          <p:cNvPr id="48" name="Rectangle 47">
            <a:extLst>
              <a:ext uri="{FF2B5EF4-FFF2-40B4-BE49-F238E27FC236}">
                <a16:creationId xmlns:a16="http://schemas.microsoft.com/office/drawing/2014/main" id="{065EE0A0-4DA6-4AA2-A475-14DB03C55A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234" y="4376057"/>
            <a:ext cx="11303626" cy="2034709"/>
          </a:xfrm>
          <a:prstGeom prst="rect">
            <a:avLst/>
          </a:prstGeom>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CC1EB69F-5A64-4B37-B2C9-21E85772899B}"/>
              </a:ext>
            </a:extLst>
          </p:cNvPr>
          <p:cNvSpPr>
            <a:spLocks noGrp="1"/>
          </p:cNvSpPr>
          <p:nvPr>
            <p:ph type="title"/>
          </p:nvPr>
        </p:nvSpPr>
        <p:spPr>
          <a:xfrm>
            <a:off x="609599" y="4572000"/>
            <a:ext cx="10965141" cy="895244"/>
          </a:xfrm>
        </p:spPr>
        <p:txBody>
          <a:bodyPr vert="horz" lIns="91440" tIns="45720" rIns="91440" bIns="45720" rtlCol="0" anchor="b">
            <a:normAutofit/>
          </a:bodyPr>
          <a:lstStyle/>
          <a:p>
            <a:r>
              <a:rPr lang="en-US" sz="4000">
                <a:solidFill>
                  <a:schemeClr val="tx2"/>
                </a:solidFill>
              </a:rPr>
              <a:t>Plots and Visualizations - IV</a:t>
            </a:r>
          </a:p>
        </p:txBody>
      </p:sp>
      <p:pic>
        <p:nvPicPr>
          <p:cNvPr id="6" name="Picture 5" descr="Diagram&#10;&#10;Description automatically generated">
            <a:extLst>
              <a:ext uri="{FF2B5EF4-FFF2-40B4-BE49-F238E27FC236}">
                <a16:creationId xmlns:a16="http://schemas.microsoft.com/office/drawing/2014/main" id="{542289BB-B362-4CF5-84DB-D99D0A4295FE}"/>
              </a:ext>
            </a:extLst>
          </p:cNvPr>
          <p:cNvPicPr>
            <a:picLocks noChangeAspect="1"/>
          </p:cNvPicPr>
          <p:nvPr/>
        </p:nvPicPr>
        <p:blipFill>
          <a:blip r:embed="rId2"/>
          <a:stretch>
            <a:fillRect/>
          </a:stretch>
        </p:blipFill>
        <p:spPr>
          <a:xfrm>
            <a:off x="440440" y="376380"/>
            <a:ext cx="5655560" cy="4164710"/>
          </a:xfrm>
          <a:prstGeom prst="rect">
            <a:avLst/>
          </a:prstGeom>
        </p:spPr>
      </p:pic>
      <p:pic>
        <p:nvPicPr>
          <p:cNvPr id="8" name="Picture 7" descr="Chart, bar chart&#10;&#10;Description automatically generated">
            <a:extLst>
              <a:ext uri="{FF2B5EF4-FFF2-40B4-BE49-F238E27FC236}">
                <a16:creationId xmlns:a16="http://schemas.microsoft.com/office/drawing/2014/main" id="{B1899DC7-C3DC-4AD7-83C1-A8FA07780572}"/>
              </a:ext>
            </a:extLst>
          </p:cNvPr>
          <p:cNvPicPr>
            <a:picLocks noChangeAspect="1"/>
          </p:cNvPicPr>
          <p:nvPr/>
        </p:nvPicPr>
        <p:blipFill>
          <a:blip r:embed="rId3"/>
          <a:stretch>
            <a:fillRect/>
          </a:stretch>
        </p:blipFill>
        <p:spPr>
          <a:xfrm>
            <a:off x="6096000" y="376381"/>
            <a:ext cx="5655560" cy="4164710"/>
          </a:xfrm>
          <a:prstGeom prst="rect">
            <a:avLst/>
          </a:prstGeom>
        </p:spPr>
      </p:pic>
    </p:spTree>
    <p:extLst>
      <p:ext uri="{BB962C8B-B14F-4D97-AF65-F5344CB8AC3E}">
        <p14:creationId xmlns:p14="http://schemas.microsoft.com/office/powerpoint/2010/main" val="3833265010"/>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a:xfrm>
            <a:off x="581192" y="2180496"/>
            <a:ext cx="11029615" cy="4163743"/>
          </a:xfrm>
        </p:spPr>
        <p:txBody>
          <a:bodyPr/>
          <a:lstStyle/>
          <a:p>
            <a:r>
              <a:rPr lang="en-US" dirty="0"/>
              <a:t>Based on our analysis we would like to present these major conclusions and suggestions.</a:t>
            </a:r>
          </a:p>
          <a:p>
            <a:pPr lvl="1"/>
            <a:r>
              <a:rPr lang="en-US" sz="1800" dirty="0"/>
              <a:t>We gathered from the geolocation comparison that a big number of respondents were not present in Alberta when they participated in the survey. Based on this, the genuinely of the respondents can not be made sure so we recommend to keep their responses out when coming to any conclusion and analysis.</a:t>
            </a:r>
          </a:p>
          <a:p>
            <a:pPr lvl="1"/>
            <a:r>
              <a:rPr lang="en-US" sz="1800" dirty="0"/>
              <a:t>Secondly, we feel that some of the survey options might be perceived as somewhat difficult or ambiguous to potential respondents resulting in an inaccurate result.</a:t>
            </a:r>
          </a:p>
          <a:p>
            <a:pPr lvl="1"/>
            <a:r>
              <a:rPr lang="en-US" sz="1800" dirty="0"/>
              <a:t>The word clouds which we made for some of the questions represent the suggestions and opinions given by the survey participants which indicates the most commonly talked about things These can be used as good indicators of peoples’ general opinion and it could be utilized by the policy makers when taking important decisions for the province’s economy, </a:t>
            </a:r>
          </a:p>
        </p:txBody>
      </p:sp>
    </p:spTree>
    <p:extLst>
      <p:ext uri="{BB962C8B-B14F-4D97-AF65-F5344CB8AC3E}">
        <p14:creationId xmlns:p14="http://schemas.microsoft.com/office/powerpoint/2010/main" val="871685719"/>
      </p:ext>
    </p:extLst>
  </p:cSld>
  <p:clrMapOvr>
    <a:masterClrMapping/>
  </p:clrMapOvr>
</p:sld>
</file>

<file path=ppt/theme/theme1.xml><?xml version="1.0" encoding="utf-8"?>
<a:theme xmlns:a="http://schemas.openxmlformats.org/drawingml/2006/main" name="Dividend">
  <a:themeElements>
    <a:clrScheme name="Custom 5">
      <a:dk1>
        <a:srgbClr val="000000"/>
      </a:dk1>
      <a:lt1>
        <a:srgbClr val="FFFFFF"/>
      </a:lt1>
      <a:dk2>
        <a:srgbClr val="3D3D3D"/>
      </a:dk2>
      <a:lt2>
        <a:srgbClr val="EBEBEB"/>
      </a:lt2>
      <a:accent1>
        <a:srgbClr val="6E2538"/>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688</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Gill Sans MT</vt:lpstr>
      <vt:lpstr>Wingdings 2</vt:lpstr>
      <vt:lpstr>Dividend</vt:lpstr>
      <vt:lpstr>Analytics Capstone Project - 2020</vt:lpstr>
      <vt:lpstr>Introduction</vt:lpstr>
      <vt:lpstr>Methods</vt:lpstr>
      <vt:lpstr>Results of Analysis</vt:lpstr>
      <vt:lpstr>Plots and Visualizations - I</vt:lpstr>
      <vt:lpstr>Plots and Visualizations - II</vt:lpstr>
      <vt:lpstr>Plots and Visualizations - III</vt:lpstr>
      <vt:lpstr>Plots and Visualizations - IV</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Analytics Capstone Project - 2020</dc:title>
  <dc:creator>MANTRA BHATT</dc:creator>
  <cp:lastModifiedBy>Perry Kinkaide</cp:lastModifiedBy>
  <cp:revision>2</cp:revision>
  <dcterms:created xsi:type="dcterms:W3CDTF">2021-02-27T02:27:18Z</dcterms:created>
  <dcterms:modified xsi:type="dcterms:W3CDTF">2025-12-31T02:49:32Z</dcterms:modified>
</cp:coreProperties>
</file>