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8"/>
  </p:notesMasterIdLst>
  <p:sldIdLst>
    <p:sldId id="256" r:id="rId2"/>
    <p:sldId id="258" r:id="rId3"/>
    <p:sldId id="257" r:id="rId4"/>
    <p:sldId id="262" r:id="rId5"/>
    <p:sldId id="261" r:id="rId6"/>
    <p:sldId id="260" r:id="rId7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3F1874-00EE-43F3-86D0-5F7913CC89D5}" type="datetimeFigureOut">
              <a:rPr lang="en-CA" smtClean="0"/>
              <a:t>2025-12-30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8B2C4-52A3-4E9F-BF28-D64918CB23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573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48B2C4-52A3-4E9F-BF28-D64918CB23F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0818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03ADD-A97C-4476-B6FA-82388C2F1F58}" type="datetime1">
              <a:rPr lang="en-CA" smtClean="0"/>
              <a:t>2025-12-30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1F495-4408-4873-BA79-01434A04B760}" type="datetime1">
              <a:rPr lang="en-CA" smtClean="0"/>
              <a:t>2025-12-30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9C471-04D2-4261-907C-C9A8123A708F}" type="datetime1">
              <a:rPr lang="en-CA" smtClean="0"/>
              <a:t>2025-12-30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E3ADD-7DCA-4363-AB81-B94134EFA227}" type="datetime1">
              <a:rPr lang="en-CA" smtClean="0"/>
              <a:t>2025-12-30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F14E-0E6B-48BF-9D37-7CC20885936C}" type="datetime1">
              <a:rPr lang="en-CA" smtClean="0"/>
              <a:t>2025-12-30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D5336-4181-4461-A3AD-165B33A2D41B}" type="datetime1">
              <a:rPr lang="en-CA" smtClean="0"/>
              <a:t>2025-12-30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306D9-D793-4222-A3CF-3DF4B9D9DF6B}" type="datetime1">
              <a:rPr lang="en-CA" smtClean="0"/>
              <a:t>2025-12-30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228D-D0DA-4A39-90BA-D5A0F1F51824}" type="datetime1">
              <a:rPr lang="en-CA" smtClean="0"/>
              <a:t>2025-12-30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F0460-0015-4D89-A219-8D6309FDA3E1}" type="datetime1">
              <a:rPr lang="en-CA" smtClean="0"/>
              <a:t>2025-12-30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9EF49-5410-4A49-85B9-00601272E078}" type="datetime1">
              <a:rPr lang="en-CA" smtClean="0"/>
              <a:t>2025-12-30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FB62-AEF9-4194-B316-2746AD7FE7F6}" type="datetime1">
              <a:rPr lang="en-CA" smtClean="0"/>
              <a:t>2025-12-30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18BBA8-3E8D-4873-B300-06DAF8210142}" type="datetime1">
              <a:rPr lang="en-CA" smtClean="0"/>
              <a:t>2025-12-30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71C8598-8BF9-491B-9D62-77032E93B1F7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8064" y="4077072"/>
            <a:ext cx="2768352" cy="1126976"/>
          </a:xfrm>
        </p:spPr>
        <p:txBody>
          <a:bodyPr>
            <a:normAutofit fontScale="92500"/>
          </a:bodyPr>
          <a:lstStyle/>
          <a:p>
            <a:r>
              <a:rPr lang="en-CA" sz="2000" dirty="0"/>
              <a:t>Prepared 10-JUL-14 by: The Alberta Council of Technologies Society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1584176"/>
          </a:xfrm>
        </p:spPr>
        <p:txBody>
          <a:bodyPr>
            <a:normAutofit/>
          </a:bodyPr>
          <a:lstStyle/>
          <a:p>
            <a:r>
              <a:rPr lang="en-CA" dirty="0"/>
              <a:t>Establishing A Regional Innovation Zone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733256"/>
            <a:ext cx="1624584" cy="63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25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Proposal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2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53136"/>
          </a:xfrm>
        </p:spPr>
        <p:txBody>
          <a:bodyPr/>
          <a:lstStyle/>
          <a:p>
            <a:r>
              <a:rPr lang="en-CA" dirty="0"/>
              <a:t>Establish the NW quadrant of the Edmonton Capital Region as an Innovation Zone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The NW Quadrant includes:</a:t>
            </a:r>
          </a:p>
          <a:p>
            <a:pPr lvl="1"/>
            <a:r>
              <a:rPr lang="en-CA" dirty="0"/>
              <a:t>City of St. Albert		- Town of Stony Plain</a:t>
            </a:r>
          </a:p>
          <a:p>
            <a:pPr lvl="1"/>
            <a:r>
              <a:rPr lang="en-CA" dirty="0"/>
              <a:t>Town of Devon		- City of Spruce Grove</a:t>
            </a:r>
          </a:p>
          <a:p>
            <a:pPr lvl="1"/>
            <a:r>
              <a:rPr lang="en-CA"/>
              <a:t>Parkland </a:t>
            </a:r>
            <a:r>
              <a:rPr lang="en-CA" dirty="0"/>
              <a:t>County	- Portion of Sturgeon County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875" y="5805264"/>
            <a:ext cx="1624584" cy="63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16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is the NW Innovation Zone?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3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08912" cy="489654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CA" sz="9600" b="1" dirty="0"/>
              <a:t>The NW location features:</a:t>
            </a:r>
          </a:p>
          <a:p>
            <a:pPr lvl="1"/>
            <a:r>
              <a:rPr lang="en-CA" sz="9600" dirty="0"/>
              <a:t>A common interest/need to increase their business/ industrial base for generating jobs/revenue/taxes – sustainability</a:t>
            </a:r>
          </a:p>
          <a:p>
            <a:pPr lvl="1"/>
            <a:r>
              <a:rPr lang="en-CA" sz="9600" dirty="0"/>
              <a:t>Excluded from development of Alberta’s oil sands, gas &amp; petroleum industry </a:t>
            </a:r>
          </a:p>
          <a:p>
            <a:pPr lvl="2"/>
            <a:r>
              <a:rPr lang="en-CA" sz="9600" dirty="0"/>
              <a:t>Environmental sensitivities and public priorities</a:t>
            </a:r>
          </a:p>
          <a:p>
            <a:pPr lvl="2"/>
            <a:r>
              <a:rPr lang="en-CA" sz="9600" dirty="0"/>
              <a:t>Source of the Region’s water (North Saskatchewan), weather (prevailing NW winds – “The Alberta Clipper”), and wattage (</a:t>
            </a:r>
            <a:r>
              <a:rPr lang="en-CA" sz="9600" dirty="0" err="1"/>
              <a:t>Keephills</a:t>
            </a:r>
            <a:r>
              <a:rPr lang="en-CA" sz="9600" dirty="0"/>
              <a:t> and </a:t>
            </a:r>
            <a:r>
              <a:rPr lang="en-CA" sz="9600" dirty="0" err="1"/>
              <a:t>Wabamun</a:t>
            </a:r>
            <a:r>
              <a:rPr lang="en-CA" sz="9600" dirty="0"/>
              <a:t>)</a:t>
            </a:r>
          </a:p>
          <a:p>
            <a:pPr lvl="1"/>
            <a:r>
              <a:rPr lang="en-CA" sz="9600" dirty="0"/>
              <a:t>Collaborative municipal/county economic development</a:t>
            </a:r>
          </a:p>
          <a:p>
            <a:pPr lvl="2"/>
            <a:endParaRPr lang="en-CA" sz="9600" dirty="0"/>
          </a:p>
          <a:p>
            <a:pPr marL="0" indent="0" algn="ctr">
              <a:buNone/>
            </a:pPr>
            <a:r>
              <a:rPr lang="en-CA" sz="9600" dirty="0"/>
              <a:t>Is there More?</a:t>
            </a:r>
          </a:p>
          <a:p>
            <a:pPr marL="457200" lvl="1" indent="0">
              <a:buNone/>
            </a:pPr>
            <a:endParaRPr lang="en-CA" dirty="0"/>
          </a:p>
          <a:p>
            <a:pPr marL="457200" lvl="1" indent="0">
              <a:buNone/>
            </a:pPr>
            <a:r>
              <a:rPr lang="en-CA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517232"/>
            <a:ext cx="1963737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813075"/>
            <a:ext cx="1624584" cy="63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51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What is the NW Innovation Zone?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4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628800"/>
            <a:ext cx="8229600" cy="4896544"/>
          </a:xfrm>
        </p:spPr>
        <p:txBody>
          <a:bodyPr>
            <a:normAutofit fontScale="55000" lnSpcReduction="20000"/>
          </a:bodyPr>
          <a:lstStyle/>
          <a:p>
            <a:pPr marL="114300" indent="0">
              <a:buNone/>
            </a:pPr>
            <a:r>
              <a:rPr lang="en-CA" sz="4400" b="1" dirty="0"/>
              <a:t>Innovative infrastructure:</a:t>
            </a:r>
          </a:p>
          <a:p>
            <a:pPr lvl="1"/>
            <a:r>
              <a:rPr lang="en-CA" sz="4400" dirty="0"/>
              <a:t>Focus. Innovation and knowledge-based industry. E.g. : data analytics, fusion energy, </a:t>
            </a:r>
            <a:r>
              <a:rPr lang="en-CA" sz="4400" dirty="0" err="1"/>
              <a:t>cleanTech</a:t>
            </a:r>
            <a:r>
              <a:rPr lang="en-CA" sz="4400" dirty="0"/>
              <a:t>, maglev </a:t>
            </a:r>
          </a:p>
          <a:p>
            <a:pPr lvl="1"/>
            <a:r>
              <a:rPr lang="en-CA" sz="4400" dirty="0"/>
              <a:t>Sourcing. Small business development, dedicated funding for industry development and business incubation</a:t>
            </a:r>
          </a:p>
          <a:p>
            <a:pPr lvl="1"/>
            <a:r>
              <a:rPr lang="en-CA" sz="4400" dirty="0"/>
              <a:t>Merging. Culture and Science, Arts and Technology - a “Creative Economy”</a:t>
            </a:r>
          </a:p>
          <a:p>
            <a:pPr lvl="1"/>
            <a:r>
              <a:rPr lang="en-CA" sz="4400" dirty="0"/>
              <a:t>Local. A well-educated, family-oriented population base as a source of leadership in learning, small-business and innovation!</a:t>
            </a:r>
          </a:p>
          <a:p>
            <a:pPr marL="0" indent="0">
              <a:buNone/>
            </a:pPr>
            <a:r>
              <a:rPr lang="en-CA" sz="4400" dirty="0"/>
              <a:t>		</a:t>
            </a:r>
          </a:p>
          <a:p>
            <a:pPr marL="0" indent="0" algn="ctr">
              <a:buNone/>
            </a:pPr>
            <a:r>
              <a:rPr lang="en-CA" sz="4400" dirty="0"/>
              <a:t>Is there More?</a:t>
            </a:r>
          </a:p>
          <a:p>
            <a:pPr marL="457200" lvl="1" indent="0">
              <a:buNone/>
            </a:pPr>
            <a:endParaRPr lang="en-CA" dirty="0"/>
          </a:p>
          <a:p>
            <a:pPr marL="457200" lvl="1" indent="0">
              <a:buNone/>
            </a:pPr>
            <a:r>
              <a:rPr lang="en-CA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517232"/>
            <a:ext cx="1963737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813075"/>
            <a:ext cx="1624584" cy="63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50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How ABCtech Can Help!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5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484783"/>
            <a:ext cx="8229600" cy="4960243"/>
          </a:xfrm>
        </p:spPr>
        <p:txBody>
          <a:bodyPr>
            <a:normAutofit/>
          </a:bodyPr>
          <a:lstStyle/>
          <a:p>
            <a:r>
              <a:rPr lang="en-CA" sz="2000" b="1" dirty="0"/>
              <a:t>Vision.  </a:t>
            </a:r>
            <a:r>
              <a:rPr lang="en-CA" sz="2000" dirty="0"/>
              <a:t>Diversifying Alberta’s economy through the commercialization of emerging technologies</a:t>
            </a:r>
          </a:p>
          <a:p>
            <a:r>
              <a:rPr lang="en-CA" sz="2000" b="1" dirty="0"/>
              <a:t>Experienced.  </a:t>
            </a:r>
            <a:r>
              <a:rPr lang="en-CA" sz="2000" dirty="0"/>
              <a:t>“Community building” with networks of interest and expertise in technologies and their commercialization:</a:t>
            </a:r>
          </a:p>
          <a:p>
            <a:pPr lvl="1"/>
            <a:r>
              <a:rPr lang="en-CA" sz="1800" dirty="0"/>
              <a:t>Policy Influence. Consulting re fusion energy, maglev, small business, innovation &amp; enterprise, rural communications, access to capital, public procurement, public policy</a:t>
            </a:r>
          </a:p>
          <a:p>
            <a:pPr lvl="1"/>
            <a:r>
              <a:rPr lang="en-CA" sz="1800" dirty="0"/>
              <a:t>Public Education. Event management re cell therapies, fusion energy, </a:t>
            </a:r>
            <a:r>
              <a:rPr lang="en-CA" sz="1800" dirty="0" err="1"/>
              <a:t>cleanTech</a:t>
            </a:r>
            <a:r>
              <a:rPr lang="en-CA" sz="1800" dirty="0"/>
              <a:t>, electrifying transportation, data analytics</a:t>
            </a:r>
          </a:p>
          <a:p>
            <a:pPr lvl="1"/>
            <a:r>
              <a:rPr lang="en-CA" sz="1800" dirty="0"/>
              <a:t>Communications. Newsletters, ABCtech Media (audio, video, print) Productions, websites</a:t>
            </a:r>
          </a:p>
          <a:p>
            <a:pPr marL="320040" lvl="1" indent="0">
              <a:buNone/>
            </a:pPr>
            <a:r>
              <a:rPr lang="en-CA" sz="1800" b="1" dirty="0"/>
              <a:t>Collaborative. </a:t>
            </a:r>
            <a:r>
              <a:rPr lang="en-CA" sz="1800" dirty="0"/>
              <a:t>20 established Networks and 15,000 email relationships sustained through AGM/BBQ, co-hosting of events and policy projects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805264"/>
            <a:ext cx="1622425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7999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What’s needed?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C8598-8BF9-491B-9D62-77032E93B1F7}" type="slidenum">
              <a:rPr lang="en-CA" smtClean="0"/>
              <a:t>6</a:t>
            </a:fld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600"/>
              </a:spcBef>
            </a:pPr>
            <a:r>
              <a:rPr lang="en-CA" sz="2200" b="1" dirty="0"/>
              <a:t>Agreement</a:t>
            </a:r>
            <a:r>
              <a:rPr lang="en-CA" sz="2200" dirty="0"/>
              <a:t>. Municipalities/Counties Agreement to collaborate in economic development. Form Alliance.</a:t>
            </a:r>
          </a:p>
          <a:p>
            <a:pPr>
              <a:spcBef>
                <a:spcPts val="600"/>
              </a:spcBef>
            </a:pPr>
            <a:r>
              <a:rPr lang="en-CA" sz="2200" b="1" dirty="0"/>
              <a:t>P3 Funding. </a:t>
            </a:r>
            <a:r>
              <a:rPr lang="en-CA" sz="2200" dirty="0"/>
              <a:t>Provincial/municipal partners and corporate and institutional sponsors. Short and long term grants.</a:t>
            </a:r>
          </a:p>
          <a:p>
            <a:pPr>
              <a:spcBef>
                <a:spcPts val="600"/>
              </a:spcBef>
            </a:pPr>
            <a:r>
              <a:rPr lang="en-CA" sz="2200" b="1" dirty="0"/>
              <a:t>Understanding</a:t>
            </a:r>
            <a:r>
              <a:rPr lang="en-CA" sz="2200" dirty="0"/>
              <a:t>. A spring workshop on development of the NW Innovation Zone. Steering Committee.</a:t>
            </a:r>
          </a:p>
          <a:p>
            <a:pPr>
              <a:spcBef>
                <a:spcPts val="600"/>
              </a:spcBef>
            </a:pPr>
            <a:r>
              <a:rPr lang="en-CA" sz="2200" b="1" dirty="0"/>
              <a:t>Sourcing. </a:t>
            </a:r>
            <a:r>
              <a:rPr lang="en-CA" sz="2200" dirty="0"/>
              <a:t>Regional: Northern Alberta Business Incubator, Community Futures, </a:t>
            </a:r>
            <a:r>
              <a:rPr lang="en-CA" sz="2200" dirty="0" err="1"/>
              <a:t>Sumex</a:t>
            </a:r>
            <a:r>
              <a:rPr lang="en-CA" sz="2200" dirty="0"/>
              <a:t>, Commonwealth Group, and Provincial: Maglev, Alberta/Canada Fusion Energy Program, Alberta </a:t>
            </a:r>
            <a:r>
              <a:rPr lang="en-CA" sz="2200" dirty="0" err="1"/>
              <a:t>CleanTech</a:t>
            </a:r>
            <a:r>
              <a:rPr lang="en-CA" sz="2200" dirty="0"/>
              <a:t> Industry Alliance, Analytics Industry Advisory</a:t>
            </a:r>
            <a:r>
              <a:rPr lang="en-CA" sz="2400" dirty="0"/>
              <a:t> </a:t>
            </a:r>
            <a:endParaRPr lang="en-CA" sz="2200" dirty="0"/>
          </a:p>
          <a:p>
            <a:pPr>
              <a:spcBef>
                <a:spcPts val="600"/>
              </a:spcBef>
            </a:pPr>
            <a:r>
              <a:rPr lang="en-CA" sz="2200" b="1" dirty="0"/>
              <a:t>Engagement</a:t>
            </a:r>
            <a:r>
              <a:rPr lang="en-CA" sz="2200" dirty="0"/>
              <a:t>. ABCtech as Project Secretariat for launch.  Our 2015 Tenth Year Anniversary theme “Convergence &amp; </a:t>
            </a:r>
            <a:r>
              <a:rPr lang="en-CA" sz="2200"/>
              <a:t>Creativity”.</a:t>
            </a:r>
            <a:endParaRPr lang="en-CA" sz="2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805264"/>
            <a:ext cx="1622425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7767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</TotalTime>
  <Words>474</Words>
  <Application>Microsoft Office PowerPoint</Application>
  <PresentationFormat>On-screen Show (4:3)</PresentationFormat>
  <Paragraphs>49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Perpetua</vt:lpstr>
      <vt:lpstr>Wingdings 2</vt:lpstr>
      <vt:lpstr>Equity</vt:lpstr>
      <vt:lpstr>Establishing A Regional Innovation Zone</vt:lpstr>
      <vt:lpstr>Proposal</vt:lpstr>
      <vt:lpstr>What is the NW Innovation Zone?</vt:lpstr>
      <vt:lpstr>What is the NW Innovation Zone?</vt:lpstr>
      <vt:lpstr>How ABCtech Can Help!</vt:lpstr>
      <vt:lpstr>What’s needed?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A Regional Innovation Zone</dc:title>
  <dc:creator>Perry</dc:creator>
  <cp:lastModifiedBy>Perry Kinkaide</cp:lastModifiedBy>
  <cp:revision>13</cp:revision>
  <cp:lastPrinted>2014-07-21T13:11:00Z</cp:lastPrinted>
  <dcterms:created xsi:type="dcterms:W3CDTF">2014-07-07T13:56:45Z</dcterms:created>
  <dcterms:modified xsi:type="dcterms:W3CDTF">2025-12-31T00:01:42Z</dcterms:modified>
</cp:coreProperties>
</file>