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256" r:id="rId3"/>
    <p:sldId id="257" r:id="rId4"/>
    <p:sldId id="258" r:id="rId5"/>
    <p:sldId id="259" r:id="rId6"/>
    <p:sldId id="275" r:id="rId7"/>
    <p:sldId id="260" r:id="rId8"/>
    <p:sldId id="263" r:id="rId9"/>
    <p:sldId id="264" r:id="rId10"/>
    <p:sldId id="265" r:id="rId11"/>
    <p:sldId id="266" r:id="rId12"/>
    <p:sldId id="267" r:id="rId13"/>
    <p:sldId id="261" r:id="rId14"/>
    <p:sldId id="269" r:id="rId15"/>
    <p:sldId id="262" r:id="rId16"/>
    <p:sldId id="268" r:id="rId17"/>
    <p:sldId id="270" r:id="rId18"/>
    <p:sldId id="271" r:id="rId19"/>
    <p:sldId id="272" r:id="rId20"/>
    <p:sldId id="273" r:id="rId21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CE4E344-DA57-4FFC-B6D3-62B6668A95C2}" type="datetimeFigureOut">
              <a:rPr lang="en-CA" smtClean="0"/>
              <a:t>2025-12-22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21939C5-5AC9-483F-922F-AABB9BE127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8077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C154-3B26-4A87-AB02-53D4E52444C7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C161-8926-42FE-8F42-3EAB3100203C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258C-3ADB-48DC-A07E-36F0624BDE34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E575-B562-41EF-BB7D-00E48E09384D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E736-02CD-4846-9DEA-E98E77FA0895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B8D6-FDF1-4F7E-BD64-080B23632A54}" type="datetime1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27780-DDD2-4EEE-B402-6469891F4900}" type="datetime1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7475-7655-4C1B-91F3-01BC6949FF09}" type="datetime1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934E-39FC-4057-B600-853EEAD75A1E}" type="datetime1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61B-C374-476A-BAA9-88FE8D93EC89}" type="datetime1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2B2D-22A6-4017-B4F9-DDAE5C2F526D}" type="datetime1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37065-BB44-438D-870A-3D4BBAE1B55C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errykinkaide.com/" TargetMode="External"/><Relationship Id="rId2" Type="http://schemas.openxmlformats.org/officeDocument/2006/relationships/hyperlink" Target="http://keinetwork.net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E6385F-AF17-5DD3-98B8-DEF11329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4EFAE5-737F-EF8A-B642-4BB9BDCAB107}"/>
              </a:ext>
            </a:extLst>
          </p:cNvPr>
          <p:cNvSpPr txBox="1"/>
          <p:nvPr/>
        </p:nvSpPr>
        <p:spPr>
          <a:xfrm>
            <a:off x="4038600" y="5029200"/>
            <a:ext cx="4572000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800"/>
              </a:spcAft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Prepared exclusively for PROBUS in St. Albert</a:t>
            </a:r>
            <a:endParaRPr lang="en-US" dirty="0">
              <a:effectLst/>
            </a:endParaRPr>
          </a:p>
          <a:p>
            <a:pPr algn="ctr" rtl="0">
              <a:spcAft>
                <a:spcPts val="800"/>
              </a:spcAft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November 6th, 2025</a:t>
            </a:r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AA31D-885B-8057-DE31-0C71DC19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535871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12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E9BDE-5765-DCC4-B385-853E8154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F8F83-7FE0-3F7A-C7F5-D1F1BE0C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87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B89F1-EDFB-0BDC-F3A4-F2B7D02F5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442" y="0"/>
            <a:ext cx="3801116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9A9E9-B81E-FDD2-B0A3-D85D46EE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17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FDACA-9C11-9C25-0AB2-82E57C898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85" y="0"/>
            <a:ext cx="6720029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6BBFD-C04E-63C8-811C-C3FC121C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86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F4BEF7-0859-279E-D453-7AD3A4FDFF68}"/>
              </a:ext>
            </a:extLst>
          </p:cNvPr>
          <p:cNvSpPr txBox="1"/>
          <p:nvPr/>
        </p:nvSpPr>
        <p:spPr>
          <a:xfrm>
            <a:off x="1409700" y="1218138"/>
            <a:ext cx="6324600" cy="442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800"/>
              </a:spcAft>
              <a:buNone/>
            </a:pPr>
            <a:r>
              <a:rPr lang="en-US" sz="6000" b="1" i="0" u="none" strike="noStrike" dirty="0">
                <a:solidFill>
                  <a:srgbClr val="000000"/>
                </a:solidFill>
                <a:effectLst/>
              </a:rPr>
              <a:t>The Great Shift: From Knowing to Being</a:t>
            </a:r>
          </a:p>
          <a:p>
            <a:pPr algn="ctr" rtl="0">
              <a:spcAft>
                <a:spcPts val="800"/>
              </a:spcAft>
              <a:buNone/>
            </a:pPr>
            <a:endParaRPr lang="en-US" sz="4000" b="1" i="0" u="none" strike="noStrike" dirty="0">
              <a:solidFill>
                <a:srgbClr val="000000"/>
              </a:solidFill>
              <a:effectLst/>
            </a:endParaRPr>
          </a:p>
          <a:p>
            <a:pPr algn="ctr">
              <a:spcAft>
                <a:spcPts val="800"/>
              </a:spcAft>
            </a:pPr>
            <a:r>
              <a:rPr lang="en-US" sz="2400" dirty="0"/>
              <a:t>Personalization — not standardization — is the new frontier</a:t>
            </a:r>
            <a:endParaRPr lang="en-US" sz="2400" dirty="0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B0D9A-DB7B-789C-C6E7-7055FBE4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73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355BD8-C86C-2CE2-7CF6-07DBBD921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D41C2-300A-C3FF-D588-1444945B86A1}"/>
              </a:ext>
            </a:extLst>
          </p:cNvPr>
          <p:cNvSpPr txBox="1"/>
          <p:nvPr/>
        </p:nvSpPr>
        <p:spPr>
          <a:xfrm>
            <a:off x="1371600" y="1752600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none" strike="noStrike" dirty="0">
                <a:solidFill>
                  <a:srgbClr val="000000"/>
                </a:solidFill>
                <a:effectLst/>
              </a:rPr>
              <a:t>Know Thyself: Humanity’s Last Great Frontier</a:t>
            </a:r>
            <a:endParaRPr lang="en-CA" sz="6000" dirty="0"/>
          </a:p>
        </p:txBody>
      </p:sp>
    </p:spTree>
    <p:extLst>
      <p:ext uri="{BB962C8B-B14F-4D97-AF65-F5344CB8AC3E}">
        <p14:creationId xmlns:p14="http://schemas.microsoft.com/office/powerpoint/2010/main" val="1343859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DE2F5B-B812-5E1A-B373-6E54B87E4F5B}"/>
              </a:ext>
            </a:extLst>
          </p:cNvPr>
          <p:cNvSpPr txBox="1"/>
          <p:nvPr/>
        </p:nvSpPr>
        <p:spPr>
          <a:xfrm>
            <a:off x="1981200" y="1524000"/>
            <a:ext cx="5181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none" strike="noStrike" dirty="0">
                <a:solidFill>
                  <a:srgbClr val="000000"/>
                </a:solidFill>
                <a:effectLst/>
              </a:rPr>
              <a:t>The Forces and Sources of Change</a:t>
            </a:r>
            <a:endParaRPr lang="en-CA" sz="6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01D19-28F4-FE9D-DC7F-EBDF48EB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07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09A358-CDBD-534B-F760-E1D9D30B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B513B-E689-CA45-47C1-2576EC2121CB}"/>
              </a:ext>
            </a:extLst>
          </p:cNvPr>
          <p:cNvSpPr txBox="1"/>
          <p:nvPr/>
        </p:nvSpPr>
        <p:spPr>
          <a:xfrm>
            <a:off x="2209800" y="1752600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6000" b="1" i="0" u="none" strike="noStrike" dirty="0">
                <a:solidFill>
                  <a:srgbClr val="000000"/>
                </a:solidFill>
                <a:effectLst/>
              </a:rPr>
              <a:t>The Human Advantage</a:t>
            </a:r>
            <a:endParaRPr lang="en-CA" sz="6000" dirty="0"/>
          </a:p>
        </p:txBody>
      </p:sp>
    </p:spTree>
    <p:extLst>
      <p:ext uri="{BB962C8B-B14F-4D97-AF65-F5344CB8AC3E}">
        <p14:creationId xmlns:p14="http://schemas.microsoft.com/office/powerpoint/2010/main" val="397572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43C2BF-396A-CE87-D7BF-7FD292753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99084-55A5-A134-2740-F8216ED78FD5}"/>
              </a:ext>
            </a:extLst>
          </p:cNvPr>
          <p:cNvSpPr txBox="1"/>
          <p:nvPr/>
        </p:nvSpPr>
        <p:spPr>
          <a:xfrm>
            <a:off x="2057400" y="1371600"/>
            <a:ext cx="5334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none" strike="noStrike" dirty="0">
                <a:solidFill>
                  <a:srgbClr val="000000"/>
                </a:solidFill>
                <a:effectLst/>
              </a:rPr>
              <a:t>From Change Agents to Creativity Curators</a:t>
            </a:r>
            <a:endParaRPr lang="en-CA" sz="6000" dirty="0"/>
          </a:p>
        </p:txBody>
      </p:sp>
    </p:spTree>
    <p:extLst>
      <p:ext uri="{BB962C8B-B14F-4D97-AF65-F5344CB8AC3E}">
        <p14:creationId xmlns:p14="http://schemas.microsoft.com/office/powerpoint/2010/main" val="2064009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A339CD-0E9A-940D-B7EC-1FC5CE6C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428DB-D546-F7FD-FC8C-3EA3A5362529}"/>
              </a:ext>
            </a:extLst>
          </p:cNvPr>
          <p:cNvSpPr txBox="1"/>
          <p:nvPr/>
        </p:nvSpPr>
        <p:spPr>
          <a:xfrm>
            <a:off x="2286000" y="1752600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6000" b="1" i="0" u="none" strike="noStrike" dirty="0">
                <a:solidFill>
                  <a:srgbClr val="000000"/>
                </a:solidFill>
                <a:effectLst/>
              </a:rPr>
              <a:t>Closing Reflection</a:t>
            </a:r>
            <a:endParaRPr lang="en-CA" sz="6000" dirty="0"/>
          </a:p>
        </p:txBody>
      </p:sp>
    </p:spTree>
    <p:extLst>
      <p:ext uri="{BB962C8B-B14F-4D97-AF65-F5344CB8AC3E}">
        <p14:creationId xmlns:p14="http://schemas.microsoft.com/office/powerpoint/2010/main" val="170241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C44B8C-DC88-AB58-8932-00837682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BB40E-3F4B-F8EC-876D-3E63D5A62C41}"/>
              </a:ext>
            </a:extLst>
          </p:cNvPr>
          <p:cNvSpPr txBox="1"/>
          <p:nvPr/>
        </p:nvSpPr>
        <p:spPr>
          <a:xfrm>
            <a:off x="2209800" y="1536174"/>
            <a:ext cx="457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6000" b="1" i="0" u="none" strike="noStrike" dirty="0">
                <a:solidFill>
                  <a:srgbClr val="FF0000"/>
                </a:solidFill>
                <a:effectLst/>
              </a:rPr>
              <a:t>WARNING</a:t>
            </a:r>
          </a:p>
          <a:p>
            <a:pPr algn="ctr"/>
            <a:endParaRPr lang="en-CA" sz="6000" b="1" dirty="0">
              <a:solidFill>
                <a:srgbClr val="FF0000"/>
              </a:solidFill>
              <a:latin typeface="Aptos" panose="020B0004020202020204" pitchFamily="34" charset="0"/>
            </a:endParaRPr>
          </a:p>
          <a:p>
            <a:pPr algn="ctr"/>
            <a:endParaRPr lang="en-CA" sz="6000" b="1" i="0" u="none" strike="noStrike" dirty="0">
              <a:solidFill>
                <a:srgbClr val="FF0000"/>
              </a:solidFill>
              <a:effectLst/>
              <a:latin typeface="Aptos" panose="020B0004020202020204" pitchFamily="34" charset="0"/>
            </a:endParaRPr>
          </a:p>
          <a:p>
            <a:pPr algn="ctr"/>
            <a:endParaRPr lang="en-CA" sz="6000" b="1" dirty="0"/>
          </a:p>
        </p:txBody>
      </p:sp>
      <p:pic>
        <p:nvPicPr>
          <p:cNvPr id="6" name="Picture 5" descr="A red flag with a skull and crossbones&#10;&#10;AI-generated content may be incorrect.">
            <a:extLst>
              <a:ext uri="{FF2B5EF4-FFF2-40B4-BE49-F238E27FC236}">
                <a16:creationId xmlns:a16="http://schemas.microsoft.com/office/drawing/2014/main" id="{C97D07C2-413E-49E6-6306-556EA3B05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9718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2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F6984D-337C-0939-755E-B7C5B42BF95A}"/>
              </a:ext>
            </a:extLst>
          </p:cNvPr>
          <p:cNvSpPr txBox="1"/>
          <p:nvPr/>
        </p:nvSpPr>
        <p:spPr>
          <a:xfrm>
            <a:off x="533400" y="457200"/>
            <a:ext cx="8153400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6600" b="1" dirty="0"/>
              <a:t>The Age of Creativity: From Knowing to Becoming</a:t>
            </a:r>
          </a:p>
          <a:p>
            <a:pPr algn="ctr"/>
            <a:r>
              <a:rPr lang="en-US" sz="4000" dirty="0"/>
              <a:t>Your world, my world, our children’s and grandchildren’s world — is about to change.</a:t>
            </a:r>
          </a:p>
          <a:p>
            <a:pPr algn="ctr"/>
            <a:r>
              <a:rPr lang="en-US" sz="4000" dirty="0"/>
              <a:t>Welcome artificial intelligence.</a:t>
            </a:r>
            <a:endParaRPr lang="en-CA" sz="4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EBC1D-E477-D3FD-8060-0DC2D28BC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79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56ED4-EC57-7B70-0BA4-9A6FF174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C6192D-D203-412C-3423-1CDC0577D496}"/>
              </a:ext>
            </a:extLst>
          </p:cNvPr>
          <p:cNvSpPr txBox="1"/>
          <p:nvPr/>
        </p:nvSpPr>
        <p:spPr>
          <a:xfrm>
            <a:off x="2362200" y="990600"/>
            <a:ext cx="4572000" cy="5273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800"/>
              </a:spcAft>
              <a:buNone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Thank you!</a:t>
            </a:r>
          </a:p>
          <a:p>
            <a:pPr algn="ctr"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</a:rPr>
              <a:t>Perry Kinkaide</a:t>
            </a:r>
            <a:endParaRPr lang="en-US" sz="4000" b="1" dirty="0"/>
          </a:p>
          <a:p>
            <a:pPr algn="ctr" rtl="0">
              <a:spcAft>
                <a:spcPts val="800"/>
              </a:spcAft>
              <a:buNone/>
            </a:pPr>
            <a:endParaRPr lang="en-US" sz="4000" b="0" i="0" u="none" strike="noStrike" dirty="0">
              <a:solidFill>
                <a:srgbClr val="000000"/>
              </a:solidFill>
              <a:effectLst/>
            </a:endParaRPr>
          </a:p>
          <a:p>
            <a:pPr rtl="0">
              <a:spcAft>
                <a:spcPts val="800"/>
              </a:spcAft>
              <a:buNone/>
            </a:pPr>
            <a:endParaRPr lang="en-US" sz="4000" b="0" i="0" u="none" strike="noStrike" dirty="0">
              <a:solidFill>
                <a:srgbClr val="000000"/>
              </a:solidFill>
              <a:effectLst/>
            </a:endParaRPr>
          </a:p>
          <a:p>
            <a:pPr rtl="0">
              <a:spcAft>
                <a:spcPts val="800"/>
              </a:spcAft>
              <a:buNone/>
            </a:pPr>
            <a:endParaRPr lang="en-US" sz="4000" dirty="0">
              <a:effectLst/>
            </a:endParaRP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 algn="r" rtl="0">
              <a:spcAft>
                <a:spcPts val="800"/>
              </a:spcAft>
              <a:buNone/>
            </a:pPr>
            <a:r>
              <a:rPr lang="en-US" sz="1800" b="0" i="0" u="sng" strike="noStrike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KEInetwork.net</a:t>
            </a:r>
            <a:endParaRPr lang="en-US" dirty="0">
              <a:solidFill>
                <a:srgbClr val="0000FF"/>
              </a:solidFill>
              <a:effectLst/>
            </a:endParaRPr>
          </a:p>
          <a:p>
            <a:pPr algn="r" rtl="0">
              <a:spcAft>
                <a:spcPts val="800"/>
              </a:spcAft>
              <a:buNone/>
            </a:pPr>
            <a:r>
              <a:rPr lang="en-US" sz="1800" b="0" i="0" u="sng" strike="noStrike" dirty="0">
                <a:solidFill>
                  <a:srgbClr val="0000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PerryKinkaide.com</a:t>
            </a:r>
            <a:endParaRPr lang="en-US" sz="1800" b="0" i="0" u="sng" strike="noStrike" dirty="0">
              <a:solidFill>
                <a:srgbClr val="0000FF"/>
              </a:solidFill>
              <a:effectLst/>
            </a:endParaRPr>
          </a:p>
          <a:p>
            <a:pPr algn="r" rtl="0">
              <a:spcAft>
                <a:spcPts val="800"/>
              </a:spcAft>
              <a:buNone/>
            </a:pPr>
            <a:r>
              <a:rPr lang="en-US" u="sng" dirty="0">
                <a:solidFill>
                  <a:srgbClr val="0000FF"/>
                </a:solidFill>
              </a:rPr>
              <a:t>pkinkaide@KEInetwork.net</a:t>
            </a:r>
            <a:endParaRPr lang="en-US" dirty="0">
              <a:solidFill>
                <a:srgbClr val="0000FF"/>
              </a:solidFill>
              <a:effectLst/>
            </a:endParaRPr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AFE23D23-D9BD-0319-77DC-75B611D10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969994"/>
            <a:ext cx="24384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1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14AEC7-DF2D-2DFF-4E41-8713084D697D}"/>
              </a:ext>
            </a:extLst>
          </p:cNvPr>
          <p:cNvSpPr txBox="1"/>
          <p:nvPr/>
        </p:nvSpPr>
        <p:spPr>
          <a:xfrm>
            <a:off x="1295400" y="1905000"/>
            <a:ext cx="6781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6000" b="1" i="0" u="none" strike="noStrike" dirty="0">
                <a:solidFill>
                  <a:srgbClr val="000000"/>
                </a:solidFill>
                <a:effectLst/>
              </a:rPr>
              <a:t>Looking Backward to See Ahead</a:t>
            </a:r>
            <a:endParaRPr lang="en-CA" sz="60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C35388-71FF-4320-1C54-61FF8240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3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A89ED2-5962-6B70-3034-3000BB409E13}"/>
              </a:ext>
            </a:extLst>
          </p:cNvPr>
          <p:cNvSpPr txBox="1"/>
          <p:nvPr/>
        </p:nvSpPr>
        <p:spPr>
          <a:xfrm>
            <a:off x="1447800" y="2133600"/>
            <a:ext cx="5943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6000" b="1" i="0" u="none" strike="noStrike" dirty="0">
                <a:solidFill>
                  <a:srgbClr val="000000"/>
                </a:solidFill>
                <a:effectLst/>
              </a:rPr>
              <a:t>Our Journey through Change -  So Far </a:t>
            </a:r>
            <a:endParaRPr lang="en-CA" sz="6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12BB2A-A0EC-5532-24F4-994513F5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7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1136CD-E592-3C68-7F7A-B8BEC55C790B}"/>
              </a:ext>
            </a:extLst>
          </p:cNvPr>
          <p:cNvSpPr txBox="1"/>
          <p:nvPr/>
        </p:nvSpPr>
        <p:spPr>
          <a:xfrm>
            <a:off x="1295400" y="1536174"/>
            <a:ext cx="6858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none" strike="noStrike" dirty="0">
                <a:solidFill>
                  <a:srgbClr val="000000"/>
                </a:solidFill>
                <a:effectLst/>
              </a:rPr>
              <a:t>Welcome Artificial Intelligence. Welcome the Age of Creativity</a:t>
            </a:r>
            <a:endParaRPr lang="en-CA" sz="6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6AFF4-6A50-9D0B-1A65-3D1E0872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6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3B017B-E9F7-FEE9-C64E-EEFF53017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2E895B-1CEA-1135-E346-901067CA5EC1}"/>
              </a:ext>
            </a:extLst>
          </p:cNvPr>
          <p:cNvSpPr txBox="1"/>
          <p:nvPr/>
        </p:nvSpPr>
        <p:spPr>
          <a:xfrm>
            <a:off x="2286000" y="2057400"/>
            <a:ext cx="4267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60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Transition to the Present</a:t>
            </a:r>
            <a:endParaRPr lang="en-CA" sz="6000" dirty="0"/>
          </a:p>
        </p:txBody>
      </p:sp>
    </p:spTree>
    <p:extLst>
      <p:ext uri="{BB962C8B-B14F-4D97-AF65-F5344CB8AC3E}">
        <p14:creationId xmlns:p14="http://schemas.microsoft.com/office/powerpoint/2010/main" val="254513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78C26D-879E-7D60-16D6-C4457CA3A1ED}"/>
              </a:ext>
            </a:extLst>
          </p:cNvPr>
          <p:cNvSpPr txBox="1"/>
          <p:nvPr/>
        </p:nvSpPr>
        <p:spPr>
          <a:xfrm>
            <a:off x="1790700" y="1828800"/>
            <a:ext cx="5562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none" strike="noStrike" dirty="0">
                <a:solidFill>
                  <a:srgbClr val="000000"/>
                </a:solidFill>
                <a:effectLst/>
              </a:rPr>
              <a:t>AI: The Great Equalizer and Great Divider</a:t>
            </a:r>
            <a:endParaRPr lang="en-CA" sz="60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D29D3-B6E3-6FAA-5263-B3BED1C8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66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77C32-2913-34B5-34B5-E5F4FD95C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" y="0"/>
            <a:ext cx="9133722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7C74A-D5C6-8193-6634-86745D79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12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6C093-3F78-D335-7EBC-A47E70A7E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477" y="0"/>
            <a:ext cx="5165046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09E8A-575A-452A-A87D-D048B0D1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23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154</Words>
  <Application>Microsoft Office PowerPoint</Application>
  <PresentationFormat>On-screen Show (4:3)</PresentationFormat>
  <Paragraphs>49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Perry</dc:creator>
  <cp:lastModifiedBy>Perry Kinkaide</cp:lastModifiedBy>
  <cp:revision>13</cp:revision>
  <cp:lastPrinted>2025-11-06T15:31:17Z</cp:lastPrinted>
  <dcterms:created xsi:type="dcterms:W3CDTF">2006-08-16T00:00:00Z</dcterms:created>
  <dcterms:modified xsi:type="dcterms:W3CDTF">2025-12-23T03:11:13Z</dcterms:modified>
</cp:coreProperties>
</file>