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2" r:id="rId2"/>
    <p:sldId id="263" r:id="rId3"/>
    <p:sldId id="264" r:id="rId4"/>
    <p:sldId id="265" r:id="rId5"/>
    <p:sldId id="266" r:id="rId6"/>
    <p:sldId id="259"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580" autoAdjust="0"/>
    <p:restoredTop sz="86410" autoAdjust="0"/>
  </p:normalViewPr>
  <p:slideViewPr>
    <p:cSldViewPr>
      <p:cViewPr varScale="1">
        <p:scale>
          <a:sx n="83" d="100"/>
          <a:sy n="83" d="100"/>
        </p:scale>
        <p:origin x="-1210" y="-58"/>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ADC9858-210D-41F8-B386-4DDB6F355B79}" type="datetimeFigureOut">
              <a:rPr lang="en-US" smtClean="0"/>
              <a:t>10/29/2023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74DA99-A6B2-4114-BD03-ADB231C4FDA6}" type="slidenum">
              <a:rPr lang="en-US" smtClean="0"/>
              <a:t>‹#›</a:t>
            </a:fld>
            <a:endParaRPr lang="en-US"/>
          </a:p>
        </p:txBody>
      </p:sp>
    </p:spTree>
    <p:extLst>
      <p:ext uri="{BB962C8B-B14F-4D97-AF65-F5344CB8AC3E}">
        <p14:creationId xmlns:p14="http://schemas.microsoft.com/office/powerpoint/2010/main" val="18689043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ADC9858-210D-41F8-B386-4DDB6F355B79}" type="datetimeFigureOut">
              <a:rPr lang="en-US" smtClean="0"/>
              <a:t>10/29/2023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74DA99-A6B2-4114-BD03-ADB231C4FDA6}" type="slidenum">
              <a:rPr lang="en-US" smtClean="0"/>
              <a:t>‹#›</a:t>
            </a:fld>
            <a:endParaRPr lang="en-US"/>
          </a:p>
        </p:txBody>
      </p:sp>
    </p:spTree>
    <p:extLst>
      <p:ext uri="{BB962C8B-B14F-4D97-AF65-F5344CB8AC3E}">
        <p14:creationId xmlns:p14="http://schemas.microsoft.com/office/powerpoint/2010/main" val="32345877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ADC9858-210D-41F8-B386-4DDB6F355B79}" type="datetimeFigureOut">
              <a:rPr lang="en-US" smtClean="0"/>
              <a:t>10/29/2023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74DA99-A6B2-4114-BD03-ADB231C4FDA6}" type="slidenum">
              <a:rPr lang="en-US" smtClean="0"/>
              <a:t>‹#›</a:t>
            </a:fld>
            <a:endParaRPr lang="en-US"/>
          </a:p>
        </p:txBody>
      </p:sp>
    </p:spTree>
    <p:extLst>
      <p:ext uri="{BB962C8B-B14F-4D97-AF65-F5344CB8AC3E}">
        <p14:creationId xmlns:p14="http://schemas.microsoft.com/office/powerpoint/2010/main" val="22124967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ADC9858-210D-41F8-B386-4DDB6F355B79}" type="datetimeFigureOut">
              <a:rPr lang="en-US" smtClean="0"/>
              <a:t>10/29/2023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74DA99-A6B2-4114-BD03-ADB231C4FDA6}" type="slidenum">
              <a:rPr lang="en-US" smtClean="0"/>
              <a:t>‹#›</a:t>
            </a:fld>
            <a:endParaRPr lang="en-US"/>
          </a:p>
        </p:txBody>
      </p:sp>
    </p:spTree>
    <p:extLst>
      <p:ext uri="{BB962C8B-B14F-4D97-AF65-F5344CB8AC3E}">
        <p14:creationId xmlns:p14="http://schemas.microsoft.com/office/powerpoint/2010/main" val="14321526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ADC9858-210D-41F8-B386-4DDB6F355B79}" type="datetimeFigureOut">
              <a:rPr lang="en-US" smtClean="0"/>
              <a:t>10/29/2023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DC74DA99-A6B2-4114-BD03-ADB231C4FDA6}" type="slidenum">
              <a:rPr lang="en-US" smtClean="0"/>
              <a:t>‹#›</a:t>
            </a:fld>
            <a:endParaRPr lang="en-US"/>
          </a:p>
        </p:txBody>
      </p:sp>
    </p:spTree>
    <p:extLst>
      <p:ext uri="{BB962C8B-B14F-4D97-AF65-F5344CB8AC3E}">
        <p14:creationId xmlns:p14="http://schemas.microsoft.com/office/powerpoint/2010/main" val="8812802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ADC9858-210D-41F8-B386-4DDB6F355B79}" type="datetimeFigureOut">
              <a:rPr lang="en-US" smtClean="0"/>
              <a:t>10/29/2023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C74DA99-A6B2-4114-BD03-ADB231C4FDA6}" type="slidenum">
              <a:rPr lang="en-US" smtClean="0"/>
              <a:t>‹#›</a:t>
            </a:fld>
            <a:endParaRPr lang="en-US"/>
          </a:p>
        </p:txBody>
      </p:sp>
    </p:spTree>
    <p:extLst>
      <p:ext uri="{BB962C8B-B14F-4D97-AF65-F5344CB8AC3E}">
        <p14:creationId xmlns:p14="http://schemas.microsoft.com/office/powerpoint/2010/main" val="12098583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ADC9858-210D-41F8-B386-4DDB6F355B79}" type="datetimeFigureOut">
              <a:rPr lang="en-US" smtClean="0"/>
              <a:t>10/29/2023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DC74DA99-A6B2-4114-BD03-ADB231C4FDA6}" type="slidenum">
              <a:rPr lang="en-US" smtClean="0"/>
              <a:t>‹#›</a:t>
            </a:fld>
            <a:endParaRPr lang="en-US"/>
          </a:p>
        </p:txBody>
      </p:sp>
    </p:spTree>
    <p:extLst>
      <p:ext uri="{BB962C8B-B14F-4D97-AF65-F5344CB8AC3E}">
        <p14:creationId xmlns:p14="http://schemas.microsoft.com/office/powerpoint/2010/main" val="3099735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ADC9858-210D-41F8-B386-4DDB6F355B79}" type="datetimeFigureOut">
              <a:rPr lang="en-US" smtClean="0"/>
              <a:t>10/29/2023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DC74DA99-A6B2-4114-BD03-ADB231C4FDA6}" type="slidenum">
              <a:rPr lang="en-US" smtClean="0"/>
              <a:t>‹#›</a:t>
            </a:fld>
            <a:endParaRPr lang="en-US"/>
          </a:p>
        </p:txBody>
      </p:sp>
    </p:spTree>
    <p:extLst>
      <p:ext uri="{BB962C8B-B14F-4D97-AF65-F5344CB8AC3E}">
        <p14:creationId xmlns:p14="http://schemas.microsoft.com/office/powerpoint/2010/main" val="121164297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ADC9858-210D-41F8-B386-4DDB6F355B79}" type="datetimeFigureOut">
              <a:rPr lang="en-US" smtClean="0"/>
              <a:t>10/29/2023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DC74DA99-A6B2-4114-BD03-ADB231C4FDA6}" type="slidenum">
              <a:rPr lang="en-US" smtClean="0"/>
              <a:t>‹#›</a:t>
            </a:fld>
            <a:endParaRPr lang="en-US"/>
          </a:p>
        </p:txBody>
      </p:sp>
    </p:spTree>
    <p:extLst>
      <p:ext uri="{BB962C8B-B14F-4D97-AF65-F5344CB8AC3E}">
        <p14:creationId xmlns:p14="http://schemas.microsoft.com/office/powerpoint/2010/main" val="7502219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ADC9858-210D-41F8-B386-4DDB6F355B79}" type="datetimeFigureOut">
              <a:rPr lang="en-US" smtClean="0"/>
              <a:t>10/29/2023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C74DA99-A6B2-4114-BD03-ADB231C4FDA6}" type="slidenum">
              <a:rPr lang="en-US" smtClean="0"/>
              <a:t>‹#›</a:t>
            </a:fld>
            <a:endParaRPr lang="en-US"/>
          </a:p>
        </p:txBody>
      </p:sp>
    </p:spTree>
    <p:extLst>
      <p:ext uri="{BB962C8B-B14F-4D97-AF65-F5344CB8AC3E}">
        <p14:creationId xmlns:p14="http://schemas.microsoft.com/office/powerpoint/2010/main" val="36492024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ADC9858-210D-41F8-B386-4DDB6F355B79}" type="datetimeFigureOut">
              <a:rPr lang="en-US" smtClean="0"/>
              <a:t>10/29/2023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C74DA99-A6B2-4114-BD03-ADB231C4FDA6}" type="slidenum">
              <a:rPr lang="en-US" smtClean="0"/>
              <a:t>‹#›</a:t>
            </a:fld>
            <a:endParaRPr lang="en-US"/>
          </a:p>
        </p:txBody>
      </p:sp>
    </p:spTree>
    <p:extLst>
      <p:ext uri="{BB962C8B-B14F-4D97-AF65-F5344CB8AC3E}">
        <p14:creationId xmlns:p14="http://schemas.microsoft.com/office/powerpoint/2010/main" val="3639032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ADC9858-210D-41F8-B386-4DDB6F355B79}" type="datetimeFigureOut">
              <a:rPr lang="en-US" smtClean="0"/>
              <a:t>10/29/2023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C74DA99-A6B2-4114-BD03-ADB231C4FDA6}" type="slidenum">
              <a:rPr lang="en-US" smtClean="0"/>
              <a:t>‹#›</a:t>
            </a:fld>
            <a:endParaRPr lang="en-US"/>
          </a:p>
        </p:txBody>
      </p:sp>
    </p:spTree>
    <p:extLst>
      <p:ext uri="{BB962C8B-B14F-4D97-AF65-F5344CB8AC3E}">
        <p14:creationId xmlns:p14="http://schemas.microsoft.com/office/powerpoint/2010/main" val="29003788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hyperlink" Target="https://www.weforum.org/reports/the-future-of-jobs-report-2020" TargetMode="External"/><Relationship Id="rId2" Type="http://schemas.openxmlformats.org/officeDocument/2006/relationships/hyperlink" Target="https://www.cmswire.com/digital-experience/artificial-intelligence-replaces-nearly-4000-us-jobs-in-may/?utm_source=cmswire.com&amp;utm_medium=email&amp;utm_campaign=cm&amp;utm_content=nl-weekly-230611&amp;mkt_tok=NzA2LVlJQS0yNjEAAAGMSiiWJFFEffOjl9LH8JW98Dwmb61bK7vyKN8NEdqLKraQzj8E4j9NBFmSOaU-FyX1eJkANBtTzz3E_ozPfCtABAZmT0Kw5w3LHDSc6xetyFOzjtLO" TargetMode="External"/><Relationship Id="rId1" Type="http://schemas.openxmlformats.org/officeDocument/2006/relationships/slideLayout" Target="../slideLayouts/slideLayout7.xml"/><Relationship Id="rId5" Type="http://schemas.openxmlformats.org/officeDocument/2006/relationships/hyperlink" Target="https://en.wikipedia.org/wiki/Socrates" TargetMode="External"/><Relationship Id="rId4" Type="http://schemas.openxmlformats.org/officeDocument/2006/relationships/hyperlink" Target="https://www.crunchbase.com/organization/world-economic-forum" TargetMode="External"/></Relationships>
</file>

<file path=ppt/slides/_rels/slide4.xml.rels><?xml version="1.0" encoding="UTF-8" standalone="yes"?>
<Relationships xmlns="http://schemas.openxmlformats.org/package/2006/relationships"><Relationship Id="rId2" Type="http://schemas.openxmlformats.org/officeDocument/2006/relationships/hyperlink" Target="http://poe.com/" TargetMode="Externa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8" Type="http://schemas.openxmlformats.org/officeDocument/2006/relationships/image" Target="../media/image9.jpeg"/><Relationship Id="rId3" Type="http://schemas.openxmlformats.org/officeDocument/2006/relationships/image" Target="../media/image4.jpeg"/><Relationship Id="rId7" Type="http://schemas.openxmlformats.org/officeDocument/2006/relationships/image" Target="../media/image8.jpeg"/><Relationship Id="rId2" Type="http://schemas.openxmlformats.org/officeDocument/2006/relationships/image" Target="../media/image2.jpg"/><Relationship Id="rId1" Type="http://schemas.openxmlformats.org/officeDocument/2006/relationships/slideLayout" Target="../slideLayouts/slideLayout2.xml"/><Relationship Id="rId6" Type="http://schemas.openxmlformats.org/officeDocument/2006/relationships/image" Target="../media/image7.jpeg"/><Relationship Id="rId5" Type="http://schemas.openxmlformats.org/officeDocument/2006/relationships/image" Target="../media/image6.jpeg"/><Relationship Id="rId4" Type="http://schemas.openxmlformats.org/officeDocument/2006/relationships/image" Target="../media/image5.jpg"/><Relationship Id="rId9" Type="http://schemas.openxmlformats.org/officeDocument/2006/relationships/image" Target="../media/image10.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38200" y="762000"/>
            <a:ext cx="7333803" cy="1420069"/>
          </a:xfrm>
          <a:prstGeom prst="rect">
            <a:avLst/>
          </a:prstGeom>
          <a:noFill/>
        </p:spPr>
        <p:txBody>
          <a:bodyPr wrap="none" rtlCol="0">
            <a:spAutoFit/>
          </a:bodyPr>
          <a:lstStyle/>
          <a:p>
            <a:pPr algn="ctr">
              <a:lnSpc>
                <a:spcPct val="150000"/>
              </a:lnSpc>
            </a:pPr>
            <a:r>
              <a:rPr lang="en-US" sz="3600" dirty="0" smtClean="0"/>
              <a:t>History &amp; Hysteria About </a:t>
            </a:r>
            <a:r>
              <a:rPr lang="en-US" sz="3600" dirty="0" err="1" smtClean="0"/>
              <a:t>ChatGPT</a:t>
            </a:r>
            <a:endParaRPr lang="en-US" sz="3600" dirty="0" smtClean="0"/>
          </a:p>
          <a:p>
            <a:pPr algn="ctr">
              <a:lnSpc>
                <a:spcPct val="150000"/>
              </a:lnSpc>
            </a:pPr>
            <a:r>
              <a:rPr lang="en-US" sz="2400" dirty="0" smtClean="0"/>
              <a:t>Reshaping the knowledge economy and welcoming the …</a:t>
            </a:r>
            <a:endParaRPr lang="en-US" sz="2400" dirty="0"/>
          </a:p>
        </p:txBody>
      </p:sp>
      <p:sp>
        <p:nvSpPr>
          <p:cNvPr id="3" name="TextBox 2"/>
          <p:cNvSpPr txBox="1"/>
          <p:nvPr/>
        </p:nvSpPr>
        <p:spPr>
          <a:xfrm>
            <a:off x="4876800" y="3657600"/>
            <a:ext cx="3429913" cy="923330"/>
          </a:xfrm>
          <a:prstGeom prst="rect">
            <a:avLst/>
          </a:prstGeom>
          <a:noFill/>
        </p:spPr>
        <p:txBody>
          <a:bodyPr wrap="none" rtlCol="0">
            <a:spAutoFit/>
          </a:bodyPr>
          <a:lstStyle/>
          <a:p>
            <a:r>
              <a:rPr lang="en-US" dirty="0" smtClean="0"/>
              <a:t>Prepared for:</a:t>
            </a:r>
          </a:p>
          <a:p>
            <a:r>
              <a:rPr lang="en-US" dirty="0" smtClean="0"/>
              <a:t>PROBUS Club of Central Edmonton</a:t>
            </a:r>
          </a:p>
          <a:p>
            <a:r>
              <a:rPr lang="en-US" dirty="0" smtClean="0"/>
              <a:t>September 19</a:t>
            </a:r>
            <a:r>
              <a:rPr lang="en-US" baseline="30000" dirty="0" smtClean="0"/>
              <a:t>th</a:t>
            </a:r>
            <a:r>
              <a:rPr lang="en-US" dirty="0" smtClean="0"/>
              <a:t>, 2023</a:t>
            </a:r>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66800" y="2432050"/>
            <a:ext cx="2097024" cy="1667256"/>
          </a:xfrm>
          <a:prstGeom prst="rect">
            <a:avLst/>
          </a:prstGeom>
        </p:spPr>
      </p:pic>
      <p:sp>
        <p:nvSpPr>
          <p:cNvPr id="5" name="TextBox 4"/>
          <p:cNvSpPr txBox="1"/>
          <p:nvPr/>
        </p:nvSpPr>
        <p:spPr>
          <a:xfrm>
            <a:off x="1219200" y="4267200"/>
            <a:ext cx="1627625" cy="923330"/>
          </a:xfrm>
          <a:prstGeom prst="rect">
            <a:avLst/>
          </a:prstGeom>
          <a:noFill/>
        </p:spPr>
        <p:txBody>
          <a:bodyPr wrap="none" rtlCol="0">
            <a:spAutoFit/>
          </a:bodyPr>
          <a:lstStyle/>
          <a:p>
            <a:r>
              <a:rPr lang="en-US" dirty="0" smtClean="0"/>
              <a:t>Perry Kinkaide</a:t>
            </a:r>
          </a:p>
          <a:p>
            <a:r>
              <a:rPr lang="en-US" dirty="0" smtClean="0"/>
              <a:t>KEInetwork.net</a:t>
            </a:r>
          </a:p>
          <a:p>
            <a:endParaRPr lang="en-US" dirty="0"/>
          </a:p>
        </p:txBody>
      </p:sp>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423412" y="4953000"/>
            <a:ext cx="1219200" cy="657225"/>
          </a:xfrm>
          <a:prstGeom prst="rect">
            <a:avLst/>
          </a:prstGeom>
        </p:spPr>
      </p:pic>
    </p:spTree>
    <p:extLst>
      <p:ext uri="{BB962C8B-B14F-4D97-AF65-F5344CB8AC3E}">
        <p14:creationId xmlns:p14="http://schemas.microsoft.com/office/powerpoint/2010/main" val="33603380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81000" y="990600"/>
            <a:ext cx="8534400" cy="4585871"/>
          </a:xfrm>
          <a:prstGeom prst="rect">
            <a:avLst/>
          </a:prstGeom>
        </p:spPr>
        <p:txBody>
          <a:bodyPr wrap="square">
            <a:spAutoFit/>
          </a:bodyPr>
          <a:lstStyle/>
          <a:p>
            <a:pPr marL="400050" indent="-400050">
              <a:buFont typeface="+mj-lt"/>
              <a:buAutoNum type="romanUcPeriod"/>
            </a:pPr>
            <a:r>
              <a:rPr lang="en-CA" b="1" dirty="0" smtClean="0"/>
              <a:t>Introduction </a:t>
            </a:r>
            <a:r>
              <a:rPr lang="en-CA" sz="1400" b="1" dirty="0" smtClean="0"/>
              <a:t>- </a:t>
            </a:r>
            <a:r>
              <a:rPr lang="en-CA" sz="1400" dirty="0" smtClean="0"/>
              <a:t>Welcome </a:t>
            </a:r>
            <a:r>
              <a:rPr lang="en-CA" sz="1400" dirty="0"/>
              <a:t>and introduction of the </a:t>
            </a:r>
            <a:r>
              <a:rPr lang="en-CA" sz="1400" dirty="0" smtClean="0"/>
              <a:t>topic. Brief </a:t>
            </a:r>
            <a:r>
              <a:rPr lang="en-CA" sz="1400" dirty="0"/>
              <a:t>overview of the importance of AI in our </a:t>
            </a:r>
            <a:r>
              <a:rPr lang="en-CA" sz="1400" dirty="0" smtClean="0"/>
              <a:t>lives. </a:t>
            </a:r>
          </a:p>
          <a:p>
            <a:pPr marL="400050" indent="-400050">
              <a:buFont typeface="+mj-lt"/>
              <a:buAutoNum type="romanUcPeriod"/>
            </a:pPr>
            <a:r>
              <a:rPr lang="en-CA" b="1" dirty="0" smtClean="0"/>
              <a:t>The </a:t>
            </a:r>
            <a:r>
              <a:rPr lang="en-CA" b="1" dirty="0"/>
              <a:t>Emergence of Generative </a:t>
            </a:r>
            <a:r>
              <a:rPr lang="en-CA" b="1" dirty="0" smtClean="0"/>
              <a:t>AI </a:t>
            </a:r>
            <a:r>
              <a:rPr lang="en-CA" sz="1400" b="1" dirty="0" smtClean="0"/>
              <a:t>- </a:t>
            </a:r>
            <a:r>
              <a:rPr lang="en-CA" sz="1400" dirty="0" smtClean="0"/>
              <a:t>Explanation </a:t>
            </a:r>
            <a:r>
              <a:rPr lang="en-CA" sz="1400" dirty="0"/>
              <a:t>of generative AI and its </a:t>
            </a:r>
            <a:r>
              <a:rPr lang="en-CA" sz="1400" dirty="0" smtClean="0"/>
              <a:t>significance. Milestones </a:t>
            </a:r>
            <a:r>
              <a:rPr lang="en-CA" sz="1400" dirty="0"/>
              <a:t>in the development of generative AI, including GPT </a:t>
            </a:r>
            <a:r>
              <a:rPr lang="en-CA" sz="1400" dirty="0" smtClean="0"/>
              <a:t>models. </a:t>
            </a:r>
            <a:r>
              <a:rPr lang="en-CA" sz="1400" dirty="0" smtClean="0">
                <a:solidFill>
                  <a:srgbClr val="FF0000"/>
                </a:solidFill>
              </a:rPr>
              <a:t>Introduction </a:t>
            </a:r>
            <a:r>
              <a:rPr lang="en-CA" sz="1400" dirty="0">
                <a:solidFill>
                  <a:srgbClr val="FF0000"/>
                </a:solidFill>
              </a:rPr>
              <a:t>to </a:t>
            </a:r>
            <a:r>
              <a:rPr lang="en-CA" sz="1400" dirty="0" err="1">
                <a:solidFill>
                  <a:srgbClr val="FF0000"/>
                </a:solidFill>
              </a:rPr>
              <a:t>ChatGPT</a:t>
            </a:r>
            <a:r>
              <a:rPr lang="en-CA" sz="1400" dirty="0">
                <a:solidFill>
                  <a:srgbClr val="FF0000"/>
                </a:solidFill>
              </a:rPr>
              <a:t> as a specific </a:t>
            </a:r>
            <a:r>
              <a:rPr lang="en-CA" sz="1400" dirty="0" smtClean="0">
                <a:solidFill>
                  <a:srgbClr val="FF0000"/>
                </a:solidFill>
              </a:rPr>
              <a:t>example.</a:t>
            </a:r>
            <a:endParaRPr lang="en-US" sz="1400" dirty="0">
              <a:solidFill>
                <a:srgbClr val="FF0000"/>
              </a:solidFill>
            </a:endParaRPr>
          </a:p>
          <a:p>
            <a:pPr marL="400050" indent="-400050">
              <a:buFont typeface="+mj-lt"/>
              <a:buAutoNum type="romanUcPeriod"/>
            </a:pPr>
            <a:r>
              <a:rPr lang="en-CA" b="1" dirty="0" smtClean="0"/>
              <a:t>Evolution </a:t>
            </a:r>
            <a:r>
              <a:rPr lang="en-CA" b="1" dirty="0"/>
              <a:t>of </a:t>
            </a:r>
            <a:r>
              <a:rPr lang="en-CA" b="1" dirty="0" err="1"/>
              <a:t>ChatGPT</a:t>
            </a:r>
            <a:r>
              <a:rPr lang="en-CA" b="1" dirty="0"/>
              <a:t> </a:t>
            </a:r>
            <a:r>
              <a:rPr lang="en-CA" sz="1400" b="1" dirty="0" smtClean="0"/>
              <a:t>- </a:t>
            </a:r>
            <a:r>
              <a:rPr lang="en-CA" sz="1400" dirty="0" smtClean="0"/>
              <a:t>The </a:t>
            </a:r>
            <a:r>
              <a:rPr lang="en-CA" sz="1400" dirty="0"/>
              <a:t>history and key versions of </a:t>
            </a:r>
            <a:r>
              <a:rPr lang="en-CA" sz="1400" dirty="0" err="1" smtClean="0"/>
              <a:t>ChatGPT</a:t>
            </a:r>
            <a:r>
              <a:rPr lang="en-CA" sz="1400" dirty="0" smtClean="0"/>
              <a:t>. Advancements </a:t>
            </a:r>
            <a:r>
              <a:rPr lang="en-CA" sz="1400" dirty="0"/>
              <a:t>in natural language processing and </a:t>
            </a:r>
            <a:r>
              <a:rPr lang="en-CA" sz="1400" dirty="0" smtClean="0"/>
              <a:t>understanding. </a:t>
            </a:r>
            <a:r>
              <a:rPr lang="en-CA" sz="1400" dirty="0" smtClean="0">
                <a:solidFill>
                  <a:srgbClr val="FF0000"/>
                </a:solidFill>
              </a:rPr>
              <a:t>Real-world </a:t>
            </a:r>
            <a:r>
              <a:rPr lang="en-CA" sz="1400" dirty="0">
                <a:solidFill>
                  <a:srgbClr val="FF0000"/>
                </a:solidFill>
              </a:rPr>
              <a:t>applications of </a:t>
            </a:r>
            <a:r>
              <a:rPr lang="en-CA" sz="1400" dirty="0" err="1" smtClean="0">
                <a:solidFill>
                  <a:srgbClr val="FF0000"/>
                </a:solidFill>
              </a:rPr>
              <a:t>ChatGPT</a:t>
            </a:r>
            <a:r>
              <a:rPr lang="en-CA" sz="1400" dirty="0" smtClean="0">
                <a:solidFill>
                  <a:srgbClr val="FF0000"/>
                </a:solidFill>
              </a:rPr>
              <a:t>.</a:t>
            </a:r>
            <a:endParaRPr lang="en-US" sz="1400" dirty="0">
              <a:solidFill>
                <a:srgbClr val="FF0000"/>
              </a:solidFill>
            </a:endParaRPr>
          </a:p>
          <a:p>
            <a:pPr marL="400050" indent="-400050">
              <a:buFont typeface="+mj-lt"/>
              <a:buAutoNum type="romanUcPeriod"/>
            </a:pPr>
            <a:r>
              <a:rPr lang="en-CA" b="1" dirty="0" smtClean="0"/>
              <a:t>Public </a:t>
            </a:r>
            <a:r>
              <a:rPr lang="en-CA" b="1" dirty="0"/>
              <a:t>Concerns: </a:t>
            </a:r>
            <a:r>
              <a:rPr lang="en-CA" b="1" dirty="0" smtClean="0"/>
              <a:t>Misinformation </a:t>
            </a:r>
            <a:r>
              <a:rPr lang="en-CA" sz="1400" b="1" dirty="0" smtClean="0"/>
              <a:t>- </a:t>
            </a:r>
            <a:r>
              <a:rPr lang="en-CA" sz="1400" dirty="0" smtClean="0"/>
              <a:t>Discussion </a:t>
            </a:r>
            <a:r>
              <a:rPr lang="en-CA" sz="1400" dirty="0"/>
              <a:t>on the spread of misinformation through AI-generated </a:t>
            </a:r>
            <a:r>
              <a:rPr lang="en-CA" sz="1400" dirty="0" smtClean="0"/>
              <a:t>content. High-profile </a:t>
            </a:r>
            <a:r>
              <a:rPr lang="en-CA" sz="1400" dirty="0"/>
              <a:t>examples of misinformation incidents involving </a:t>
            </a:r>
            <a:r>
              <a:rPr lang="en-CA" sz="1400" dirty="0" smtClean="0"/>
              <a:t>AI. </a:t>
            </a:r>
            <a:r>
              <a:rPr lang="en-CA" sz="1400" dirty="0" smtClean="0">
                <a:solidFill>
                  <a:srgbClr val="FF0000"/>
                </a:solidFill>
              </a:rPr>
              <a:t>The </a:t>
            </a:r>
            <a:r>
              <a:rPr lang="en-CA" sz="1400" dirty="0">
                <a:solidFill>
                  <a:srgbClr val="FF0000"/>
                </a:solidFill>
              </a:rPr>
              <a:t>impact on public trust </a:t>
            </a:r>
            <a:r>
              <a:rPr lang="en-CA" sz="1400" dirty="0"/>
              <a:t>and information </a:t>
            </a:r>
            <a:r>
              <a:rPr lang="en-CA" sz="1400" dirty="0" smtClean="0"/>
              <a:t>integrity.</a:t>
            </a:r>
            <a:endParaRPr lang="en-US" sz="1400" dirty="0"/>
          </a:p>
          <a:p>
            <a:pPr marL="400050" indent="-400050">
              <a:buFont typeface="+mj-lt"/>
              <a:buAutoNum type="romanUcPeriod"/>
            </a:pPr>
            <a:r>
              <a:rPr lang="en-CA" b="1" dirty="0" smtClean="0"/>
              <a:t>Public </a:t>
            </a:r>
            <a:r>
              <a:rPr lang="en-CA" b="1" dirty="0"/>
              <a:t>Concerns: Privacy </a:t>
            </a:r>
            <a:r>
              <a:rPr lang="en-CA" sz="1400" b="1" dirty="0" smtClean="0"/>
              <a:t>- </a:t>
            </a:r>
            <a:r>
              <a:rPr lang="en-CA" sz="1400" dirty="0" smtClean="0"/>
              <a:t>Explanation </a:t>
            </a:r>
            <a:r>
              <a:rPr lang="en-CA" sz="1400" dirty="0"/>
              <a:t>of privacy concerns related to AI and </a:t>
            </a:r>
            <a:r>
              <a:rPr lang="en-CA" sz="1400" dirty="0" err="1" smtClean="0"/>
              <a:t>ChatGPT</a:t>
            </a:r>
            <a:r>
              <a:rPr lang="en-CA" sz="1400" dirty="0" smtClean="0"/>
              <a:t>. Instances </a:t>
            </a:r>
            <a:r>
              <a:rPr lang="en-CA" sz="1400" dirty="0"/>
              <a:t>of privacy breaches or ethical dilemmas involving </a:t>
            </a:r>
            <a:r>
              <a:rPr lang="en-CA" sz="1400" dirty="0" smtClean="0"/>
              <a:t>AI. </a:t>
            </a:r>
            <a:r>
              <a:rPr lang="en-CA" sz="1400" dirty="0" smtClean="0">
                <a:solidFill>
                  <a:srgbClr val="FF0000"/>
                </a:solidFill>
              </a:rPr>
              <a:t>The </a:t>
            </a:r>
            <a:r>
              <a:rPr lang="en-CA" sz="1400" dirty="0">
                <a:solidFill>
                  <a:srgbClr val="FF0000"/>
                </a:solidFill>
              </a:rPr>
              <a:t>balance between innovation and privacy </a:t>
            </a:r>
            <a:r>
              <a:rPr lang="en-CA" sz="1400" dirty="0" smtClean="0">
                <a:solidFill>
                  <a:srgbClr val="FF0000"/>
                </a:solidFill>
              </a:rPr>
              <a:t>protection.</a:t>
            </a:r>
            <a:endParaRPr lang="en-US" sz="1400" dirty="0">
              <a:solidFill>
                <a:srgbClr val="FF0000"/>
              </a:solidFill>
            </a:endParaRPr>
          </a:p>
          <a:p>
            <a:pPr marL="400050" indent="-400050">
              <a:buFont typeface="+mj-lt"/>
              <a:buAutoNum type="romanUcPeriod"/>
            </a:pPr>
            <a:r>
              <a:rPr lang="en-CA" b="1" dirty="0" smtClean="0"/>
              <a:t>Addressing </a:t>
            </a:r>
            <a:r>
              <a:rPr lang="en-CA" b="1" dirty="0"/>
              <a:t>Concerns </a:t>
            </a:r>
            <a:r>
              <a:rPr lang="en-CA" sz="1400" b="1" dirty="0" smtClean="0"/>
              <a:t>- </a:t>
            </a:r>
            <a:r>
              <a:rPr lang="en-CA" sz="1400" dirty="0" smtClean="0"/>
              <a:t>Overview </a:t>
            </a:r>
            <a:r>
              <a:rPr lang="en-CA" sz="1400" dirty="0"/>
              <a:t>of measures taken by developers and organizations to address </a:t>
            </a:r>
            <a:r>
              <a:rPr lang="en-CA" sz="1400" dirty="0" smtClean="0"/>
              <a:t>misinformation. </a:t>
            </a:r>
            <a:r>
              <a:rPr lang="en-CA" sz="1400" dirty="0" smtClean="0">
                <a:solidFill>
                  <a:srgbClr val="FF0000"/>
                </a:solidFill>
              </a:rPr>
              <a:t>Ethical </a:t>
            </a:r>
            <a:r>
              <a:rPr lang="en-CA" sz="1400" dirty="0">
                <a:solidFill>
                  <a:srgbClr val="FF0000"/>
                </a:solidFill>
              </a:rPr>
              <a:t>guidelines and regulations in the AI </a:t>
            </a:r>
            <a:r>
              <a:rPr lang="en-CA" sz="1400" dirty="0" smtClean="0">
                <a:solidFill>
                  <a:srgbClr val="FF0000"/>
                </a:solidFill>
              </a:rPr>
              <a:t>industry.</a:t>
            </a:r>
            <a:r>
              <a:rPr lang="en-CA" sz="1400" dirty="0" smtClean="0"/>
              <a:t> Ongoing </a:t>
            </a:r>
            <a:r>
              <a:rPr lang="en-CA" sz="1400" dirty="0"/>
              <a:t>research and development in AI ethics and </a:t>
            </a:r>
            <a:r>
              <a:rPr lang="en-CA" sz="1400" dirty="0" smtClean="0"/>
              <a:t>safety.</a:t>
            </a:r>
            <a:endParaRPr lang="en-US" sz="1400" dirty="0"/>
          </a:p>
          <a:p>
            <a:pPr marL="400050" indent="-400050">
              <a:buFont typeface="+mj-lt"/>
              <a:buAutoNum type="romanUcPeriod"/>
            </a:pPr>
            <a:r>
              <a:rPr lang="en-CA" b="1" dirty="0" smtClean="0"/>
              <a:t>The </a:t>
            </a:r>
            <a:r>
              <a:rPr lang="en-CA" b="1" dirty="0"/>
              <a:t>Future of </a:t>
            </a:r>
            <a:r>
              <a:rPr lang="en-CA" b="1" dirty="0" err="1"/>
              <a:t>ChatGPT</a:t>
            </a:r>
            <a:r>
              <a:rPr lang="en-CA" b="1" dirty="0"/>
              <a:t> and Generative </a:t>
            </a:r>
            <a:r>
              <a:rPr lang="en-CA" b="1" dirty="0" smtClean="0"/>
              <a:t>AI </a:t>
            </a:r>
            <a:r>
              <a:rPr lang="en-CA" sz="1400" b="1" dirty="0" smtClean="0"/>
              <a:t>- </a:t>
            </a:r>
            <a:r>
              <a:rPr lang="en-CA" sz="1400" dirty="0" smtClean="0"/>
              <a:t>Potential </a:t>
            </a:r>
            <a:r>
              <a:rPr lang="en-CA" sz="1400" dirty="0"/>
              <a:t>directions and </a:t>
            </a:r>
            <a:r>
              <a:rPr lang="en-CA" sz="1400" dirty="0" smtClean="0"/>
              <a:t>innovations. </a:t>
            </a:r>
            <a:r>
              <a:rPr lang="en-CA" sz="1400" dirty="0" smtClean="0">
                <a:solidFill>
                  <a:srgbClr val="FF0000"/>
                </a:solidFill>
              </a:rPr>
              <a:t>Balancing </a:t>
            </a:r>
            <a:r>
              <a:rPr lang="en-CA" sz="1400" dirty="0">
                <a:solidFill>
                  <a:srgbClr val="FF0000"/>
                </a:solidFill>
              </a:rPr>
              <a:t>technological advancement with ethical </a:t>
            </a:r>
            <a:r>
              <a:rPr lang="en-CA" sz="1400" dirty="0" smtClean="0">
                <a:solidFill>
                  <a:srgbClr val="FF0000"/>
                </a:solidFill>
              </a:rPr>
              <a:t>considerations. </a:t>
            </a:r>
            <a:r>
              <a:rPr lang="en-CA" sz="1400" dirty="0" smtClean="0"/>
              <a:t>The </a:t>
            </a:r>
            <a:r>
              <a:rPr lang="en-CA" sz="1400" dirty="0"/>
              <a:t>role of </a:t>
            </a:r>
            <a:r>
              <a:rPr lang="en-CA" sz="1400" dirty="0" err="1"/>
              <a:t>ChatGPT</a:t>
            </a:r>
            <a:r>
              <a:rPr lang="en-CA" sz="1400" dirty="0"/>
              <a:t> in shaping the AI </a:t>
            </a:r>
            <a:r>
              <a:rPr lang="en-CA" sz="1400" dirty="0" smtClean="0"/>
              <a:t>landscape</a:t>
            </a:r>
            <a:r>
              <a:rPr lang="en-CA" dirty="0" smtClean="0"/>
              <a:t>.</a:t>
            </a:r>
            <a:endParaRPr lang="en-US" dirty="0"/>
          </a:p>
          <a:p>
            <a:pPr marL="400050" indent="-400050">
              <a:buFont typeface="+mj-lt"/>
              <a:buAutoNum type="romanUcPeriod"/>
            </a:pPr>
            <a:r>
              <a:rPr lang="en-CA" b="1" dirty="0" smtClean="0"/>
              <a:t>Conclusion </a:t>
            </a:r>
            <a:r>
              <a:rPr lang="en-CA" sz="1400" b="1" dirty="0" smtClean="0"/>
              <a:t>- </a:t>
            </a:r>
            <a:r>
              <a:rPr lang="en-CA" sz="1400" dirty="0" smtClean="0"/>
              <a:t>Recap </a:t>
            </a:r>
            <a:r>
              <a:rPr lang="en-CA" sz="1400" dirty="0"/>
              <a:t>of key </a:t>
            </a:r>
            <a:r>
              <a:rPr lang="en-CA" sz="1400" dirty="0" smtClean="0"/>
              <a:t>points. Emphasis </a:t>
            </a:r>
            <a:r>
              <a:rPr lang="en-CA" sz="1400" dirty="0"/>
              <a:t>on the importance of </a:t>
            </a:r>
            <a:r>
              <a:rPr lang="en-CA" sz="1400" dirty="0">
                <a:solidFill>
                  <a:srgbClr val="FF0000"/>
                </a:solidFill>
              </a:rPr>
              <a:t>responsible AI </a:t>
            </a:r>
            <a:r>
              <a:rPr lang="en-CA" sz="1400" dirty="0" smtClean="0">
                <a:solidFill>
                  <a:srgbClr val="FF0000"/>
                </a:solidFill>
              </a:rPr>
              <a:t>development. </a:t>
            </a:r>
            <a:r>
              <a:rPr lang="en-CA" sz="1400" dirty="0" smtClean="0"/>
              <a:t>Encouragement </a:t>
            </a:r>
            <a:r>
              <a:rPr lang="en-CA" sz="1400" dirty="0"/>
              <a:t>for further discussion and exploration of </a:t>
            </a:r>
            <a:r>
              <a:rPr lang="en-CA" sz="1400" dirty="0">
                <a:solidFill>
                  <a:srgbClr val="FF0000"/>
                </a:solidFill>
              </a:rPr>
              <a:t>AI's role in </a:t>
            </a:r>
            <a:r>
              <a:rPr lang="en-CA" sz="1400" dirty="0" smtClean="0">
                <a:solidFill>
                  <a:srgbClr val="FF0000"/>
                </a:solidFill>
              </a:rPr>
              <a:t>society.</a:t>
            </a:r>
            <a:endParaRPr lang="en-US" sz="1400" dirty="0">
              <a:solidFill>
                <a:srgbClr val="FF0000"/>
              </a:solidFill>
            </a:endParaRPr>
          </a:p>
          <a:p>
            <a:pPr marL="400050" indent="-400050">
              <a:buFont typeface="+mj-lt"/>
              <a:buAutoNum type="romanUcPeriod"/>
            </a:pPr>
            <a:r>
              <a:rPr lang="en-CA" b="1" dirty="0" smtClean="0"/>
              <a:t>Q&amp;A - </a:t>
            </a:r>
            <a:r>
              <a:rPr lang="en-CA" sz="1400" dirty="0" smtClean="0"/>
              <a:t>Invite </a:t>
            </a:r>
            <a:r>
              <a:rPr lang="en-CA" sz="1400" dirty="0"/>
              <a:t>questions from the </a:t>
            </a:r>
            <a:r>
              <a:rPr lang="en-CA" sz="1400" dirty="0" smtClean="0"/>
              <a:t>audience.</a:t>
            </a:r>
            <a:endParaRPr lang="en-US" sz="1400" dirty="0"/>
          </a:p>
        </p:txBody>
      </p:sp>
      <p:sp>
        <p:nvSpPr>
          <p:cNvPr id="3" name="TextBox 2"/>
          <p:cNvSpPr txBox="1"/>
          <p:nvPr/>
        </p:nvSpPr>
        <p:spPr>
          <a:xfrm>
            <a:off x="2971800" y="380712"/>
            <a:ext cx="3566233" cy="584775"/>
          </a:xfrm>
          <a:prstGeom prst="rect">
            <a:avLst/>
          </a:prstGeom>
          <a:noFill/>
        </p:spPr>
        <p:txBody>
          <a:bodyPr wrap="none" rtlCol="0">
            <a:spAutoFit/>
          </a:bodyPr>
          <a:lstStyle/>
          <a:p>
            <a:r>
              <a:rPr lang="en-US" sz="3200" dirty="0" smtClean="0"/>
              <a:t>Setting Expectations</a:t>
            </a:r>
            <a:endParaRPr lang="en-US" sz="3200" dirty="0"/>
          </a:p>
        </p:txBody>
      </p:sp>
    </p:spTree>
    <p:extLst>
      <p:ext uri="{BB962C8B-B14F-4D97-AF65-F5344CB8AC3E}">
        <p14:creationId xmlns:p14="http://schemas.microsoft.com/office/powerpoint/2010/main" val="20672647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152400" y="152400"/>
            <a:ext cx="3815532" cy="369332"/>
          </a:xfrm>
          <a:prstGeom prst="rect">
            <a:avLst/>
          </a:prstGeom>
        </p:spPr>
        <p:txBody>
          <a:bodyPr wrap="none">
            <a:spAutoFit/>
          </a:bodyPr>
          <a:lstStyle/>
          <a:p>
            <a:r>
              <a:rPr lang="en-US" dirty="0" smtClean="0"/>
              <a:t>7:30am – TODAY - September </a:t>
            </a:r>
            <a:r>
              <a:rPr lang="en-US" dirty="0"/>
              <a:t>19, 2023</a:t>
            </a:r>
          </a:p>
        </p:txBody>
      </p:sp>
      <p:sp>
        <p:nvSpPr>
          <p:cNvPr id="3" name="Rectangle 2"/>
          <p:cNvSpPr/>
          <p:nvPr/>
        </p:nvSpPr>
        <p:spPr>
          <a:xfrm>
            <a:off x="381000" y="762000"/>
            <a:ext cx="8229600" cy="1477328"/>
          </a:xfrm>
          <a:prstGeom prst="rect">
            <a:avLst/>
          </a:prstGeom>
        </p:spPr>
        <p:txBody>
          <a:bodyPr wrap="square">
            <a:spAutoFit/>
          </a:bodyPr>
          <a:lstStyle/>
          <a:p>
            <a:r>
              <a:rPr lang="en-US" b="1" dirty="0"/>
              <a:t>Will AI Take Your Job? </a:t>
            </a:r>
            <a:r>
              <a:rPr lang="en-US" dirty="0" smtClean="0"/>
              <a:t>For </a:t>
            </a:r>
            <a:r>
              <a:rPr lang="en-US" dirty="0"/>
              <a:t>some people, their fears surrounding AI have become a reality: A recent report found that AI replaced </a:t>
            </a:r>
            <a:r>
              <a:rPr lang="en-US" dirty="0">
                <a:hlinkClick r:id="rId2"/>
              </a:rPr>
              <a:t>nearly 4,000 jobs</a:t>
            </a:r>
            <a:r>
              <a:rPr lang="en-US" dirty="0"/>
              <a:t> earlier this year. We can expect to see more jobs become obsolete as the technology continues to develop. On the other side of the coin, the proliferation of AI will also create new jobs — </a:t>
            </a:r>
            <a:r>
              <a:rPr lang="en-US" dirty="0">
                <a:hlinkClick r:id="rId3"/>
              </a:rPr>
              <a:t>a staggering 97 million of them</a:t>
            </a:r>
            <a:r>
              <a:rPr lang="en-US" dirty="0"/>
              <a:t> according to </a:t>
            </a:r>
            <a:r>
              <a:rPr lang="en-US" dirty="0">
                <a:hlinkClick r:id="rId4"/>
              </a:rPr>
              <a:t>The World Economic Forum</a:t>
            </a:r>
            <a:r>
              <a:rPr lang="en-US" dirty="0"/>
              <a:t>.</a:t>
            </a:r>
            <a:endParaRPr lang="en-US" b="1" dirty="0"/>
          </a:p>
        </p:txBody>
      </p:sp>
      <p:sp>
        <p:nvSpPr>
          <p:cNvPr id="4" name="Rectangle 3"/>
          <p:cNvSpPr/>
          <p:nvPr/>
        </p:nvSpPr>
        <p:spPr>
          <a:xfrm>
            <a:off x="437271" y="2514600"/>
            <a:ext cx="7971692" cy="1477328"/>
          </a:xfrm>
          <a:prstGeom prst="rect">
            <a:avLst/>
          </a:prstGeom>
        </p:spPr>
        <p:txBody>
          <a:bodyPr wrap="square">
            <a:spAutoFit/>
          </a:bodyPr>
          <a:lstStyle/>
          <a:p>
            <a:r>
              <a:rPr lang="en-US" b="1" dirty="0"/>
              <a:t>Creativity and other human nuances will be at a </a:t>
            </a:r>
            <a:r>
              <a:rPr lang="en-US" b="1" dirty="0" smtClean="0"/>
              <a:t>premium. </a:t>
            </a:r>
            <a:r>
              <a:rPr lang="en-US" dirty="0"/>
              <a:t>While generative AI is great for writing basic copy or serving as a jumping-off point for more complex texts, it struggles with context and can’t write with the nuance that makes human prose so unique and engaging. It can’t provide personal anecdotes, new ideas, or know how to do things like tactfully infuse humor into a eulogy, for instance</a:t>
            </a:r>
            <a:endParaRPr lang="en-US" b="1" dirty="0"/>
          </a:p>
        </p:txBody>
      </p:sp>
      <p:sp>
        <p:nvSpPr>
          <p:cNvPr id="6" name="Rectangle 5"/>
          <p:cNvSpPr/>
          <p:nvPr/>
        </p:nvSpPr>
        <p:spPr>
          <a:xfrm>
            <a:off x="437271" y="4267200"/>
            <a:ext cx="7848600" cy="1200329"/>
          </a:xfrm>
          <a:prstGeom prst="rect">
            <a:avLst/>
          </a:prstGeom>
        </p:spPr>
        <p:txBody>
          <a:bodyPr wrap="square">
            <a:spAutoFit/>
          </a:bodyPr>
          <a:lstStyle/>
          <a:p>
            <a:r>
              <a:rPr lang="en-US" b="1" dirty="0"/>
              <a:t>We’ll all need to become prompt engineers.  </a:t>
            </a:r>
            <a:r>
              <a:rPr lang="en-US" dirty="0" smtClean="0"/>
              <a:t>The </a:t>
            </a:r>
            <a:r>
              <a:rPr lang="en-US" dirty="0"/>
              <a:t>arrival of generative AI has launched us into a sort of second Socratic age. </a:t>
            </a:r>
            <a:r>
              <a:rPr lang="en-US" dirty="0">
                <a:hlinkClick r:id="rId5"/>
              </a:rPr>
              <a:t>Greek philosopher Socrates</a:t>
            </a:r>
            <a:r>
              <a:rPr lang="en-US" dirty="0"/>
              <a:t> notoriously emphasized the importance of asking questions, famously stating that, “the highest form of human excellence is to question oneself and others.”</a:t>
            </a:r>
          </a:p>
        </p:txBody>
      </p:sp>
    </p:spTree>
    <p:extLst>
      <p:ext uri="{BB962C8B-B14F-4D97-AF65-F5344CB8AC3E}">
        <p14:creationId xmlns:p14="http://schemas.microsoft.com/office/powerpoint/2010/main" val="261162741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322320" y="2971800"/>
            <a:ext cx="1637691" cy="369332"/>
          </a:xfrm>
          <a:prstGeom prst="rect">
            <a:avLst/>
          </a:prstGeom>
          <a:noFill/>
        </p:spPr>
        <p:txBody>
          <a:bodyPr wrap="none" rtlCol="0">
            <a:spAutoFit/>
          </a:bodyPr>
          <a:lstStyle/>
          <a:p>
            <a:pPr algn="ctr"/>
            <a:r>
              <a:rPr lang="en-US" dirty="0" smtClean="0">
                <a:hlinkClick r:id="rId2"/>
              </a:rPr>
              <a:t>http://poe.com</a:t>
            </a:r>
            <a:endParaRPr lang="en-US" dirty="0"/>
          </a:p>
        </p:txBody>
      </p:sp>
    </p:spTree>
    <p:extLst>
      <p:ext uri="{BB962C8B-B14F-4D97-AF65-F5344CB8AC3E}">
        <p14:creationId xmlns:p14="http://schemas.microsoft.com/office/powerpoint/2010/main" val="308339131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20750" y="654050"/>
            <a:ext cx="7300913" cy="55483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266981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11617" y="914400"/>
            <a:ext cx="8229600" cy="4525963"/>
          </a:xfrm>
        </p:spPr>
        <p:txBody>
          <a:bodyPr>
            <a:normAutofit fontScale="62500" lnSpcReduction="20000"/>
          </a:bodyPr>
          <a:lstStyle/>
          <a:p>
            <a:pPr marL="0" indent="0" algn="ctr">
              <a:buNone/>
            </a:pPr>
            <a:r>
              <a:rPr lang="en-US" sz="5400" dirty="0" smtClean="0"/>
              <a:t>Questions?</a:t>
            </a:r>
          </a:p>
          <a:p>
            <a:pPr marL="0" indent="0">
              <a:buNone/>
            </a:pPr>
            <a:r>
              <a:rPr lang="en-US" sz="2800" dirty="0" smtClean="0"/>
              <a:t>Introducing my “posse”</a:t>
            </a:r>
          </a:p>
          <a:p>
            <a:pPr marL="0" indent="0">
              <a:buNone/>
            </a:pPr>
            <a:endParaRPr lang="en-US" sz="2800" dirty="0" smtClean="0"/>
          </a:p>
          <a:p>
            <a:pPr marL="0" indent="0">
              <a:buNone/>
            </a:pPr>
            <a:endParaRPr lang="en-US" sz="2800" dirty="0"/>
          </a:p>
          <a:p>
            <a:pPr marL="0" indent="0">
              <a:buNone/>
            </a:pPr>
            <a:endParaRPr lang="en-US" sz="2800" dirty="0" smtClean="0"/>
          </a:p>
          <a:p>
            <a:pPr marL="0" indent="0">
              <a:buNone/>
            </a:pPr>
            <a:endParaRPr lang="en-US" sz="2800" dirty="0"/>
          </a:p>
          <a:p>
            <a:pPr marL="0" indent="0">
              <a:buNone/>
            </a:pPr>
            <a:endParaRPr lang="en-US" sz="2800" dirty="0" smtClean="0"/>
          </a:p>
          <a:p>
            <a:pPr marL="0" indent="0">
              <a:buNone/>
            </a:pPr>
            <a:r>
              <a:rPr lang="en-US" sz="2800" dirty="0"/>
              <a:t> </a:t>
            </a:r>
            <a:r>
              <a:rPr lang="en-US" sz="2800" dirty="0" smtClean="0"/>
              <a:t>        Jwalant        Jeff         Michelle       Brett            Bud            Ling</a:t>
            </a:r>
          </a:p>
          <a:p>
            <a:pPr marL="0" indent="0">
              <a:buNone/>
            </a:pPr>
            <a:r>
              <a:rPr lang="en-US" sz="2800" dirty="0" smtClean="0"/>
              <a:t>           Desai       </a:t>
            </a:r>
            <a:r>
              <a:rPr lang="en-US" sz="2800" dirty="0" err="1" smtClean="0"/>
              <a:t>Uhlich</a:t>
            </a:r>
            <a:r>
              <a:rPr lang="en-US" sz="2800" dirty="0" smtClean="0"/>
              <a:t>       </a:t>
            </a:r>
            <a:r>
              <a:rPr lang="en-US" sz="2800" dirty="0" err="1" smtClean="0"/>
              <a:t>Lessard</a:t>
            </a:r>
            <a:r>
              <a:rPr lang="en-US" sz="2800" dirty="0" smtClean="0"/>
              <a:t>       Duncan       Norris        Huang</a:t>
            </a:r>
          </a:p>
          <a:p>
            <a:pPr marL="0" indent="0">
              <a:buNone/>
            </a:pPr>
            <a:r>
              <a:rPr lang="en-US" sz="2800" dirty="0" smtClean="0"/>
              <a:t> </a:t>
            </a:r>
          </a:p>
          <a:p>
            <a:pPr marL="0" indent="0" algn="ctr">
              <a:buNone/>
            </a:pPr>
            <a:endParaRPr lang="en-US" sz="2800" dirty="0" smtClean="0"/>
          </a:p>
          <a:p>
            <a:pPr marL="0" indent="0" algn="ctr">
              <a:buNone/>
            </a:pPr>
            <a:endParaRPr lang="en-US" dirty="0"/>
          </a:p>
          <a:p>
            <a:pPr marL="0" indent="0" algn="ctr">
              <a:buNone/>
            </a:pPr>
            <a:r>
              <a:rPr lang="en-US" sz="2000" dirty="0" smtClean="0"/>
              <a:t>Perry Kinkaide</a:t>
            </a:r>
          </a:p>
          <a:p>
            <a:pPr marL="0" indent="0" algn="ctr">
              <a:buNone/>
            </a:pPr>
            <a:r>
              <a:rPr lang="en-US" sz="3400" dirty="0" smtClean="0"/>
              <a:t>KEInetwork.net</a:t>
            </a:r>
          </a:p>
          <a:p>
            <a:pPr marL="0" indent="0" algn="ctr">
              <a:buNone/>
            </a:pPr>
            <a:r>
              <a:rPr lang="en-US" sz="3400" dirty="0" smtClean="0"/>
              <a:t>PerryKinkaide.com</a:t>
            </a:r>
          </a:p>
          <a:p>
            <a:pPr marL="0" indent="0">
              <a:buNone/>
            </a:pPr>
            <a:endParaRPr lang="en-US" dirty="0"/>
          </a:p>
          <a:p>
            <a:pPr marL="0" indent="0">
              <a:buNone/>
            </a:pPr>
            <a:endParaRPr lang="en-US" dirty="0" smtClean="0"/>
          </a:p>
          <a:p>
            <a:pPr marL="0" indent="0">
              <a:buNone/>
            </a:pPr>
            <a:endParaRPr lang="en-US" dirty="0"/>
          </a:p>
          <a:p>
            <a:pPr marL="0" indent="0">
              <a:buNone/>
            </a:pPr>
            <a:endParaRPr lang="en-US" dirty="0"/>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49569" y="5257800"/>
            <a:ext cx="2055192" cy="1107877"/>
          </a:xfrm>
          <a:prstGeom prst="rect">
            <a:avLst/>
          </a:prstGeom>
        </p:spPr>
      </p:pic>
      <p:pic>
        <p:nvPicPr>
          <p:cNvPr id="4" name="Picture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934200" y="3632982"/>
            <a:ext cx="1295400" cy="1295400"/>
          </a:xfrm>
          <a:prstGeom prst="rect">
            <a:avLst/>
          </a:prstGeom>
        </p:spPr>
      </p:pic>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867400" y="1785399"/>
            <a:ext cx="890849" cy="1120177"/>
          </a:xfrm>
          <a:prstGeom prst="rect">
            <a:avLst/>
          </a:prstGeom>
        </p:spPr>
      </p:pic>
      <p:graphicFrame>
        <p:nvGraphicFramePr>
          <p:cNvPr id="6" name="Table 5"/>
          <p:cNvGraphicFramePr>
            <a:graphicFrameLocks noGrp="1"/>
          </p:cNvGraphicFramePr>
          <p:nvPr>
            <p:extLst>
              <p:ext uri="{D42A27DB-BD31-4B8C-83A1-F6EECF244321}">
                <p14:modId xmlns:p14="http://schemas.microsoft.com/office/powerpoint/2010/main" val="163758246"/>
              </p:ext>
            </p:extLst>
          </p:nvPr>
        </p:nvGraphicFramePr>
        <p:xfrm>
          <a:off x="768959" y="2121803"/>
          <a:ext cx="6096000" cy="370840"/>
        </p:xfrm>
        <a:graphic>
          <a:graphicData uri="http://schemas.openxmlformats.org/drawingml/2006/table">
            <a:tbl>
              <a:tblPr firstRow="1" bandRow="1">
                <a:tableStyleId>{5C22544A-7EE6-4342-B048-85BDC9FD1C3A}</a:tableStyleId>
              </a:tblPr>
              <a:tblGrid>
                <a:gridCol w="1016000"/>
                <a:gridCol w="1016000"/>
                <a:gridCol w="1016000"/>
                <a:gridCol w="1016000"/>
                <a:gridCol w="1016000"/>
                <a:gridCol w="1016000"/>
              </a:tblGrid>
              <a:tr h="370840">
                <a:tc>
                  <a:txBody>
                    <a:bodyPr/>
                    <a:lstStyle/>
                    <a:p>
                      <a:endParaRPr lang="en-US" dirty="0"/>
                    </a:p>
                  </a:txBody>
                  <a:tcPr>
                    <a:lnL w="12700" cmpd="sng">
                      <a:noFill/>
                    </a:lnL>
                    <a:lnR w="12700" cap="flat" cmpd="sng" algn="ctr">
                      <a:solidFill>
                        <a:schemeClr val="tx1"/>
                      </a:solidFill>
                      <a:prstDash val="solid"/>
                      <a:round/>
                      <a:headEnd type="none" w="med" len="med"/>
                      <a:tailEnd type="none" w="med" len="med"/>
                    </a:lnR>
                    <a:lnT w="12700" cmpd="sng">
                      <a:noFill/>
                    </a:lnT>
                    <a:lnB w="38100" cmpd="sng">
                      <a:noFill/>
                    </a:lnB>
                    <a:lnTlToBr w="12700" cmpd="sng">
                      <a:noFill/>
                      <a:prstDash val="solid"/>
                    </a:lnTlToBr>
                    <a:lnBlToTr w="12700" cmpd="sng">
                      <a:noFill/>
                      <a:prstDash val="solid"/>
                    </a:lnBlToTr>
                    <a:no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38100" cmpd="sng">
                      <a:noFill/>
                    </a:lnB>
                    <a:lnTlToBr w="12700" cmpd="sng">
                      <a:noFill/>
                      <a:prstDash val="solid"/>
                    </a:lnTlToBr>
                    <a:lnBlToTr w="12700" cmpd="sng">
                      <a:noFill/>
                      <a:prstDash val="solid"/>
                    </a:lnBlToTr>
                    <a:no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38100" cmpd="sng">
                      <a:noFill/>
                    </a:lnB>
                    <a:lnTlToBr w="12700" cmpd="sng">
                      <a:noFill/>
                      <a:prstDash val="solid"/>
                    </a:lnTlToBr>
                    <a:lnBlToTr w="12700" cmpd="sng">
                      <a:noFill/>
                      <a:prstDash val="solid"/>
                    </a:lnBlToTr>
                    <a:no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38100" cmpd="sng">
                      <a:noFill/>
                    </a:lnB>
                    <a:lnTlToBr w="12700" cmpd="sng">
                      <a:noFill/>
                      <a:prstDash val="solid"/>
                    </a:lnTlToBr>
                    <a:lnBlToTr w="12700" cmpd="sng">
                      <a:noFill/>
                      <a:prstDash val="solid"/>
                    </a:lnBlToTr>
                    <a:noFill/>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mpd="sng">
                      <a:noFill/>
                    </a:lnT>
                    <a:lnB w="38100" cmpd="sng">
                      <a:noFill/>
                    </a:lnB>
                    <a:lnTlToBr w="12700" cmpd="sng">
                      <a:noFill/>
                      <a:prstDash val="solid"/>
                    </a:lnTlToBr>
                    <a:lnBlToTr w="12700" cmpd="sng">
                      <a:noFill/>
                      <a:prstDash val="solid"/>
                    </a:lnBlToTr>
                    <a:noFill/>
                  </a:tcPr>
                </a:tc>
                <a:tc>
                  <a:txBody>
                    <a:bodyPr/>
                    <a:lstStyle/>
                    <a:p>
                      <a:endParaRPr lang="en-US" dirty="0"/>
                    </a:p>
                  </a:txBody>
                  <a:tcPr>
                    <a:lnL w="12700" cap="flat" cmpd="sng" algn="ctr">
                      <a:solidFill>
                        <a:schemeClr val="tx1"/>
                      </a:solidFill>
                      <a:prstDash val="solid"/>
                      <a:round/>
                      <a:headEnd type="none" w="med" len="med"/>
                      <a:tailEnd type="none" w="med" len="med"/>
                    </a:lnL>
                    <a:lnR w="12700" cmpd="sng">
                      <a:noFill/>
                    </a:lnR>
                    <a:lnT w="12700" cmpd="sng">
                      <a:noFill/>
                    </a:lnT>
                    <a:lnB w="38100" cmpd="sng">
                      <a:noFill/>
                    </a:lnB>
                    <a:lnTlToBr w="12700" cmpd="sng">
                      <a:noFill/>
                      <a:prstDash val="solid"/>
                    </a:lnTlToBr>
                    <a:lnBlToTr w="12700" cmpd="sng">
                      <a:noFill/>
                      <a:prstDash val="solid"/>
                    </a:lnBlToTr>
                    <a:noFill/>
                  </a:tcPr>
                </a:tc>
              </a:tr>
            </a:tbl>
          </a:graphicData>
        </a:graphic>
      </p:graphicFrame>
      <p:pic>
        <p:nvPicPr>
          <p:cNvPr id="7" name="Picture 6"/>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3852363" y="1825123"/>
            <a:ext cx="946761" cy="1056471"/>
          </a:xfrm>
          <a:prstGeom prst="rect">
            <a:avLst/>
          </a:prstGeom>
        </p:spPr>
      </p:pic>
      <p:pic>
        <p:nvPicPr>
          <p:cNvPr id="8" name="Picture 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895600" y="1836846"/>
            <a:ext cx="887866" cy="1056471"/>
          </a:xfrm>
          <a:prstGeom prst="rect">
            <a:avLst/>
          </a:prstGeom>
        </p:spPr>
      </p:pic>
      <p:pic>
        <p:nvPicPr>
          <p:cNvPr id="9" name="Picture 8"/>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905000" y="1862161"/>
            <a:ext cx="838200" cy="1019433"/>
          </a:xfrm>
          <a:prstGeom prst="rect">
            <a:avLst/>
          </a:prstGeom>
        </p:spPr>
      </p:pic>
      <p:pic>
        <p:nvPicPr>
          <p:cNvPr id="10" name="Picture 9"/>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914400" y="1828800"/>
            <a:ext cx="849923" cy="1086156"/>
          </a:xfrm>
          <a:prstGeom prst="rect">
            <a:avLst/>
          </a:prstGeom>
        </p:spPr>
      </p:pic>
      <p:pic>
        <p:nvPicPr>
          <p:cNvPr id="1026" name="Picture 2"/>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4876800" y="1806167"/>
            <a:ext cx="934989" cy="107542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96960959"/>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87</TotalTime>
  <Words>519</Words>
  <Application>Microsoft Office PowerPoint</Application>
  <PresentationFormat>On-screen Show (4:3)</PresentationFormat>
  <Paragraphs>39</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Perry</dc:creator>
  <cp:lastModifiedBy>Perry</cp:lastModifiedBy>
  <cp:revision>13</cp:revision>
  <dcterms:created xsi:type="dcterms:W3CDTF">2023-03-16T23:44:11Z</dcterms:created>
  <dcterms:modified xsi:type="dcterms:W3CDTF">2023-10-30T02:49:33Z</dcterms:modified>
</cp:coreProperties>
</file>